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70" r:id="rId3"/>
    <p:sldId id="258" r:id="rId4"/>
    <p:sldId id="260" r:id="rId5"/>
    <p:sldId id="259" r:id="rId6"/>
    <p:sldId id="268"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EAD3"/>
    <a:srgbClr val="CCDD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6D16EF-1194-44CE-8409-0B7DD464D518}" v="9" dt="2023-09-19T15:02:24.4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50" y="19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48FA171-2E0F-4C19-90A3-360C4DA75AD8}" type="datetimeFigureOut">
              <a:rPr lang="en-US" smtClean="0"/>
              <a:pPr/>
              <a:t>12/3/2025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44F8414-E937-472A-968C-DD4A3D4B161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7B496C-D1EB-4610-9D4C-86CF69C831F4}" type="datetimeFigureOut">
              <a:rPr lang="en-US" smtClean="0"/>
              <a:t>12/3/2025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FE2311-A5EF-4FB9-B9DB-D531AC1E7F9C}" type="slidenum">
              <a:rPr lang="en-US" smtClean="0"/>
              <a:t>‹#›</a:t>
            </a:fld>
            <a:endParaRPr lang="en-US"/>
          </a:p>
        </p:txBody>
      </p:sp>
    </p:spTree>
    <p:extLst>
      <p:ext uri="{BB962C8B-B14F-4D97-AF65-F5344CB8AC3E}">
        <p14:creationId xmlns:p14="http://schemas.microsoft.com/office/powerpoint/2010/main" val="3236501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12/3/2025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
        <p:nvSpPr>
          <p:cNvPr id="7" name="fl" descr="General Business">
            <a:extLst>
              <a:ext uri="{FF2B5EF4-FFF2-40B4-BE49-F238E27FC236}">
                <a16:creationId xmlns:a16="http://schemas.microsoft.com/office/drawing/2014/main" id="{4D3463B8-13EF-4313-B5E5-BF299BFB061F}"/>
              </a:ext>
            </a:extLst>
          </p:cNvPr>
          <p:cNvSpPr txBox="1"/>
          <p:nvPr userDrawn="1"/>
        </p:nvSpPr>
        <p:spPr>
          <a:xfrm>
            <a:off x="0" y="6537960"/>
            <a:ext cx="12192000" cy="223138"/>
          </a:xfrm>
          <a:prstGeom prst="rect">
            <a:avLst/>
          </a:prstGeom>
          <a:noFill/>
        </p:spPr>
        <p:txBody>
          <a:bodyPr vert="horz" rtlCol="0">
            <a:spAutoFit/>
          </a:bodyPr>
          <a:lstStyle/>
          <a:p>
            <a:pPr algn="l"/>
            <a:r>
              <a:rPr lang="en-US" sz="850" b="0" i="0" u="none" baseline="0">
                <a:solidFill>
                  <a:srgbClr val="000000"/>
                </a:solidFill>
                <a:latin typeface="Microsoft Sans Serif" panose="020B0604020202020204" pitchFamily="34" charset="0"/>
              </a:rPr>
              <a:t>General Business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accent3">
                    <a:lumMod val="50000"/>
                  </a:schemeClr>
                </a:solidFill>
              </a:rPr>
              <a:t>Descriptive Title</a:t>
            </a:r>
          </a:p>
        </p:txBody>
      </p:sp>
      <p:sp>
        <p:nvSpPr>
          <p:cNvPr id="3" name="Subtitle 2"/>
          <p:cNvSpPr>
            <a:spLocks noGrp="1"/>
          </p:cNvSpPr>
          <p:nvPr>
            <p:ph type="subTitle" idx="1"/>
          </p:nvPr>
        </p:nvSpPr>
        <p:spPr>
          <a:xfrm>
            <a:off x="1905000" y="3886200"/>
            <a:ext cx="8534400" cy="1752600"/>
          </a:xfrm>
        </p:spPr>
        <p:txBody>
          <a:bodyPr>
            <a:normAutofit fontScale="92500" lnSpcReduction="20000"/>
          </a:bodyPr>
          <a:lstStyle/>
          <a:p>
            <a:r>
              <a:rPr lang="en-US" dirty="0">
                <a:solidFill>
                  <a:schemeClr val="accent3">
                    <a:lumMod val="50000"/>
                  </a:schemeClr>
                </a:solidFill>
              </a:rPr>
              <a:t>Name of Presenter</a:t>
            </a:r>
          </a:p>
          <a:p>
            <a:r>
              <a:rPr lang="en-US" dirty="0">
                <a:solidFill>
                  <a:schemeClr val="accent3">
                    <a:lumMod val="50000"/>
                  </a:schemeClr>
                </a:solidFill>
              </a:rPr>
              <a:t>Other investigators (if applicable)</a:t>
            </a:r>
          </a:p>
          <a:p>
            <a:r>
              <a:rPr lang="en-US" sz="2800" dirty="0">
                <a:solidFill>
                  <a:schemeClr val="accent3">
                    <a:lumMod val="50000"/>
                  </a:schemeClr>
                </a:solidFill>
              </a:rPr>
              <a:t>ERJ Lab /ERGO Meeting</a:t>
            </a:r>
          </a:p>
          <a:p>
            <a:r>
              <a:rPr lang="en-US" sz="2800" dirty="0">
                <a:solidFill>
                  <a:schemeClr val="accent3">
                    <a:lumMod val="50000"/>
                  </a:schemeClr>
                </a:solidFill>
              </a:rPr>
              <a:t>Date</a:t>
            </a:r>
          </a:p>
        </p:txBody>
      </p:sp>
      <p:pic>
        <p:nvPicPr>
          <p:cNvPr id="4" name="Google Shape;56;p13">
            <a:extLst>
              <a:ext uri="{FF2B5EF4-FFF2-40B4-BE49-F238E27FC236}">
                <a16:creationId xmlns:a16="http://schemas.microsoft.com/office/drawing/2014/main" id="{D321AFE2-82F1-1A95-7A57-DC1A83CF164E}"/>
              </a:ext>
            </a:extLst>
          </p:cNvPr>
          <p:cNvPicPr preferRelativeResize="0"/>
          <p:nvPr/>
        </p:nvPicPr>
        <p:blipFill rotWithShape="1">
          <a:blip r:embed="rId2">
            <a:alphaModFix/>
          </a:blip>
          <a:srcRect l="3174" t="2548" r="4549" b="10774"/>
          <a:stretch/>
        </p:blipFill>
        <p:spPr>
          <a:xfrm>
            <a:off x="0" y="6111605"/>
            <a:ext cx="1639075" cy="709450"/>
          </a:xfrm>
          <a:prstGeom prst="rect">
            <a:avLst/>
          </a:prstGeom>
          <a:noFill/>
          <a:ln>
            <a:noFill/>
          </a:ln>
        </p:spPr>
      </p:pic>
      <p:pic>
        <p:nvPicPr>
          <p:cNvPr id="7" name="Google Shape;57;p13">
            <a:extLst>
              <a:ext uri="{FF2B5EF4-FFF2-40B4-BE49-F238E27FC236}">
                <a16:creationId xmlns:a16="http://schemas.microsoft.com/office/drawing/2014/main" id="{C6F8A25B-D466-7E99-3B07-E4A4FE79C70E}"/>
              </a:ext>
            </a:extLst>
          </p:cNvPr>
          <p:cNvPicPr preferRelativeResize="0"/>
          <p:nvPr/>
        </p:nvPicPr>
        <p:blipFill rotWithShape="1">
          <a:blip r:embed="rId3">
            <a:alphaModFix/>
          </a:blip>
          <a:srcRect l="10562" t="1979" r="3357" b="2836"/>
          <a:stretch/>
        </p:blipFill>
        <p:spPr>
          <a:xfrm>
            <a:off x="10896600" y="4953000"/>
            <a:ext cx="996250" cy="1752600"/>
          </a:xfrm>
          <a:prstGeom prst="rect">
            <a:avLst/>
          </a:prstGeom>
          <a:noFill/>
          <a:ln>
            <a:noFill/>
          </a:ln>
        </p:spPr>
      </p:pic>
      <p:sp>
        <p:nvSpPr>
          <p:cNvPr id="10" name="TextBox 9">
            <a:extLst>
              <a:ext uri="{FF2B5EF4-FFF2-40B4-BE49-F238E27FC236}">
                <a16:creationId xmlns:a16="http://schemas.microsoft.com/office/drawing/2014/main" id="{F4767930-D62B-4071-B35D-18D71E40BA5C}"/>
              </a:ext>
            </a:extLst>
          </p:cNvPr>
          <p:cNvSpPr txBox="1"/>
          <p:nvPr/>
        </p:nvSpPr>
        <p:spPr>
          <a:xfrm>
            <a:off x="4114800" y="6172200"/>
            <a:ext cx="6096000" cy="369332"/>
          </a:xfrm>
          <a:prstGeom prst="rect">
            <a:avLst/>
          </a:prstGeom>
          <a:noFill/>
        </p:spPr>
        <p:txBody>
          <a:bodyPr wrap="square">
            <a:spAutoFit/>
          </a:bodyPr>
          <a:lstStyle/>
          <a:p>
            <a:pPr marL="0" lvl="0" indent="0" algn="l" rtl="0">
              <a:spcBef>
                <a:spcPts val="0"/>
              </a:spcBef>
              <a:spcAft>
                <a:spcPts val="0"/>
              </a:spcAft>
              <a:buNone/>
            </a:pPr>
            <a:r>
              <a:rPr lang="en-US" sz="1800" i="1" dirty="0">
                <a:solidFill>
                  <a:srgbClr val="2C7639"/>
                </a:solidFill>
                <a:latin typeface="Calibri"/>
                <a:ea typeface="Calibri"/>
                <a:cs typeface="Calibri"/>
                <a:sym typeface="Calibri"/>
              </a:rPr>
              <a:t>(Include both logos, but delete if not needed)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8565"/>
            <a:ext cx="8763000" cy="1143000"/>
          </a:xfrm>
        </p:spPr>
        <p:txBody>
          <a:bodyPr>
            <a:normAutofit fontScale="90000"/>
          </a:bodyPr>
          <a:lstStyle/>
          <a:p>
            <a:pPr algn="l"/>
            <a:r>
              <a:rPr lang="en-US" u="sng" dirty="0"/>
              <a:t>Background</a:t>
            </a:r>
            <a:br>
              <a:rPr lang="en-US" u="sng" dirty="0"/>
            </a:br>
            <a:r>
              <a:rPr lang="en-US" sz="2000" i="1" dirty="0"/>
              <a:t>Brief – no more than 1 slide </a:t>
            </a:r>
            <a:br>
              <a:rPr lang="en-US" sz="2000" i="1" dirty="0"/>
            </a:br>
            <a:r>
              <a:rPr lang="en-US" sz="2000" i="1" u="sng" dirty="0"/>
              <a:t>Time</a:t>
            </a:r>
            <a:r>
              <a:rPr lang="en-US" sz="2000" i="1" dirty="0"/>
              <a:t>: 1 minute</a:t>
            </a:r>
            <a:endParaRPr lang="en-US" sz="2000" dirty="0"/>
          </a:p>
        </p:txBody>
      </p:sp>
      <p:sp>
        <p:nvSpPr>
          <p:cNvPr id="3" name="Content Placeholder 2"/>
          <p:cNvSpPr>
            <a:spLocks noGrp="1"/>
          </p:cNvSpPr>
          <p:nvPr>
            <p:ph idx="1"/>
          </p:nvPr>
        </p:nvSpPr>
        <p:spPr>
          <a:xfrm>
            <a:off x="1905000" y="1295401"/>
            <a:ext cx="8229600" cy="4525963"/>
          </a:xfrm>
        </p:spPr>
        <p:txBody>
          <a:bodyPr/>
          <a:lstStyle/>
          <a:p>
            <a:r>
              <a:rPr lang="en-US" dirty="0"/>
              <a:t>Reminder of research question, aims and hypotheses</a:t>
            </a:r>
          </a:p>
        </p:txBody>
      </p:sp>
      <p:pic>
        <p:nvPicPr>
          <p:cNvPr id="5" name="Google Shape;56;p13">
            <a:extLst>
              <a:ext uri="{FF2B5EF4-FFF2-40B4-BE49-F238E27FC236}">
                <a16:creationId xmlns:a16="http://schemas.microsoft.com/office/drawing/2014/main" id="{5D47C108-895D-9887-D9C8-E716EB8D7E7D}"/>
              </a:ext>
            </a:extLst>
          </p:cNvPr>
          <p:cNvPicPr preferRelativeResize="0"/>
          <p:nvPr/>
        </p:nvPicPr>
        <p:blipFill rotWithShape="1">
          <a:blip r:embed="rId2">
            <a:alphaModFix/>
          </a:blip>
          <a:srcRect l="3174" t="2548" r="4549" b="10774"/>
          <a:stretch/>
        </p:blipFill>
        <p:spPr>
          <a:xfrm>
            <a:off x="71961" y="6019800"/>
            <a:ext cx="1639075" cy="709450"/>
          </a:xfrm>
          <a:prstGeom prst="rect">
            <a:avLst/>
          </a:prstGeom>
          <a:solidFill>
            <a:srgbClr val="CCDDAB"/>
          </a:solidFill>
          <a:ln>
            <a:noFill/>
          </a:ln>
        </p:spPr>
      </p:pic>
      <p:pic>
        <p:nvPicPr>
          <p:cNvPr id="6" name="Google Shape;57;p13">
            <a:extLst>
              <a:ext uri="{FF2B5EF4-FFF2-40B4-BE49-F238E27FC236}">
                <a16:creationId xmlns:a16="http://schemas.microsoft.com/office/drawing/2014/main" id="{9ABF4E99-F490-A306-F258-D015D79885A4}"/>
              </a:ext>
            </a:extLst>
          </p:cNvPr>
          <p:cNvPicPr preferRelativeResize="0"/>
          <p:nvPr/>
        </p:nvPicPr>
        <p:blipFill rotWithShape="1">
          <a:blip r:embed="rId3">
            <a:alphaModFix/>
          </a:blip>
          <a:srcRect l="10562" t="1979" r="3357" b="2836"/>
          <a:stretch/>
        </p:blipFill>
        <p:spPr>
          <a:xfrm>
            <a:off x="11049000" y="4945064"/>
            <a:ext cx="996250" cy="17526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28750"/>
            <a:ext cx="8839200" cy="1219200"/>
          </a:xfrm>
        </p:spPr>
        <p:txBody>
          <a:bodyPr>
            <a:normAutofit fontScale="90000"/>
          </a:bodyPr>
          <a:lstStyle/>
          <a:p>
            <a:pPr algn="l"/>
            <a:r>
              <a:rPr lang="en-US" u="sng" dirty="0"/>
              <a:t>Specific Aims</a:t>
            </a:r>
            <a:br>
              <a:rPr lang="en-US" u="sng" dirty="0"/>
            </a:br>
            <a:r>
              <a:rPr lang="en-US" sz="2000" i="1" dirty="0"/>
              <a:t>List specific aims of the proposed study along with corresponding hypotheses, if appropriate</a:t>
            </a:r>
            <a:br>
              <a:rPr lang="en-US" sz="2000" i="1" dirty="0"/>
            </a:br>
            <a:r>
              <a:rPr lang="en-US" sz="2000" i="1" u="sng" dirty="0"/>
              <a:t>Time</a:t>
            </a:r>
            <a:r>
              <a:rPr lang="en-US" sz="2000" i="1" dirty="0"/>
              <a:t>: 1 minute</a:t>
            </a:r>
            <a:endParaRPr lang="en-US" i="1" u="sng" dirty="0"/>
          </a:p>
        </p:txBody>
      </p:sp>
      <p:sp>
        <p:nvSpPr>
          <p:cNvPr id="3" name="Content Placeholder 2"/>
          <p:cNvSpPr>
            <a:spLocks noGrp="1"/>
          </p:cNvSpPr>
          <p:nvPr>
            <p:ph idx="1"/>
          </p:nvPr>
        </p:nvSpPr>
        <p:spPr/>
        <p:txBody>
          <a:bodyPr/>
          <a:lstStyle/>
          <a:p>
            <a:endParaRPr lang="en-US" dirty="0"/>
          </a:p>
        </p:txBody>
      </p:sp>
      <p:pic>
        <p:nvPicPr>
          <p:cNvPr id="5" name="Google Shape;56;p13">
            <a:extLst>
              <a:ext uri="{FF2B5EF4-FFF2-40B4-BE49-F238E27FC236}">
                <a16:creationId xmlns:a16="http://schemas.microsoft.com/office/drawing/2014/main" id="{66DC1DFF-C0C3-B0EF-2D3F-89323A0B2871}"/>
              </a:ext>
            </a:extLst>
          </p:cNvPr>
          <p:cNvPicPr preferRelativeResize="0"/>
          <p:nvPr/>
        </p:nvPicPr>
        <p:blipFill rotWithShape="1">
          <a:blip r:embed="rId2">
            <a:alphaModFix/>
          </a:blip>
          <a:srcRect l="3174" t="2548" r="4549" b="10774"/>
          <a:stretch/>
        </p:blipFill>
        <p:spPr>
          <a:xfrm>
            <a:off x="71961" y="6019800"/>
            <a:ext cx="1639075" cy="709450"/>
          </a:xfrm>
          <a:prstGeom prst="rect">
            <a:avLst/>
          </a:prstGeom>
          <a:solidFill>
            <a:srgbClr val="CCDDAB"/>
          </a:solidFill>
          <a:ln>
            <a:noFill/>
          </a:ln>
        </p:spPr>
      </p:pic>
      <p:pic>
        <p:nvPicPr>
          <p:cNvPr id="6" name="Google Shape;57;p13">
            <a:extLst>
              <a:ext uri="{FF2B5EF4-FFF2-40B4-BE49-F238E27FC236}">
                <a16:creationId xmlns:a16="http://schemas.microsoft.com/office/drawing/2014/main" id="{D30EB928-49C8-3940-3FF9-4262C8F0E9D9}"/>
              </a:ext>
            </a:extLst>
          </p:cNvPr>
          <p:cNvPicPr preferRelativeResize="0"/>
          <p:nvPr/>
        </p:nvPicPr>
        <p:blipFill rotWithShape="1">
          <a:blip r:embed="rId3">
            <a:alphaModFix/>
          </a:blip>
          <a:srcRect l="10562" t="1979" r="3357" b="2836"/>
          <a:stretch/>
        </p:blipFill>
        <p:spPr>
          <a:xfrm>
            <a:off x="11049000" y="4945064"/>
            <a:ext cx="996250" cy="17526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961" y="128750"/>
            <a:ext cx="8229600" cy="1143000"/>
          </a:xfrm>
        </p:spPr>
        <p:txBody>
          <a:bodyPr>
            <a:normAutofit fontScale="90000"/>
          </a:bodyPr>
          <a:lstStyle/>
          <a:p>
            <a:pPr algn="l"/>
            <a:r>
              <a:rPr lang="en-US" u="sng" dirty="0"/>
              <a:t>Summary of Methods</a:t>
            </a:r>
            <a:br>
              <a:rPr lang="en-US" u="sng" dirty="0"/>
            </a:br>
            <a:r>
              <a:rPr lang="en-US" sz="2000" i="1" dirty="0"/>
              <a:t>Describe analytic methods used</a:t>
            </a:r>
            <a:br>
              <a:rPr lang="en-US" sz="2000" i="1" dirty="0"/>
            </a:br>
            <a:r>
              <a:rPr lang="en-US" sz="2000" i="1" dirty="0"/>
              <a:t>Use 2 slides if needed</a:t>
            </a:r>
            <a:br>
              <a:rPr lang="en-US" sz="2000" i="1" dirty="0"/>
            </a:br>
            <a:r>
              <a:rPr lang="en-US" sz="2000" i="1" u="sng" dirty="0"/>
              <a:t>Time</a:t>
            </a:r>
            <a:r>
              <a:rPr lang="en-US" sz="2000" i="1" dirty="0"/>
              <a:t>: 1-3 minutes</a:t>
            </a:r>
            <a:endParaRPr lang="en-US" u="sng" dirty="0"/>
          </a:p>
        </p:txBody>
      </p:sp>
      <p:sp>
        <p:nvSpPr>
          <p:cNvPr id="3" name="Content Placeholder 2"/>
          <p:cNvSpPr>
            <a:spLocks noGrp="1"/>
          </p:cNvSpPr>
          <p:nvPr>
            <p:ph idx="1"/>
          </p:nvPr>
        </p:nvSpPr>
        <p:spPr>
          <a:xfrm>
            <a:off x="1981200" y="1600200"/>
            <a:ext cx="8229600" cy="5257800"/>
          </a:xfrm>
        </p:spPr>
        <p:txBody>
          <a:bodyPr>
            <a:normAutofit fontScale="92500" lnSpcReduction="10000"/>
          </a:bodyPr>
          <a:lstStyle/>
          <a:p>
            <a:r>
              <a:rPr lang="en-US" dirty="0"/>
              <a:t>Subjects</a:t>
            </a:r>
          </a:p>
          <a:p>
            <a:pPr lvl="1"/>
            <a:r>
              <a:rPr lang="en-US" sz="2400" i="1" dirty="0"/>
              <a:t>Identify cohort included in the analysis</a:t>
            </a:r>
          </a:p>
          <a:p>
            <a:pPr lvl="1"/>
            <a:r>
              <a:rPr lang="en-US" sz="2400" i="1" dirty="0"/>
              <a:t>List inclusion and exclusion criteria, if any</a:t>
            </a:r>
          </a:p>
          <a:p>
            <a:pPr lvl="1"/>
            <a:r>
              <a:rPr lang="en-US" sz="2400" i="1" dirty="0"/>
              <a:t>Indicate sample size</a:t>
            </a:r>
          </a:p>
          <a:p>
            <a:pPr lvl="1"/>
            <a:r>
              <a:rPr lang="en-US" sz="2400" i="1" dirty="0"/>
              <a:t>Provide table of subject characteristics</a:t>
            </a:r>
          </a:p>
          <a:p>
            <a:r>
              <a:rPr lang="en-US" dirty="0"/>
              <a:t>Measures</a:t>
            </a:r>
          </a:p>
          <a:p>
            <a:pPr lvl="1"/>
            <a:r>
              <a:rPr lang="en-US" sz="2400" i="1" dirty="0"/>
              <a:t>Clearly identify exposures and outcomes</a:t>
            </a:r>
          </a:p>
          <a:p>
            <a:pPr lvl="1"/>
            <a:r>
              <a:rPr lang="en-US" sz="2400" i="1" dirty="0"/>
              <a:t>List potential confounders, mediators, and effect modifiers</a:t>
            </a:r>
          </a:p>
          <a:p>
            <a:r>
              <a:rPr lang="en-US" dirty="0"/>
              <a:t>Data analysis plan</a:t>
            </a:r>
          </a:p>
          <a:p>
            <a:pPr lvl="1"/>
            <a:r>
              <a:rPr lang="en-US" sz="2400" i="1" dirty="0"/>
              <a:t>Identify statistical approach used for analyses, including:</a:t>
            </a:r>
          </a:p>
          <a:p>
            <a:pPr lvl="2"/>
            <a:r>
              <a:rPr lang="en-US" sz="2200" i="1" dirty="0"/>
              <a:t>Procedures for completing aims and testing hypotheses</a:t>
            </a:r>
          </a:p>
          <a:p>
            <a:pPr lvl="3"/>
            <a:r>
              <a:rPr lang="en-US" i="1" dirty="0"/>
              <a:t>Model-building procedures</a:t>
            </a:r>
          </a:p>
          <a:p>
            <a:pPr lvl="3"/>
            <a:r>
              <a:rPr lang="en-US" i="1" dirty="0"/>
              <a:t>Integration of data measured at multiple time points, if applicable</a:t>
            </a:r>
            <a:endParaRPr lang="en-US" sz="2400" i="1" dirty="0"/>
          </a:p>
          <a:p>
            <a:pPr lvl="1"/>
            <a:endParaRPr lang="en-US" sz="2400" i="1" dirty="0"/>
          </a:p>
          <a:p>
            <a:pPr lvl="1"/>
            <a:endParaRPr lang="en-US" sz="2400" i="1" dirty="0"/>
          </a:p>
        </p:txBody>
      </p:sp>
      <p:pic>
        <p:nvPicPr>
          <p:cNvPr id="5" name="Google Shape;56;p13">
            <a:extLst>
              <a:ext uri="{FF2B5EF4-FFF2-40B4-BE49-F238E27FC236}">
                <a16:creationId xmlns:a16="http://schemas.microsoft.com/office/drawing/2014/main" id="{575023F6-BED1-9282-AECB-468A15D11332}"/>
              </a:ext>
            </a:extLst>
          </p:cNvPr>
          <p:cNvPicPr preferRelativeResize="0"/>
          <p:nvPr/>
        </p:nvPicPr>
        <p:blipFill rotWithShape="1">
          <a:blip r:embed="rId2">
            <a:alphaModFix/>
          </a:blip>
          <a:srcRect l="3174" t="2548" r="4549" b="10774"/>
          <a:stretch/>
        </p:blipFill>
        <p:spPr>
          <a:xfrm>
            <a:off x="71961" y="6019800"/>
            <a:ext cx="1639075" cy="709450"/>
          </a:xfrm>
          <a:prstGeom prst="rect">
            <a:avLst/>
          </a:prstGeom>
          <a:solidFill>
            <a:srgbClr val="CCDDAB"/>
          </a:solidFill>
          <a:ln>
            <a:noFill/>
          </a:ln>
        </p:spPr>
      </p:pic>
      <p:pic>
        <p:nvPicPr>
          <p:cNvPr id="6" name="Google Shape;57;p13">
            <a:extLst>
              <a:ext uri="{FF2B5EF4-FFF2-40B4-BE49-F238E27FC236}">
                <a16:creationId xmlns:a16="http://schemas.microsoft.com/office/drawing/2014/main" id="{0B98300E-7D77-6DB5-065F-E0BF1FE32BAD}"/>
              </a:ext>
            </a:extLst>
          </p:cNvPr>
          <p:cNvPicPr preferRelativeResize="0"/>
          <p:nvPr/>
        </p:nvPicPr>
        <p:blipFill rotWithShape="1">
          <a:blip r:embed="rId3">
            <a:alphaModFix/>
          </a:blip>
          <a:srcRect l="10562" t="1979" r="3357" b="2836"/>
          <a:stretch/>
        </p:blipFill>
        <p:spPr>
          <a:xfrm>
            <a:off x="11049000" y="4945064"/>
            <a:ext cx="996250" cy="17526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839200" cy="1219200"/>
          </a:xfrm>
        </p:spPr>
        <p:txBody>
          <a:bodyPr>
            <a:normAutofit fontScale="90000"/>
          </a:bodyPr>
          <a:lstStyle/>
          <a:p>
            <a:pPr algn="l"/>
            <a:r>
              <a:rPr lang="en-US" u="sng" dirty="0"/>
              <a:t>Theoretical Model</a:t>
            </a:r>
            <a:br>
              <a:rPr lang="en-US" u="sng" dirty="0"/>
            </a:br>
            <a:r>
              <a:rPr lang="en-US" sz="2000" i="1" dirty="0"/>
              <a:t>Using a schematic diagram, clearly identify the exposure(s), outcome(s), and potential confounders, mediators, and effect modifiers. Indicate known and hypothesized relationships between the variables, and make it clear what will be examined in the proposed analysis.</a:t>
            </a:r>
            <a:endParaRPr lang="en-US" b="1" u="sng" dirty="0"/>
          </a:p>
        </p:txBody>
      </p:sp>
      <p:sp>
        <p:nvSpPr>
          <p:cNvPr id="3" name="Content Placeholder 2"/>
          <p:cNvSpPr>
            <a:spLocks noGrp="1"/>
          </p:cNvSpPr>
          <p:nvPr>
            <p:ph idx="1"/>
          </p:nvPr>
        </p:nvSpPr>
        <p:spPr>
          <a:xfrm>
            <a:off x="1981200" y="1771651"/>
            <a:ext cx="8229600" cy="4525963"/>
          </a:xfrm>
        </p:spPr>
        <p:txBody>
          <a:bodyPr/>
          <a:lstStyle/>
          <a:p>
            <a:pPr lvl="1">
              <a:buNone/>
            </a:pPr>
            <a:endParaRPr lang="en-US" dirty="0"/>
          </a:p>
        </p:txBody>
      </p:sp>
      <p:pic>
        <p:nvPicPr>
          <p:cNvPr id="5" name="Google Shape;56;p13">
            <a:extLst>
              <a:ext uri="{FF2B5EF4-FFF2-40B4-BE49-F238E27FC236}">
                <a16:creationId xmlns:a16="http://schemas.microsoft.com/office/drawing/2014/main" id="{19B5008F-FB63-9243-24DA-5E623CB8692A}"/>
              </a:ext>
            </a:extLst>
          </p:cNvPr>
          <p:cNvPicPr preferRelativeResize="0"/>
          <p:nvPr/>
        </p:nvPicPr>
        <p:blipFill rotWithShape="1">
          <a:blip r:embed="rId2">
            <a:alphaModFix/>
          </a:blip>
          <a:srcRect l="3174" t="2548" r="4549" b="10774"/>
          <a:stretch/>
        </p:blipFill>
        <p:spPr>
          <a:xfrm>
            <a:off x="71961" y="6019800"/>
            <a:ext cx="1639075" cy="709450"/>
          </a:xfrm>
          <a:prstGeom prst="rect">
            <a:avLst/>
          </a:prstGeom>
          <a:solidFill>
            <a:srgbClr val="CCDDAB"/>
          </a:solidFill>
          <a:ln>
            <a:noFill/>
          </a:ln>
        </p:spPr>
      </p:pic>
      <p:pic>
        <p:nvPicPr>
          <p:cNvPr id="6" name="Google Shape;57;p13">
            <a:extLst>
              <a:ext uri="{FF2B5EF4-FFF2-40B4-BE49-F238E27FC236}">
                <a16:creationId xmlns:a16="http://schemas.microsoft.com/office/drawing/2014/main" id="{BC6EAB7E-7E10-35F3-70CC-FF70D01A1DF8}"/>
              </a:ext>
            </a:extLst>
          </p:cNvPr>
          <p:cNvPicPr preferRelativeResize="0"/>
          <p:nvPr/>
        </p:nvPicPr>
        <p:blipFill rotWithShape="1">
          <a:blip r:embed="rId3">
            <a:alphaModFix/>
          </a:blip>
          <a:srcRect l="10562" t="1979" r="3357" b="2836"/>
          <a:stretch/>
        </p:blipFill>
        <p:spPr>
          <a:xfrm>
            <a:off x="11049000" y="4945064"/>
            <a:ext cx="996250" cy="17526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83609"/>
            <a:ext cx="8229600" cy="1143000"/>
          </a:xfrm>
        </p:spPr>
        <p:txBody>
          <a:bodyPr>
            <a:normAutofit fontScale="90000"/>
          </a:bodyPr>
          <a:lstStyle/>
          <a:p>
            <a:pPr algn="l"/>
            <a:r>
              <a:rPr lang="en-US" u="sng" dirty="0"/>
              <a:t>Results and Questions for Discussion</a:t>
            </a:r>
            <a:br>
              <a:rPr lang="en-US" u="sng" dirty="0"/>
            </a:br>
            <a:r>
              <a:rPr lang="en-US" sz="2000" i="1" dirty="0"/>
              <a:t>Present results and list questions for group discussion</a:t>
            </a:r>
            <a:br>
              <a:rPr lang="en-US" u="sng" dirty="0"/>
            </a:br>
            <a:r>
              <a:rPr lang="en-US" sz="2000" i="1" u="sng" dirty="0"/>
              <a:t>Time</a:t>
            </a:r>
            <a:r>
              <a:rPr lang="en-US" sz="2000" i="1" dirty="0"/>
              <a:t>: ~12-14 minutes</a:t>
            </a:r>
          </a:p>
        </p:txBody>
      </p:sp>
      <p:sp>
        <p:nvSpPr>
          <p:cNvPr id="3" name="Content Placeholder 2"/>
          <p:cNvSpPr>
            <a:spLocks noGrp="1"/>
          </p:cNvSpPr>
          <p:nvPr>
            <p:ph idx="1"/>
          </p:nvPr>
        </p:nvSpPr>
        <p:spPr>
          <a:xfrm>
            <a:off x="1981200" y="1371601"/>
            <a:ext cx="8229600" cy="4525963"/>
          </a:xfrm>
        </p:spPr>
        <p:txBody>
          <a:bodyPr/>
          <a:lstStyle/>
          <a:p>
            <a:r>
              <a:rPr lang="en-US" i="1" dirty="0"/>
              <a:t>Provide tables and figures as separate handouts for printing if needed </a:t>
            </a:r>
          </a:p>
        </p:txBody>
      </p:sp>
      <p:pic>
        <p:nvPicPr>
          <p:cNvPr id="5" name="Google Shape;56;p13">
            <a:extLst>
              <a:ext uri="{FF2B5EF4-FFF2-40B4-BE49-F238E27FC236}">
                <a16:creationId xmlns:a16="http://schemas.microsoft.com/office/drawing/2014/main" id="{8B18479B-D47F-4FDB-19AB-91EA4E4A5129}"/>
              </a:ext>
            </a:extLst>
          </p:cNvPr>
          <p:cNvPicPr preferRelativeResize="0"/>
          <p:nvPr/>
        </p:nvPicPr>
        <p:blipFill rotWithShape="1">
          <a:blip r:embed="rId2">
            <a:alphaModFix/>
          </a:blip>
          <a:srcRect l="3174" t="2548" r="4549" b="10774"/>
          <a:stretch/>
        </p:blipFill>
        <p:spPr>
          <a:xfrm>
            <a:off x="71961" y="6019800"/>
            <a:ext cx="1639075" cy="709450"/>
          </a:xfrm>
          <a:prstGeom prst="rect">
            <a:avLst/>
          </a:prstGeom>
          <a:solidFill>
            <a:srgbClr val="CCDDAB"/>
          </a:solidFill>
          <a:ln>
            <a:noFill/>
          </a:ln>
        </p:spPr>
      </p:pic>
      <p:pic>
        <p:nvPicPr>
          <p:cNvPr id="6" name="Google Shape;57;p13">
            <a:extLst>
              <a:ext uri="{FF2B5EF4-FFF2-40B4-BE49-F238E27FC236}">
                <a16:creationId xmlns:a16="http://schemas.microsoft.com/office/drawing/2014/main" id="{A47D0D91-79CA-8560-5F29-784CDA5A6E95}"/>
              </a:ext>
            </a:extLst>
          </p:cNvPr>
          <p:cNvPicPr preferRelativeResize="0"/>
          <p:nvPr/>
        </p:nvPicPr>
        <p:blipFill rotWithShape="1">
          <a:blip r:embed="rId3">
            <a:alphaModFix/>
          </a:blip>
          <a:srcRect l="10562" t="1979" r="3357" b="2836"/>
          <a:stretch/>
        </p:blipFill>
        <p:spPr>
          <a:xfrm>
            <a:off x="11049000" y="4945064"/>
            <a:ext cx="996250" cy="17526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961" y="128750"/>
            <a:ext cx="8229600" cy="1143000"/>
          </a:xfrm>
        </p:spPr>
        <p:txBody>
          <a:bodyPr>
            <a:normAutofit fontScale="90000"/>
          </a:bodyPr>
          <a:lstStyle/>
          <a:p>
            <a:pPr algn="l"/>
            <a:r>
              <a:rPr lang="en-US" u="sng" dirty="0"/>
              <a:t>Limitations</a:t>
            </a:r>
            <a:br>
              <a:rPr lang="en-US" u="sng" dirty="0"/>
            </a:br>
            <a:r>
              <a:rPr lang="en-US" sz="2000" i="1" dirty="0"/>
              <a:t>Identify limitations of the analysis and how they were addressed</a:t>
            </a:r>
            <a:br>
              <a:rPr lang="en-US" sz="2000" i="1" dirty="0"/>
            </a:br>
            <a:r>
              <a:rPr lang="en-US" sz="2000" i="1" u="sng" dirty="0"/>
              <a:t>Time</a:t>
            </a:r>
            <a:r>
              <a:rPr lang="en-US" sz="2000" i="1" dirty="0"/>
              <a:t>: 2 minutes</a:t>
            </a:r>
            <a:endParaRPr lang="en-US" sz="2000" u="sng" dirty="0"/>
          </a:p>
        </p:txBody>
      </p:sp>
      <p:sp>
        <p:nvSpPr>
          <p:cNvPr id="3" name="Content Placeholder 2"/>
          <p:cNvSpPr>
            <a:spLocks noGrp="1"/>
          </p:cNvSpPr>
          <p:nvPr>
            <p:ph idx="1"/>
          </p:nvPr>
        </p:nvSpPr>
        <p:spPr>
          <a:xfrm>
            <a:off x="1828800" y="1600201"/>
            <a:ext cx="9753600" cy="4267199"/>
          </a:xfrm>
        </p:spPr>
        <p:txBody>
          <a:bodyPr/>
          <a:lstStyle/>
          <a:p>
            <a:endParaRPr lang="en-US" dirty="0"/>
          </a:p>
        </p:txBody>
      </p:sp>
      <p:pic>
        <p:nvPicPr>
          <p:cNvPr id="5" name="Google Shape;56;p13">
            <a:extLst>
              <a:ext uri="{FF2B5EF4-FFF2-40B4-BE49-F238E27FC236}">
                <a16:creationId xmlns:a16="http://schemas.microsoft.com/office/drawing/2014/main" id="{916ACB7D-F623-5534-54F9-3EE650820293}"/>
              </a:ext>
            </a:extLst>
          </p:cNvPr>
          <p:cNvPicPr preferRelativeResize="0"/>
          <p:nvPr/>
        </p:nvPicPr>
        <p:blipFill rotWithShape="1">
          <a:blip r:embed="rId2">
            <a:alphaModFix/>
          </a:blip>
          <a:srcRect l="3174" t="2548" r="4549" b="10774"/>
          <a:stretch/>
        </p:blipFill>
        <p:spPr>
          <a:xfrm>
            <a:off x="71961" y="6019800"/>
            <a:ext cx="1639075" cy="709450"/>
          </a:xfrm>
          <a:prstGeom prst="rect">
            <a:avLst/>
          </a:prstGeom>
          <a:solidFill>
            <a:srgbClr val="CCDDAB"/>
          </a:solidFill>
          <a:ln>
            <a:noFill/>
          </a:ln>
        </p:spPr>
      </p:pic>
      <p:pic>
        <p:nvPicPr>
          <p:cNvPr id="6" name="Google Shape;57;p13">
            <a:extLst>
              <a:ext uri="{FF2B5EF4-FFF2-40B4-BE49-F238E27FC236}">
                <a16:creationId xmlns:a16="http://schemas.microsoft.com/office/drawing/2014/main" id="{52355025-FBF5-7E24-2055-0FE81639823B}"/>
              </a:ext>
            </a:extLst>
          </p:cNvPr>
          <p:cNvPicPr preferRelativeResize="0"/>
          <p:nvPr/>
        </p:nvPicPr>
        <p:blipFill rotWithShape="1">
          <a:blip r:embed="rId3">
            <a:alphaModFix/>
          </a:blip>
          <a:srcRect l="10562" t="1979" r="3357" b="2836"/>
          <a:stretch/>
        </p:blipFill>
        <p:spPr>
          <a:xfrm>
            <a:off x="11049000" y="4945064"/>
            <a:ext cx="996250" cy="17526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961" y="128750"/>
            <a:ext cx="9906000" cy="1295400"/>
          </a:xfrm>
        </p:spPr>
        <p:txBody>
          <a:bodyPr>
            <a:normAutofit fontScale="90000"/>
          </a:bodyPr>
          <a:lstStyle/>
          <a:p>
            <a:pPr algn="l"/>
            <a:r>
              <a:rPr lang="en-US" sz="4000" u="sng" dirty="0"/>
              <a:t>Proposed Meeting, Journal, Authors, Timeline</a:t>
            </a:r>
            <a:br>
              <a:rPr lang="en-US" u="sng" dirty="0"/>
            </a:br>
            <a:r>
              <a:rPr lang="en-US" sz="2000" i="1" dirty="0"/>
              <a:t>Provide the target conference (if submitting an abstract) and/or journal for manuscript submission, a list of the proposed authors, and timeline for submission/completion and manuscript preparation (if applicable). </a:t>
            </a:r>
            <a:br>
              <a:rPr lang="en-US" sz="2000" i="1" dirty="0"/>
            </a:br>
            <a:r>
              <a:rPr lang="en-US" sz="2000" b="1" i="1" u="sng" dirty="0"/>
              <a:t>NOTE</a:t>
            </a:r>
            <a:r>
              <a:rPr lang="en-US" sz="2000" b="1" i="1" dirty="0"/>
              <a:t>:  </a:t>
            </a:r>
            <a:r>
              <a:rPr lang="en-US" sz="2000" i="1" dirty="0"/>
              <a:t>Please display this slide on screen but not necessary to talk through.</a:t>
            </a:r>
          </a:p>
        </p:txBody>
      </p:sp>
      <p:sp>
        <p:nvSpPr>
          <p:cNvPr id="3" name="Content Placeholder 2"/>
          <p:cNvSpPr>
            <a:spLocks noGrp="1"/>
          </p:cNvSpPr>
          <p:nvPr>
            <p:ph idx="1"/>
          </p:nvPr>
        </p:nvSpPr>
        <p:spPr>
          <a:xfrm>
            <a:off x="1981200" y="2057401"/>
            <a:ext cx="8229600" cy="4525963"/>
          </a:xfrm>
        </p:spPr>
        <p:txBody>
          <a:bodyPr/>
          <a:lstStyle/>
          <a:p>
            <a:endParaRPr lang="en-US" dirty="0"/>
          </a:p>
        </p:txBody>
      </p:sp>
      <p:pic>
        <p:nvPicPr>
          <p:cNvPr id="5" name="Google Shape;56;p13">
            <a:extLst>
              <a:ext uri="{FF2B5EF4-FFF2-40B4-BE49-F238E27FC236}">
                <a16:creationId xmlns:a16="http://schemas.microsoft.com/office/drawing/2014/main" id="{03144197-EEB3-FE7A-55A6-3F903DE64DE4}"/>
              </a:ext>
            </a:extLst>
          </p:cNvPr>
          <p:cNvPicPr preferRelativeResize="0"/>
          <p:nvPr/>
        </p:nvPicPr>
        <p:blipFill rotWithShape="1">
          <a:blip r:embed="rId2">
            <a:alphaModFix/>
          </a:blip>
          <a:srcRect l="3174" t="2548" r="4549" b="10774"/>
          <a:stretch/>
        </p:blipFill>
        <p:spPr>
          <a:xfrm>
            <a:off x="71961" y="6019800"/>
            <a:ext cx="1639075" cy="709450"/>
          </a:xfrm>
          <a:prstGeom prst="rect">
            <a:avLst/>
          </a:prstGeom>
          <a:solidFill>
            <a:srgbClr val="CCDDAB"/>
          </a:solidFill>
          <a:ln>
            <a:noFill/>
          </a:ln>
        </p:spPr>
      </p:pic>
      <p:pic>
        <p:nvPicPr>
          <p:cNvPr id="6" name="Google Shape;57;p13">
            <a:extLst>
              <a:ext uri="{FF2B5EF4-FFF2-40B4-BE49-F238E27FC236}">
                <a16:creationId xmlns:a16="http://schemas.microsoft.com/office/drawing/2014/main" id="{30B5A838-63FC-6A22-7F7D-FA2EBF099203}"/>
              </a:ext>
            </a:extLst>
          </p:cNvPr>
          <p:cNvPicPr preferRelativeResize="0"/>
          <p:nvPr/>
        </p:nvPicPr>
        <p:blipFill rotWithShape="1">
          <a:blip r:embed="rId3">
            <a:alphaModFix/>
          </a:blip>
          <a:srcRect l="10562" t="1979" r="3357" b="2836"/>
          <a:stretch/>
        </p:blipFill>
        <p:spPr>
          <a:xfrm>
            <a:off x="11049000" y="4945064"/>
            <a:ext cx="996250" cy="175260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498</TotalTime>
  <Words>323</Words>
  <Application>Microsoft Office PowerPoint</Application>
  <PresentationFormat>Widescreen</PresentationFormat>
  <Paragraphs>28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Descriptive Title</vt:lpstr>
      <vt:lpstr>Background Brief – no more than 1 slide  Time: 1 minute</vt:lpstr>
      <vt:lpstr>Specific Aims List specific aims of the proposed study along with corresponding hypotheses, if appropriate Time: 1 minute</vt:lpstr>
      <vt:lpstr>Summary of Methods Describe analytic methods used Use 2 slides if needed Time: 1-3 minutes</vt:lpstr>
      <vt:lpstr>Theoretical Model Using a schematic diagram, clearly identify the exposure(s), outcome(s), and potential confounders, mediators, and effect modifiers. Indicate known and hypothesized relationships between the variables, and make it clear what will be examined in the proposed analysis.</vt:lpstr>
      <vt:lpstr>Results and Questions for Discussion Present results and list questions for group discussion Time: ~12-14 minutes</vt:lpstr>
      <vt:lpstr>Limitations Identify limitations of the analysis and how they were addressed Time: 2 minutes</vt:lpstr>
      <vt:lpstr>Proposed Meeting, Journal, Authors, Timeline Provide the target conference (if submitting an abstract) and/or journal for manuscript submission, a list of the proposed authors, and timeline for submission/completion and manuscript preparation (if applicable).  NOTE:  Please display this slide on screen but not necessary to talk through.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[Descriptive Title]</dc:title>
  <dc:creator>Switkowski, Karen</dc:creator>
  <cp:lastModifiedBy>Marlee Quinn</cp:lastModifiedBy>
  <cp:revision>29</cp:revision>
  <dcterms:created xsi:type="dcterms:W3CDTF">2006-08-16T00:00:00Z</dcterms:created>
  <dcterms:modified xsi:type="dcterms:W3CDTF">2025-12-03T20:47:01Z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f23b0616-7d85-4733-8a0d-ada4f61f4b4c</vt:lpwstr>
  </property>
  <property fmtid="{D5CDD505-2E9C-101B-9397-08002B2CF9AE}" pid="3" name="Classification">
    <vt:lpwstr>General Business</vt:lpwstr>
  </property>
  <property fmtid="{D5CDD505-2E9C-101B-9397-08002B2CF9AE}" pid="4" name="Retention">
    <vt:lpwstr>11 Years</vt:lpwstr>
  </property>
  <property fmtid="{D5CDD505-2E9C-101B-9397-08002B2CF9AE}" pid="5" name="DisplayClassification">
    <vt:lpwstr>Yes</vt:lpwstr>
  </property>
</Properties>
</file>