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5"/>
  </p:notesMasterIdLst>
  <p:sldIdLst>
    <p:sldId id="256" r:id="rId2"/>
    <p:sldId id="484" r:id="rId3"/>
    <p:sldId id="485" r:id="rId4"/>
    <p:sldId id="304" r:id="rId5"/>
    <p:sldId id="506" r:id="rId6"/>
    <p:sldId id="333" r:id="rId7"/>
    <p:sldId id="418" r:id="rId8"/>
    <p:sldId id="336" r:id="rId9"/>
    <p:sldId id="486" r:id="rId10"/>
    <p:sldId id="492" r:id="rId11"/>
    <p:sldId id="338" r:id="rId12"/>
    <p:sldId id="339" r:id="rId13"/>
    <p:sldId id="493" r:id="rId14"/>
    <p:sldId id="494" r:id="rId15"/>
    <p:sldId id="466" r:id="rId16"/>
    <p:sldId id="281" r:id="rId17"/>
    <p:sldId id="288" r:id="rId18"/>
    <p:sldId id="285" r:id="rId19"/>
    <p:sldId id="284" r:id="rId20"/>
    <p:sldId id="283" r:id="rId21"/>
    <p:sldId id="306" r:id="rId22"/>
    <p:sldId id="289" r:id="rId23"/>
    <p:sldId id="510" r:id="rId24"/>
    <p:sldId id="412" r:id="rId25"/>
    <p:sldId id="423" r:id="rId26"/>
    <p:sldId id="419" r:id="rId27"/>
    <p:sldId id="424" r:id="rId28"/>
    <p:sldId id="428" r:id="rId29"/>
    <p:sldId id="427" r:id="rId30"/>
    <p:sldId id="421" r:id="rId31"/>
    <p:sldId id="432" r:id="rId32"/>
    <p:sldId id="429" r:id="rId33"/>
    <p:sldId id="425" r:id="rId34"/>
    <p:sldId id="420" r:id="rId35"/>
    <p:sldId id="340" r:id="rId36"/>
    <p:sldId id="431" r:id="rId37"/>
    <p:sldId id="341" r:id="rId38"/>
    <p:sldId id="342" r:id="rId39"/>
    <p:sldId id="343" r:id="rId40"/>
    <p:sldId id="507" r:id="rId41"/>
    <p:sldId id="508" r:id="rId42"/>
    <p:sldId id="501" r:id="rId43"/>
    <p:sldId id="502" r:id="rId44"/>
    <p:sldId id="344" r:id="rId45"/>
    <p:sldId id="490" r:id="rId46"/>
    <p:sldId id="509" r:id="rId47"/>
    <p:sldId id="491" r:id="rId48"/>
    <p:sldId id="345" r:id="rId49"/>
    <p:sldId id="346" r:id="rId50"/>
    <p:sldId id="372" r:id="rId51"/>
    <p:sldId id="347" r:id="rId52"/>
    <p:sldId id="370" r:id="rId53"/>
    <p:sldId id="366" r:id="rId54"/>
    <p:sldId id="495" r:id="rId55"/>
    <p:sldId id="496" r:id="rId56"/>
    <p:sldId id="487" r:id="rId57"/>
    <p:sldId id="373" r:id="rId58"/>
    <p:sldId id="384" r:id="rId59"/>
    <p:sldId id="408" r:id="rId60"/>
    <p:sldId id="460" r:id="rId61"/>
    <p:sldId id="385" r:id="rId62"/>
    <p:sldId id="406" r:id="rId63"/>
    <p:sldId id="407" r:id="rId64"/>
    <p:sldId id="497" r:id="rId65"/>
    <p:sldId id="348" r:id="rId66"/>
    <p:sldId id="479" r:id="rId67"/>
    <p:sldId id="498" r:id="rId68"/>
    <p:sldId id="480" r:id="rId69"/>
    <p:sldId id="442" r:id="rId70"/>
    <p:sldId id="368" r:id="rId71"/>
    <p:sldId id="349" r:id="rId72"/>
    <p:sldId id="470" r:id="rId73"/>
    <p:sldId id="356" r:id="rId74"/>
    <p:sldId id="374" r:id="rId75"/>
    <p:sldId id="392" r:id="rId76"/>
    <p:sldId id="357" r:id="rId77"/>
    <p:sldId id="482" r:id="rId78"/>
    <p:sldId id="483" r:id="rId79"/>
    <p:sldId id="469" r:id="rId80"/>
    <p:sldId id="499" r:id="rId81"/>
    <p:sldId id="503" r:id="rId82"/>
    <p:sldId id="358" r:id="rId83"/>
    <p:sldId id="369" r:id="rId84"/>
    <p:sldId id="350" r:id="rId85"/>
    <p:sldId id="473" r:id="rId86"/>
    <p:sldId id="443" r:id="rId87"/>
    <p:sldId id="376" r:id="rId88"/>
    <p:sldId id="377" r:id="rId89"/>
    <p:sldId id="351" r:id="rId90"/>
    <p:sldId id="404" r:id="rId91"/>
    <p:sldId id="393" r:id="rId92"/>
    <p:sldId id="433" r:id="rId93"/>
    <p:sldId id="434" r:id="rId94"/>
    <p:sldId id="435" r:id="rId95"/>
    <p:sldId id="475" r:id="rId96"/>
    <p:sldId id="476" r:id="rId97"/>
    <p:sldId id="504" r:id="rId98"/>
    <p:sldId id="439" r:id="rId99"/>
    <p:sldId id="488" r:id="rId100"/>
    <p:sldId id="436" r:id="rId101"/>
    <p:sldId id="437" r:id="rId102"/>
    <p:sldId id="438" r:id="rId103"/>
    <p:sldId id="477" r:id="rId104"/>
    <p:sldId id="381" r:id="rId105"/>
    <p:sldId id="441" r:id="rId106"/>
    <p:sldId id="444" r:id="rId107"/>
    <p:sldId id="379" r:id="rId108"/>
    <p:sldId id="353" r:id="rId109"/>
    <p:sldId id="405" r:id="rId110"/>
    <p:sldId id="445" r:id="rId111"/>
    <p:sldId id="400" r:id="rId112"/>
    <p:sldId id="453" r:id="rId113"/>
    <p:sldId id="454" r:id="rId114"/>
    <p:sldId id="478" r:id="rId115"/>
    <p:sldId id="354" r:id="rId116"/>
    <p:sldId id="409" r:id="rId117"/>
    <p:sldId id="410" r:id="rId118"/>
    <p:sldId id="505" r:id="rId119"/>
    <p:sldId id="464" r:id="rId120"/>
    <p:sldId id="383" r:id="rId121"/>
    <p:sldId id="500" r:id="rId122"/>
    <p:sldId id="440" r:id="rId123"/>
    <p:sldId id="481" r:id="rId1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2D7AD9-8F9E-7AF2-DD1F-F89DCC5B183D}" name="Garrone, Molly E" initials="MG" userId="S::mgarrone@hsph.harvard.edu::aac30fd3-afbc-4563-9f96-f35c6f6d375f" providerId="AD"/>
  <p188:author id="{28ACD8E3-D37A-B964-B6B7-3A472F178019}" name="Reiner, Jennifer" initials="RJ" userId="S::jfreiner@hsph.harvard.edu::4423d152-474b-4c62-a46f-5c23f23c39a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31920"/>
    <a:srgbClr val="DB18D9"/>
    <a:srgbClr val="2317E4"/>
    <a:srgbClr val="19D4E9"/>
    <a:srgbClr val="1EEC3D"/>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p:restoredTop sz="95721"/>
  </p:normalViewPr>
  <p:slideViewPr>
    <p:cSldViewPr snapToGrid="0">
      <p:cViewPr varScale="1">
        <p:scale>
          <a:sx n="100" d="100"/>
          <a:sy n="100" d="100"/>
        </p:scale>
        <p:origin x="808"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microsoft.com/office/2018/10/relationships/authors" Target="author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5A7D37-95A0-204A-AD46-40D063D3B088}" type="doc">
      <dgm:prSet loTypeId="urn:microsoft.com/office/officeart/2005/8/layout/cycle5" loCatId="" qsTypeId="urn:microsoft.com/office/officeart/2005/8/quickstyle/simple1" qsCatId="simple" csTypeId="urn:microsoft.com/office/officeart/2005/8/colors/colorful3" csCatId="colorful" phldr="1"/>
      <dgm:spPr/>
      <dgm:t>
        <a:bodyPr/>
        <a:lstStyle/>
        <a:p>
          <a:endParaRPr lang="en-US"/>
        </a:p>
      </dgm:t>
    </dgm:pt>
    <dgm:pt modelId="{DB920A10-5835-914D-B339-D90AFF3620C8}">
      <dgm:prSet phldrT="[Text]"/>
      <dgm:spPr/>
      <dgm:t>
        <a:bodyPr/>
        <a:lstStyle/>
        <a:p>
          <a:r>
            <a:rPr lang="en-US" b="1" i="0" dirty="0">
              <a:latin typeface="Franklin Gothic Demi" panose="020B0603020102020204" pitchFamily="34" charset="0"/>
            </a:rPr>
            <a:t>Assess</a:t>
          </a:r>
        </a:p>
      </dgm:t>
    </dgm:pt>
    <dgm:pt modelId="{B6387492-2B30-9A4B-9D1B-DFE78E3F498F}" type="parTrans" cxnId="{D2FD9D2E-765C-8C44-B0B0-4E0F21AF1D90}">
      <dgm:prSet/>
      <dgm:spPr/>
      <dgm:t>
        <a:bodyPr/>
        <a:lstStyle/>
        <a:p>
          <a:endParaRPr lang="en-US" b="1" i="0">
            <a:latin typeface="Franklin Gothic Demi" panose="020B0603020102020204" pitchFamily="34" charset="0"/>
          </a:endParaRPr>
        </a:p>
      </dgm:t>
    </dgm:pt>
    <dgm:pt modelId="{D642F30F-E162-4E4E-AB66-AE80BE6CD675}" type="sibTrans" cxnId="{D2FD9D2E-765C-8C44-B0B0-4E0F21AF1D90}">
      <dgm:prSet/>
      <dgm:spPr/>
      <dgm:t>
        <a:bodyPr/>
        <a:lstStyle/>
        <a:p>
          <a:endParaRPr lang="en-US" b="1" i="0">
            <a:latin typeface="Franklin Gothic Demi" panose="020B0603020102020204" pitchFamily="34" charset="0"/>
          </a:endParaRPr>
        </a:p>
      </dgm:t>
    </dgm:pt>
    <dgm:pt modelId="{8C54BAD6-3CAE-AB46-8197-71755FEB5727}">
      <dgm:prSet phldrT="[Text]"/>
      <dgm:spPr>
        <a:solidFill>
          <a:schemeClr val="accent2"/>
        </a:solidFill>
      </dgm:spPr>
      <dgm:t>
        <a:bodyPr/>
        <a:lstStyle/>
        <a:p>
          <a:r>
            <a:rPr lang="en-US" b="1" i="0" dirty="0">
              <a:latin typeface="Franklin Gothic Demi" panose="020B0603020102020204" pitchFamily="34" charset="0"/>
            </a:rPr>
            <a:t>Learn</a:t>
          </a:r>
        </a:p>
      </dgm:t>
    </dgm:pt>
    <dgm:pt modelId="{7BE45547-2D20-D74C-AA59-C7DD69351421}" type="parTrans" cxnId="{CCC31253-0CBA-BB40-A2C9-87943102EF53}">
      <dgm:prSet/>
      <dgm:spPr/>
      <dgm:t>
        <a:bodyPr/>
        <a:lstStyle/>
        <a:p>
          <a:endParaRPr lang="en-US" b="1" i="0">
            <a:latin typeface="Franklin Gothic Demi" panose="020B0603020102020204" pitchFamily="34" charset="0"/>
          </a:endParaRPr>
        </a:p>
      </dgm:t>
    </dgm:pt>
    <dgm:pt modelId="{CBE515F0-A52D-A041-A3BA-ABA85477FB5C}" type="sibTrans" cxnId="{CCC31253-0CBA-BB40-A2C9-87943102EF53}">
      <dgm:prSet/>
      <dgm:spPr/>
      <dgm:t>
        <a:bodyPr/>
        <a:lstStyle/>
        <a:p>
          <a:endParaRPr lang="en-US" b="1" i="0">
            <a:latin typeface="Franklin Gothic Demi" panose="020B0603020102020204" pitchFamily="34" charset="0"/>
          </a:endParaRPr>
        </a:p>
      </dgm:t>
    </dgm:pt>
    <dgm:pt modelId="{927BB2E7-0FCA-4C4F-85BB-55FF92E1B93D}">
      <dgm:prSet phldrT="[Text]"/>
      <dgm:spPr>
        <a:solidFill>
          <a:srgbClr val="1EEC3D"/>
        </a:solidFill>
      </dgm:spPr>
      <dgm:t>
        <a:bodyPr/>
        <a:lstStyle/>
        <a:p>
          <a:r>
            <a:rPr lang="en-US" b="1" i="0" dirty="0">
              <a:latin typeface="Franklin Gothic Demi" panose="020B0603020102020204" pitchFamily="34" charset="0"/>
            </a:rPr>
            <a:t>Identify</a:t>
          </a:r>
        </a:p>
      </dgm:t>
    </dgm:pt>
    <dgm:pt modelId="{47C7DFF2-F909-144F-9E20-3421A1F58F5E}" type="parTrans" cxnId="{2485F219-D457-D64B-AFE6-3FEBE1D99BC2}">
      <dgm:prSet/>
      <dgm:spPr/>
      <dgm:t>
        <a:bodyPr/>
        <a:lstStyle/>
        <a:p>
          <a:endParaRPr lang="en-US" b="1" i="0">
            <a:latin typeface="Franklin Gothic Demi" panose="020B0603020102020204" pitchFamily="34" charset="0"/>
          </a:endParaRPr>
        </a:p>
      </dgm:t>
    </dgm:pt>
    <dgm:pt modelId="{99A7F653-DF04-B34F-BBAD-A09108E69707}" type="sibTrans" cxnId="{2485F219-D457-D64B-AFE6-3FEBE1D99BC2}">
      <dgm:prSet/>
      <dgm:spPr/>
      <dgm:t>
        <a:bodyPr/>
        <a:lstStyle/>
        <a:p>
          <a:endParaRPr lang="en-US" b="1" i="0">
            <a:latin typeface="Franklin Gothic Demi" panose="020B0603020102020204" pitchFamily="34" charset="0"/>
          </a:endParaRPr>
        </a:p>
      </dgm:t>
    </dgm:pt>
    <dgm:pt modelId="{F77BCE96-F1FF-8B4B-9B71-F459F7341553}">
      <dgm:prSet phldrT="[Text]"/>
      <dgm:spPr>
        <a:solidFill>
          <a:srgbClr val="19D4E9"/>
        </a:solidFill>
      </dgm:spPr>
      <dgm:t>
        <a:bodyPr/>
        <a:lstStyle/>
        <a:p>
          <a:r>
            <a:rPr lang="en-US" b="1" i="0" dirty="0">
              <a:latin typeface="Franklin Gothic Demi" panose="020B0603020102020204" pitchFamily="34" charset="0"/>
            </a:rPr>
            <a:t>Implement</a:t>
          </a:r>
        </a:p>
      </dgm:t>
    </dgm:pt>
    <dgm:pt modelId="{78D9C878-DA8D-2342-A043-C11959F5B143}" type="parTrans" cxnId="{4D35AD7C-1F3A-5743-8959-9ADA93B4A1B2}">
      <dgm:prSet/>
      <dgm:spPr/>
      <dgm:t>
        <a:bodyPr/>
        <a:lstStyle/>
        <a:p>
          <a:endParaRPr lang="en-US" b="1" i="0">
            <a:latin typeface="Franklin Gothic Demi" panose="020B0603020102020204" pitchFamily="34" charset="0"/>
          </a:endParaRPr>
        </a:p>
      </dgm:t>
    </dgm:pt>
    <dgm:pt modelId="{C0D410A1-9519-B14D-B809-24904FC25E89}" type="sibTrans" cxnId="{4D35AD7C-1F3A-5743-8959-9ADA93B4A1B2}">
      <dgm:prSet/>
      <dgm:spPr/>
      <dgm:t>
        <a:bodyPr/>
        <a:lstStyle/>
        <a:p>
          <a:endParaRPr lang="en-US" b="1" i="0">
            <a:latin typeface="Franklin Gothic Demi" panose="020B0603020102020204" pitchFamily="34" charset="0"/>
          </a:endParaRPr>
        </a:p>
      </dgm:t>
    </dgm:pt>
    <dgm:pt modelId="{E1C71562-09B8-A747-81CE-632AA72F4C2F}">
      <dgm:prSet phldrT="[Text]"/>
      <dgm:spPr>
        <a:solidFill>
          <a:srgbClr val="2317E4"/>
        </a:solidFill>
      </dgm:spPr>
      <dgm:t>
        <a:bodyPr/>
        <a:lstStyle/>
        <a:p>
          <a:r>
            <a:rPr lang="en-US" b="1" i="0" dirty="0">
              <a:latin typeface="Franklin Gothic Demi" panose="020B0603020102020204" pitchFamily="34" charset="0"/>
            </a:rPr>
            <a:t>Communicate</a:t>
          </a:r>
        </a:p>
      </dgm:t>
    </dgm:pt>
    <dgm:pt modelId="{55FB53AF-6E98-6949-B51A-D8D81CDA9A01}" type="parTrans" cxnId="{5CC5C7E5-A290-4F47-B310-B6A36747CA83}">
      <dgm:prSet/>
      <dgm:spPr/>
      <dgm:t>
        <a:bodyPr/>
        <a:lstStyle/>
        <a:p>
          <a:endParaRPr lang="en-US" b="1" i="0">
            <a:latin typeface="Franklin Gothic Demi" panose="020B0603020102020204" pitchFamily="34" charset="0"/>
          </a:endParaRPr>
        </a:p>
      </dgm:t>
    </dgm:pt>
    <dgm:pt modelId="{E35702A5-FBF7-4F4F-A541-FC48D27D76CE}" type="sibTrans" cxnId="{5CC5C7E5-A290-4F47-B310-B6A36747CA83}">
      <dgm:prSet/>
      <dgm:spPr/>
      <dgm:t>
        <a:bodyPr/>
        <a:lstStyle/>
        <a:p>
          <a:endParaRPr lang="en-US" b="1" i="0">
            <a:latin typeface="Franklin Gothic Demi" panose="020B0603020102020204" pitchFamily="34" charset="0"/>
          </a:endParaRPr>
        </a:p>
      </dgm:t>
    </dgm:pt>
    <dgm:pt modelId="{A9CFD010-2B62-F544-98CA-8C838269AA4E}">
      <dgm:prSet phldrT="[Text]"/>
      <dgm:spPr>
        <a:solidFill>
          <a:srgbClr val="DB18D9"/>
        </a:solidFill>
      </dgm:spPr>
      <dgm:t>
        <a:bodyPr/>
        <a:lstStyle/>
        <a:p>
          <a:r>
            <a:rPr lang="en-US" b="1" i="0" dirty="0">
              <a:latin typeface="Franklin Gothic Demi" panose="020B0603020102020204" pitchFamily="34" charset="0"/>
            </a:rPr>
            <a:t>Track</a:t>
          </a:r>
        </a:p>
      </dgm:t>
    </dgm:pt>
    <dgm:pt modelId="{CE1223CF-ADE5-8D4B-83B4-CB8301BD3BD9}" type="parTrans" cxnId="{BBFCC2E4-1414-0D46-8F45-178471550F14}">
      <dgm:prSet/>
      <dgm:spPr/>
      <dgm:t>
        <a:bodyPr/>
        <a:lstStyle/>
        <a:p>
          <a:endParaRPr lang="en-US" b="1" i="0">
            <a:latin typeface="Franklin Gothic Demi" panose="020B0603020102020204" pitchFamily="34" charset="0"/>
          </a:endParaRPr>
        </a:p>
      </dgm:t>
    </dgm:pt>
    <dgm:pt modelId="{9839B1B0-3298-3D40-B788-A9221C5C2AE9}" type="sibTrans" cxnId="{BBFCC2E4-1414-0D46-8F45-178471550F14}">
      <dgm:prSet/>
      <dgm:spPr/>
      <dgm:t>
        <a:bodyPr/>
        <a:lstStyle/>
        <a:p>
          <a:endParaRPr lang="en-US" b="1" i="0">
            <a:latin typeface="Franklin Gothic Demi" panose="020B0603020102020204" pitchFamily="34" charset="0"/>
          </a:endParaRPr>
        </a:p>
      </dgm:t>
    </dgm:pt>
    <dgm:pt modelId="{9F025FB1-5614-AD42-BA7D-E19993DF8C83}">
      <dgm:prSet phldrT="[Text]"/>
      <dgm:spPr>
        <a:solidFill>
          <a:srgbClr val="D31920"/>
        </a:solidFill>
      </dgm:spPr>
      <dgm:t>
        <a:bodyPr/>
        <a:lstStyle/>
        <a:p>
          <a:r>
            <a:rPr lang="en-US" b="1" i="0" dirty="0">
              <a:latin typeface="Franklin Gothic Demi" panose="020B0603020102020204" pitchFamily="34" charset="0"/>
            </a:rPr>
            <a:t>Re-Evaluate</a:t>
          </a:r>
        </a:p>
      </dgm:t>
    </dgm:pt>
    <dgm:pt modelId="{5C55F84C-B4D6-D44E-8AE6-5CCDD181DA47}" type="parTrans" cxnId="{47A6CD4E-DE18-7045-8D14-00BA019765CE}">
      <dgm:prSet/>
      <dgm:spPr/>
      <dgm:t>
        <a:bodyPr/>
        <a:lstStyle/>
        <a:p>
          <a:endParaRPr lang="en-US" b="1" i="0">
            <a:latin typeface="Franklin Gothic Demi" panose="020B0603020102020204" pitchFamily="34" charset="0"/>
          </a:endParaRPr>
        </a:p>
      </dgm:t>
    </dgm:pt>
    <dgm:pt modelId="{851E2E0E-111A-EC49-9315-E10A8DBECE6E}" type="sibTrans" cxnId="{47A6CD4E-DE18-7045-8D14-00BA019765CE}">
      <dgm:prSet/>
      <dgm:spPr/>
      <dgm:t>
        <a:bodyPr/>
        <a:lstStyle/>
        <a:p>
          <a:endParaRPr lang="en-US" b="1" i="0">
            <a:latin typeface="Franklin Gothic Demi" panose="020B0603020102020204" pitchFamily="34" charset="0"/>
          </a:endParaRPr>
        </a:p>
      </dgm:t>
    </dgm:pt>
    <dgm:pt modelId="{AF084A50-2401-B742-BB1F-7BB9ABAC106F}" type="pres">
      <dgm:prSet presAssocID="{E75A7D37-95A0-204A-AD46-40D063D3B088}" presName="cycle" presStyleCnt="0">
        <dgm:presLayoutVars>
          <dgm:dir/>
          <dgm:resizeHandles val="exact"/>
        </dgm:presLayoutVars>
      </dgm:prSet>
      <dgm:spPr/>
    </dgm:pt>
    <dgm:pt modelId="{99012F85-3FB1-2443-8AFC-EB0E2AE47D31}" type="pres">
      <dgm:prSet presAssocID="{DB920A10-5835-914D-B339-D90AFF3620C8}" presName="node" presStyleLbl="node1" presStyleIdx="0" presStyleCnt="7">
        <dgm:presLayoutVars>
          <dgm:bulletEnabled val="1"/>
        </dgm:presLayoutVars>
      </dgm:prSet>
      <dgm:spPr/>
    </dgm:pt>
    <dgm:pt modelId="{DE2C9513-C27E-0141-8607-92076720974E}" type="pres">
      <dgm:prSet presAssocID="{DB920A10-5835-914D-B339-D90AFF3620C8}" presName="spNode" presStyleCnt="0"/>
      <dgm:spPr/>
    </dgm:pt>
    <dgm:pt modelId="{3FBA4B75-A626-3748-A8A6-03E6D5789450}" type="pres">
      <dgm:prSet presAssocID="{D642F30F-E162-4E4E-AB66-AE80BE6CD675}" presName="sibTrans" presStyleLbl="sibTrans1D1" presStyleIdx="0" presStyleCnt="7"/>
      <dgm:spPr/>
    </dgm:pt>
    <dgm:pt modelId="{0DCEBAF5-7814-F644-BD19-5B66E6488DA3}" type="pres">
      <dgm:prSet presAssocID="{8C54BAD6-3CAE-AB46-8197-71755FEB5727}" presName="node" presStyleLbl="node1" presStyleIdx="1" presStyleCnt="7">
        <dgm:presLayoutVars>
          <dgm:bulletEnabled val="1"/>
        </dgm:presLayoutVars>
      </dgm:prSet>
      <dgm:spPr/>
    </dgm:pt>
    <dgm:pt modelId="{A5D42039-2592-8D42-A6F5-131331F15CC3}" type="pres">
      <dgm:prSet presAssocID="{8C54BAD6-3CAE-AB46-8197-71755FEB5727}" presName="spNode" presStyleCnt="0"/>
      <dgm:spPr/>
    </dgm:pt>
    <dgm:pt modelId="{FECED5AE-E82E-8248-B4B8-5D4CBA6F675A}" type="pres">
      <dgm:prSet presAssocID="{CBE515F0-A52D-A041-A3BA-ABA85477FB5C}" presName="sibTrans" presStyleLbl="sibTrans1D1" presStyleIdx="1" presStyleCnt="7"/>
      <dgm:spPr/>
    </dgm:pt>
    <dgm:pt modelId="{873CB627-FD76-DC47-B13B-1480998D76D8}" type="pres">
      <dgm:prSet presAssocID="{927BB2E7-0FCA-4C4F-85BB-55FF92E1B93D}" presName="node" presStyleLbl="node1" presStyleIdx="2" presStyleCnt="7">
        <dgm:presLayoutVars>
          <dgm:bulletEnabled val="1"/>
        </dgm:presLayoutVars>
      </dgm:prSet>
      <dgm:spPr/>
    </dgm:pt>
    <dgm:pt modelId="{E0931537-7ED6-C440-A039-1D096E55391B}" type="pres">
      <dgm:prSet presAssocID="{927BB2E7-0FCA-4C4F-85BB-55FF92E1B93D}" presName="spNode" presStyleCnt="0"/>
      <dgm:spPr/>
    </dgm:pt>
    <dgm:pt modelId="{0F35064C-F6E2-4943-9873-94B75CA9CABD}" type="pres">
      <dgm:prSet presAssocID="{99A7F653-DF04-B34F-BBAD-A09108E69707}" presName="sibTrans" presStyleLbl="sibTrans1D1" presStyleIdx="2" presStyleCnt="7"/>
      <dgm:spPr/>
    </dgm:pt>
    <dgm:pt modelId="{16C0075B-34DA-6748-B77A-3D5D20B077E8}" type="pres">
      <dgm:prSet presAssocID="{F77BCE96-F1FF-8B4B-9B71-F459F7341553}" presName="node" presStyleLbl="node1" presStyleIdx="3" presStyleCnt="7">
        <dgm:presLayoutVars>
          <dgm:bulletEnabled val="1"/>
        </dgm:presLayoutVars>
      </dgm:prSet>
      <dgm:spPr/>
    </dgm:pt>
    <dgm:pt modelId="{E3F71B69-616C-9341-9A3D-1DD3620C3EFF}" type="pres">
      <dgm:prSet presAssocID="{F77BCE96-F1FF-8B4B-9B71-F459F7341553}" presName="spNode" presStyleCnt="0"/>
      <dgm:spPr/>
    </dgm:pt>
    <dgm:pt modelId="{332A0347-E0AD-1641-9DD1-4A6481112707}" type="pres">
      <dgm:prSet presAssocID="{C0D410A1-9519-B14D-B809-24904FC25E89}" presName="sibTrans" presStyleLbl="sibTrans1D1" presStyleIdx="3" presStyleCnt="7"/>
      <dgm:spPr/>
    </dgm:pt>
    <dgm:pt modelId="{4ECD45AD-C6F2-4B4E-A89A-40AE1B99F4E4}" type="pres">
      <dgm:prSet presAssocID="{E1C71562-09B8-A747-81CE-632AA72F4C2F}" presName="node" presStyleLbl="node1" presStyleIdx="4" presStyleCnt="7">
        <dgm:presLayoutVars>
          <dgm:bulletEnabled val="1"/>
        </dgm:presLayoutVars>
      </dgm:prSet>
      <dgm:spPr/>
    </dgm:pt>
    <dgm:pt modelId="{FCC8CE65-ABA3-9445-9A7F-6CE0112BB0C3}" type="pres">
      <dgm:prSet presAssocID="{E1C71562-09B8-A747-81CE-632AA72F4C2F}" presName="spNode" presStyleCnt="0"/>
      <dgm:spPr/>
    </dgm:pt>
    <dgm:pt modelId="{AF100854-5093-6D4F-A8F2-F5557BBC5242}" type="pres">
      <dgm:prSet presAssocID="{E35702A5-FBF7-4F4F-A541-FC48D27D76CE}" presName="sibTrans" presStyleLbl="sibTrans1D1" presStyleIdx="4" presStyleCnt="7"/>
      <dgm:spPr/>
    </dgm:pt>
    <dgm:pt modelId="{76CC1D52-E6BB-EA4D-862F-A73C071A850D}" type="pres">
      <dgm:prSet presAssocID="{A9CFD010-2B62-F544-98CA-8C838269AA4E}" presName="node" presStyleLbl="node1" presStyleIdx="5" presStyleCnt="7">
        <dgm:presLayoutVars>
          <dgm:bulletEnabled val="1"/>
        </dgm:presLayoutVars>
      </dgm:prSet>
      <dgm:spPr/>
    </dgm:pt>
    <dgm:pt modelId="{3E66D077-F57E-C44B-B0BE-695887B5DAF2}" type="pres">
      <dgm:prSet presAssocID="{A9CFD010-2B62-F544-98CA-8C838269AA4E}" presName="spNode" presStyleCnt="0"/>
      <dgm:spPr/>
    </dgm:pt>
    <dgm:pt modelId="{B92133F4-0621-1045-8715-B3030F73CCAA}" type="pres">
      <dgm:prSet presAssocID="{9839B1B0-3298-3D40-B788-A9221C5C2AE9}" presName="sibTrans" presStyleLbl="sibTrans1D1" presStyleIdx="5" presStyleCnt="7"/>
      <dgm:spPr/>
    </dgm:pt>
    <dgm:pt modelId="{44B440F9-2482-A846-84B8-AED6EBFC995D}" type="pres">
      <dgm:prSet presAssocID="{9F025FB1-5614-AD42-BA7D-E19993DF8C83}" presName="node" presStyleLbl="node1" presStyleIdx="6" presStyleCnt="7">
        <dgm:presLayoutVars>
          <dgm:bulletEnabled val="1"/>
        </dgm:presLayoutVars>
      </dgm:prSet>
      <dgm:spPr/>
    </dgm:pt>
    <dgm:pt modelId="{7B978AD9-CF27-924B-8544-4519F04312BE}" type="pres">
      <dgm:prSet presAssocID="{9F025FB1-5614-AD42-BA7D-E19993DF8C83}" presName="spNode" presStyleCnt="0"/>
      <dgm:spPr/>
    </dgm:pt>
    <dgm:pt modelId="{1C6A44B9-7D0B-8447-9F18-7DE36872E878}" type="pres">
      <dgm:prSet presAssocID="{851E2E0E-111A-EC49-9315-E10A8DBECE6E}" presName="sibTrans" presStyleLbl="sibTrans1D1" presStyleIdx="6" presStyleCnt="7"/>
      <dgm:spPr/>
    </dgm:pt>
  </dgm:ptLst>
  <dgm:cxnLst>
    <dgm:cxn modelId="{2485F219-D457-D64B-AFE6-3FEBE1D99BC2}" srcId="{E75A7D37-95A0-204A-AD46-40D063D3B088}" destId="{927BB2E7-0FCA-4C4F-85BB-55FF92E1B93D}" srcOrd="2" destOrd="0" parTransId="{47C7DFF2-F909-144F-9E20-3421A1F58F5E}" sibTransId="{99A7F653-DF04-B34F-BBAD-A09108E69707}"/>
    <dgm:cxn modelId="{E0E7C31B-A423-D940-B20F-F2031196D9DD}" type="presOf" srcId="{E1C71562-09B8-A747-81CE-632AA72F4C2F}" destId="{4ECD45AD-C6F2-4B4E-A89A-40AE1B99F4E4}" srcOrd="0" destOrd="0" presId="urn:microsoft.com/office/officeart/2005/8/layout/cycle5"/>
    <dgm:cxn modelId="{447C101E-DEE4-EB41-A104-11280C55563A}" type="presOf" srcId="{F77BCE96-F1FF-8B4B-9B71-F459F7341553}" destId="{16C0075B-34DA-6748-B77A-3D5D20B077E8}" srcOrd="0" destOrd="0" presId="urn:microsoft.com/office/officeart/2005/8/layout/cycle5"/>
    <dgm:cxn modelId="{D2FD9D2E-765C-8C44-B0B0-4E0F21AF1D90}" srcId="{E75A7D37-95A0-204A-AD46-40D063D3B088}" destId="{DB920A10-5835-914D-B339-D90AFF3620C8}" srcOrd="0" destOrd="0" parTransId="{B6387492-2B30-9A4B-9D1B-DFE78E3F498F}" sibTransId="{D642F30F-E162-4E4E-AB66-AE80BE6CD675}"/>
    <dgm:cxn modelId="{596FE637-388A-E64F-86C0-22DC6E8F6971}" type="presOf" srcId="{E35702A5-FBF7-4F4F-A541-FC48D27D76CE}" destId="{AF100854-5093-6D4F-A8F2-F5557BBC5242}" srcOrd="0" destOrd="0" presId="urn:microsoft.com/office/officeart/2005/8/layout/cycle5"/>
    <dgm:cxn modelId="{47A6CD4E-DE18-7045-8D14-00BA019765CE}" srcId="{E75A7D37-95A0-204A-AD46-40D063D3B088}" destId="{9F025FB1-5614-AD42-BA7D-E19993DF8C83}" srcOrd="6" destOrd="0" parTransId="{5C55F84C-B4D6-D44E-8AE6-5CCDD181DA47}" sibTransId="{851E2E0E-111A-EC49-9315-E10A8DBECE6E}"/>
    <dgm:cxn modelId="{CCC31253-0CBA-BB40-A2C9-87943102EF53}" srcId="{E75A7D37-95A0-204A-AD46-40D063D3B088}" destId="{8C54BAD6-3CAE-AB46-8197-71755FEB5727}" srcOrd="1" destOrd="0" parTransId="{7BE45547-2D20-D74C-AA59-C7DD69351421}" sibTransId="{CBE515F0-A52D-A041-A3BA-ABA85477FB5C}"/>
    <dgm:cxn modelId="{1FAF0759-8923-5E43-8B3F-8551EC61139E}" type="presOf" srcId="{DB920A10-5835-914D-B339-D90AFF3620C8}" destId="{99012F85-3FB1-2443-8AFC-EB0E2AE47D31}" srcOrd="0" destOrd="0" presId="urn:microsoft.com/office/officeart/2005/8/layout/cycle5"/>
    <dgm:cxn modelId="{94A32761-D4BB-5F45-8DB1-276B5969F729}" type="presOf" srcId="{A9CFD010-2B62-F544-98CA-8C838269AA4E}" destId="{76CC1D52-E6BB-EA4D-862F-A73C071A850D}" srcOrd="0" destOrd="0" presId="urn:microsoft.com/office/officeart/2005/8/layout/cycle5"/>
    <dgm:cxn modelId="{3F590A68-D455-E24E-983D-8AEC006C6F9D}" type="presOf" srcId="{CBE515F0-A52D-A041-A3BA-ABA85477FB5C}" destId="{FECED5AE-E82E-8248-B4B8-5D4CBA6F675A}" srcOrd="0" destOrd="0" presId="urn:microsoft.com/office/officeart/2005/8/layout/cycle5"/>
    <dgm:cxn modelId="{AD26D06C-6F9E-6B40-AAA4-101F125D068E}" type="presOf" srcId="{927BB2E7-0FCA-4C4F-85BB-55FF92E1B93D}" destId="{873CB627-FD76-DC47-B13B-1480998D76D8}" srcOrd="0" destOrd="0" presId="urn:microsoft.com/office/officeart/2005/8/layout/cycle5"/>
    <dgm:cxn modelId="{1F7AB37A-0F10-2E46-9671-70522CFCED5A}" type="presOf" srcId="{E75A7D37-95A0-204A-AD46-40D063D3B088}" destId="{AF084A50-2401-B742-BB1F-7BB9ABAC106F}" srcOrd="0" destOrd="0" presId="urn:microsoft.com/office/officeart/2005/8/layout/cycle5"/>
    <dgm:cxn modelId="{4D35AD7C-1F3A-5743-8959-9ADA93B4A1B2}" srcId="{E75A7D37-95A0-204A-AD46-40D063D3B088}" destId="{F77BCE96-F1FF-8B4B-9B71-F459F7341553}" srcOrd="3" destOrd="0" parTransId="{78D9C878-DA8D-2342-A043-C11959F5B143}" sibTransId="{C0D410A1-9519-B14D-B809-24904FC25E89}"/>
    <dgm:cxn modelId="{5653E988-70C1-E849-ABDA-6105385C1836}" type="presOf" srcId="{8C54BAD6-3CAE-AB46-8197-71755FEB5727}" destId="{0DCEBAF5-7814-F644-BD19-5B66E6488DA3}" srcOrd="0" destOrd="0" presId="urn:microsoft.com/office/officeart/2005/8/layout/cycle5"/>
    <dgm:cxn modelId="{E70885C6-A7F7-6E4B-9C7A-A74EEB53EE67}" type="presOf" srcId="{9F025FB1-5614-AD42-BA7D-E19993DF8C83}" destId="{44B440F9-2482-A846-84B8-AED6EBFC995D}" srcOrd="0" destOrd="0" presId="urn:microsoft.com/office/officeart/2005/8/layout/cycle5"/>
    <dgm:cxn modelId="{3D553FD8-802B-9A45-964F-28F721CE5D30}" type="presOf" srcId="{851E2E0E-111A-EC49-9315-E10A8DBECE6E}" destId="{1C6A44B9-7D0B-8447-9F18-7DE36872E878}" srcOrd="0" destOrd="0" presId="urn:microsoft.com/office/officeart/2005/8/layout/cycle5"/>
    <dgm:cxn modelId="{6B73E3E0-F366-BA4F-83B4-21FD74FFC487}" type="presOf" srcId="{C0D410A1-9519-B14D-B809-24904FC25E89}" destId="{332A0347-E0AD-1641-9DD1-4A6481112707}" srcOrd="0" destOrd="0" presId="urn:microsoft.com/office/officeart/2005/8/layout/cycle5"/>
    <dgm:cxn modelId="{BBFCC2E4-1414-0D46-8F45-178471550F14}" srcId="{E75A7D37-95A0-204A-AD46-40D063D3B088}" destId="{A9CFD010-2B62-F544-98CA-8C838269AA4E}" srcOrd="5" destOrd="0" parTransId="{CE1223CF-ADE5-8D4B-83B4-CB8301BD3BD9}" sibTransId="{9839B1B0-3298-3D40-B788-A9221C5C2AE9}"/>
    <dgm:cxn modelId="{501BD4E4-947E-FA44-A96D-1FDD409227A4}" type="presOf" srcId="{D642F30F-E162-4E4E-AB66-AE80BE6CD675}" destId="{3FBA4B75-A626-3748-A8A6-03E6D5789450}" srcOrd="0" destOrd="0" presId="urn:microsoft.com/office/officeart/2005/8/layout/cycle5"/>
    <dgm:cxn modelId="{5CC5C7E5-A290-4F47-B310-B6A36747CA83}" srcId="{E75A7D37-95A0-204A-AD46-40D063D3B088}" destId="{E1C71562-09B8-A747-81CE-632AA72F4C2F}" srcOrd="4" destOrd="0" parTransId="{55FB53AF-6E98-6949-B51A-D8D81CDA9A01}" sibTransId="{E35702A5-FBF7-4F4F-A541-FC48D27D76CE}"/>
    <dgm:cxn modelId="{31A191ED-5FFD-434A-AE14-F88E8F58C66E}" type="presOf" srcId="{99A7F653-DF04-B34F-BBAD-A09108E69707}" destId="{0F35064C-F6E2-4943-9873-94B75CA9CABD}" srcOrd="0" destOrd="0" presId="urn:microsoft.com/office/officeart/2005/8/layout/cycle5"/>
    <dgm:cxn modelId="{766B8DFE-784B-FD4D-9CF6-EB987AF71CB5}" type="presOf" srcId="{9839B1B0-3298-3D40-B788-A9221C5C2AE9}" destId="{B92133F4-0621-1045-8715-B3030F73CCAA}" srcOrd="0" destOrd="0" presId="urn:microsoft.com/office/officeart/2005/8/layout/cycle5"/>
    <dgm:cxn modelId="{12B1DBAC-D571-9646-8143-2B6AAD311055}" type="presParOf" srcId="{AF084A50-2401-B742-BB1F-7BB9ABAC106F}" destId="{99012F85-3FB1-2443-8AFC-EB0E2AE47D31}" srcOrd="0" destOrd="0" presId="urn:microsoft.com/office/officeart/2005/8/layout/cycle5"/>
    <dgm:cxn modelId="{700ECAC5-4D8F-0A4B-ADB0-3379DE2FE852}" type="presParOf" srcId="{AF084A50-2401-B742-BB1F-7BB9ABAC106F}" destId="{DE2C9513-C27E-0141-8607-92076720974E}" srcOrd="1" destOrd="0" presId="urn:microsoft.com/office/officeart/2005/8/layout/cycle5"/>
    <dgm:cxn modelId="{EF078294-B574-BB48-B901-0ECD04B671D2}" type="presParOf" srcId="{AF084A50-2401-B742-BB1F-7BB9ABAC106F}" destId="{3FBA4B75-A626-3748-A8A6-03E6D5789450}" srcOrd="2" destOrd="0" presId="urn:microsoft.com/office/officeart/2005/8/layout/cycle5"/>
    <dgm:cxn modelId="{23E6C02A-AC4B-8A45-B68A-074575F5E412}" type="presParOf" srcId="{AF084A50-2401-B742-BB1F-7BB9ABAC106F}" destId="{0DCEBAF5-7814-F644-BD19-5B66E6488DA3}" srcOrd="3" destOrd="0" presId="urn:microsoft.com/office/officeart/2005/8/layout/cycle5"/>
    <dgm:cxn modelId="{66C15FB8-E5D4-3242-A017-E0285BBBC048}" type="presParOf" srcId="{AF084A50-2401-B742-BB1F-7BB9ABAC106F}" destId="{A5D42039-2592-8D42-A6F5-131331F15CC3}" srcOrd="4" destOrd="0" presId="urn:microsoft.com/office/officeart/2005/8/layout/cycle5"/>
    <dgm:cxn modelId="{BAB1B228-D768-494B-BB04-505A235E19B8}" type="presParOf" srcId="{AF084A50-2401-B742-BB1F-7BB9ABAC106F}" destId="{FECED5AE-E82E-8248-B4B8-5D4CBA6F675A}" srcOrd="5" destOrd="0" presId="urn:microsoft.com/office/officeart/2005/8/layout/cycle5"/>
    <dgm:cxn modelId="{C6DABCF8-77A7-6D4A-B3F9-DCA125CD58BE}" type="presParOf" srcId="{AF084A50-2401-B742-BB1F-7BB9ABAC106F}" destId="{873CB627-FD76-DC47-B13B-1480998D76D8}" srcOrd="6" destOrd="0" presId="urn:microsoft.com/office/officeart/2005/8/layout/cycle5"/>
    <dgm:cxn modelId="{0D70100E-1E7E-DE41-9F7A-3738696BE50F}" type="presParOf" srcId="{AF084A50-2401-B742-BB1F-7BB9ABAC106F}" destId="{E0931537-7ED6-C440-A039-1D096E55391B}" srcOrd="7" destOrd="0" presId="urn:microsoft.com/office/officeart/2005/8/layout/cycle5"/>
    <dgm:cxn modelId="{4B744079-8C79-B14B-84BC-7296C2EF92E7}" type="presParOf" srcId="{AF084A50-2401-B742-BB1F-7BB9ABAC106F}" destId="{0F35064C-F6E2-4943-9873-94B75CA9CABD}" srcOrd="8" destOrd="0" presId="urn:microsoft.com/office/officeart/2005/8/layout/cycle5"/>
    <dgm:cxn modelId="{41CD8D2F-71BD-774D-8E28-821718FDA292}" type="presParOf" srcId="{AF084A50-2401-B742-BB1F-7BB9ABAC106F}" destId="{16C0075B-34DA-6748-B77A-3D5D20B077E8}" srcOrd="9" destOrd="0" presId="urn:microsoft.com/office/officeart/2005/8/layout/cycle5"/>
    <dgm:cxn modelId="{72973D5F-BA74-FD4B-A3AE-1805379B924D}" type="presParOf" srcId="{AF084A50-2401-B742-BB1F-7BB9ABAC106F}" destId="{E3F71B69-616C-9341-9A3D-1DD3620C3EFF}" srcOrd="10" destOrd="0" presId="urn:microsoft.com/office/officeart/2005/8/layout/cycle5"/>
    <dgm:cxn modelId="{EAEF1689-8622-604C-B750-5F1ED44171FC}" type="presParOf" srcId="{AF084A50-2401-B742-BB1F-7BB9ABAC106F}" destId="{332A0347-E0AD-1641-9DD1-4A6481112707}" srcOrd="11" destOrd="0" presId="urn:microsoft.com/office/officeart/2005/8/layout/cycle5"/>
    <dgm:cxn modelId="{EEB438A6-3A46-6747-97F2-238BCA564ACA}" type="presParOf" srcId="{AF084A50-2401-B742-BB1F-7BB9ABAC106F}" destId="{4ECD45AD-C6F2-4B4E-A89A-40AE1B99F4E4}" srcOrd="12" destOrd="0" presId="urn:microsoft.com/office/officeart/2005/8/layout/cycle5"/>
    <dgm:cxn modelId="{B4D5DE24-F291-474F-821C-81F6D0FC9753}" type="presParOf" srcId="{AF084A50-2401-B742-BB1F-7BB9ABAC106F}" destId="{FCC8CE65-ABA3-9445-9A7F-6CE0112BB0C3}" srcOrd="13" destOrd="0" presId="urn:microsoft.com/office/officeart/2005/8/layout/cycle5"/>
    <dgm:cxn modelId="{D14934E0-A6EB-7C4F-AD76-1EF377AC539F}" type="presParOf" srcId="{AF084A50-2401-B742-BB1F-7BB9ABAC106F}" destId="{AF100854-5093-6D4F-A8F2-F5557BBC5242}" srcOrd="14" destOrd="0" presId="urn:microsoft.com/office/officeart/2005/8/layout/cycle5"/>
    <dgm:cxn modelId="{CC697B4A-0D04-8D41-A530-2F03D088DA09}" type="presParOf" srcId="{AF084A50-2401-B742-BB1F-7BB9ABAC106F}" destId="{76CC1D52-E6BB-EA4D-862F-A73C071A850D}" srcOrd="15" destOrd="0" presId="urn:microsoft.com/office/officeart/2005/8/layout/cycle5"/>
    <dgm:cxn modelId="{F461352B-6BBA-8849-AA4D-D55C7979BD98}" type="presParOf" srcId="{AF084A50-2401-B742-BB1F-7BB9ABAC106F}" destId="{3E66D077-F57E-C44B-B0BE-695887B5DAF2}" srcOrd="16" destOrd="0" presId="urn:microsoft.com/office/officeart/2005/8/layout/cycle5"/>
    <dgm:cxn modelId="{DBF6A025-5D6B-BF4D-A80D-41A7114F4CDA}" type="presParOf" srcId="{AF084A50-2401-B742-BB1F-7BB9ABAC106F}" destId="{B92133F4-0621-1045-8715-B3030F73CCAA}" srcOrd="17" destOrd="0" presId="urn:microsoft.com/office/officeart/2005/8/layout/cycle5"/>
    <dgm:cxn modelId="{FA57F60D-FF64-C14F-BEBC-5880CC1511BA}" type="presParOf" srcId="{AF084A50-2401-B742-BB1F-7BB9ABAC106F}" destId="{44B440F9-2482-A846-84B8-AED6EBFC995D}" srcOrd="18" destOrd="0" presId="urn:microsoft.com/office/officeart/2005/8/layout/cycle5"/>
    <dgm:cxn modelId="{B314081E-F6E4-0B45-BFBF-895B73976B97}" type="presParOf" srcId="{AF084A50-2401-B742-BB1F-7BB9ABAC106F}" destId="{7B978AD9-CF27-924B-8544-4519F04312BE}" srcOrd="19" destOrd="0" presId="urn:microsoft.com/office/officeart/2005/8/layout/cycle5"/>
    <dgm:cxn modelId="{1EC6466A-6FB5-534F-821D-835678EEA873}" type="presParOf" srcId="{AF084A50-2401-B742-BB1F-7BB9ABAC106F}" destId="{1C6A44B9-7D0B-8447-9F18-7DE36872E878}" srcOrd="2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5A7D37-95A0-204A-AD46-40D063D3B088}" type="doc">
      <dgm:prSet loTypeId="urn:microsoft.com/office/officeart/2005/8/layout/cycle5" loCatId="" qsTypeId="urn:microsoft.com/office/officeart/2005/8/quickstyle/simple1" qsCatId="simple" csTypeId="urn:microsoft.com/office/officeart/2005/8/colors/colorful3" csCatId="colorful" phldr="1"/>
      <dgm:spPr/>
      <dgm:t>
        <a:bodyPr/>
        <a:lstStyle/>
        <a:p>
          <a:endParaRPr lang="en-US"/>
        </a:p>
      </dgm:t>
    </dgm:pt>
    <dgm:pt modelId="{DB920A10-5835-914D-B339-D90AFF3620C8}">
      <dgm:prSet phldrT="[Text]"/>
      <dgm:spPr/>
      <dgm:t>
        <a:bodyPr/>
        <a:lstStyle/>
        <a:p>
          <a:r>
            <a:rPr lang="en-US" b="1" i="0" dirty="0">
              <a:latin typeface="Franklin Gothic Demi" panose="020B0603020102020204" pitchFamily="34" charset="0"/>
            </a:rPr>
            <a:t>Assess</a:t>
          </a:r>
        </a:p>
      </dgm:t>
    </dgm:pt>
    <dgm:pt modelId="{B6387492-2B30-9A4B-9D1B-DFE78E3F498F}" type="parTrans" cxnId="{D2FD9D2E-765C-8C44-B0B0-4E0F21AF1D90}">
      <dgm:prSet/>
      <dgm:spPr/>
      <dgm:t>
        <a:bodyPr/>
        <a:lstStyle/>
        <a:p>
          <a:endParaRPr lang="en-US" b="1" i="0">
            <a:latin typeface="Franklin Gothic Demi" panose="020B0603020102020204" pitchFamily="34" charset="0"/>
          </a:endParaRPr>
        </a:p>
      </dgm:t>
    </dgm:pt>
    <dgm:pt modelId="{D642F30F-E162-4E4E-AB66-AE80BE6CD675}" type="sibTrans" cxnId="{D2FD9D2E-765C-8C44-B0B0-4E0F21AF1D90}">
      <dgm:prSet/>
      <dgm:spPr>
        <a:solidFill>
          <a:schemeClr val="bg2">
            <a:lumMod val="75000"/>
          </a:schemeClr>
        </a:solidFill>
        <a:ln>
          <a:solidFill>
            <a:schemeClr val="bg2">
              <a:lumMod val="50000"/>
            </a:schemeClr>
          </a:solidFill>
        </a:ln>
      </dgm:spPr>
      <dgm:t>
        <a:bodyPr/>
        <a:lstStyle/>
        <a:p>
          <a:endParaRPr lang="en-US" b="1" i="0">
            <a:latin typeface="Franklin Gothic Demi" panose="020B0603020102020204" pitchFamily="34" charset="0"/>
          </a:endParaRPr>
        </a:p>
      </dgm:t>
    </dgm:pt>
    <dgm:pt modelId="{8C54BAD6-3CAE-AB46-8197-71755FEB5727}">
      <dgm:prSet phldrT="[Text]"/>
      <dgm:spPr>
        <a:solidFill>
          <a:schemeClr val="bg2">
            <a:lumMod val="75000"/>
          </a:schemeClr>
        </a:solidFill>
      </dgm:spPr>
      <dgm:t>
        <a:bodyPr/>
        <a:lstStyle/>
        <a:p>
          <a:r>
            <a:rPr lang="en-US" b="1" i="0" dirty="0">
              <a:latin typeface="Franklin Gothic Demi" panose="020B0603020102020204" pitchFamily="34" charset="0"/>
            </a:rPr>
            <a:t>Learn</a:t>
          </a:r>
        </a:p>
      </dgm:t>
    </dgm:pt>
    <dgm:pt modelId="{7BE45547-2D20-D74C-AA59-C7DD69351421}" type="parTrans" cxnId="{CCC31253-0CBA-BB40-A2C9-87943102EF53}">
      <dgm:prSet/>
      <dgm:spPr/>
      <dgm:t>
        <a:bodyPr/>
        <a:lstStyle/>
        <a:p>
          <a:endParaRPr lang="en-US" b="1" i="0">
            <a:latin typeface="Franklin Gothic Demi" panose="020B0603020102020204" pitchFamily="34" charset="0"/>
          </a:endParaRPr>
        </a:p>
      </dgm:t>
    </dgm:pt>
    <dgm:pt modelId="{CBE515F0-A52D-A041-A3BA-ABA85477FB5C}" type="sibTrans" cxnId="{CCC31253-0CBA-BB40-A2C9-87943102EF53}">
      <dgm:prSet/>
      <dgm:spPr>
        <a:ln>
          <a:solidFill>
            <a:schemeClr val="bg2">
              <a:lumMod val="50000"/>
            </a:schemeClr>
          </a:solidFill>
        </a:ln>
      </dgm:spPr>
      <dgm:t>
        <a:bodyPr/>
        <a:lstStyle/>
        <a:p>
          <a:endParaRPr lang="en-US" b="1" i="0">
            <a:latin typeface="Franklin Gothic Demi" panose="020B0603020102020204" pitchFamily="34" charset="0"/>
          </a:endParaRPr>
        </a:p>
      </dgm:t>
    </dgm:pt>
    <dgm:pt modelId="{927BB2E7-0FCA-4C4F-85BB-55FF92E1B93D}">
      <dgm:prSet phldrT="[Text]"/>
      <dgm:spPr>
        <a:solidFill>
          <a:schemeClr val="bg2">
            <a:lumMod val="75000"/>
          </a:schemeClr>
        </a:solidFill>
      </dgm:spPr>
      <dgm:t>
        <a:bodyPr/>
        <a:lstStyle/>
        <a:p>
          <a:r>
            <a:rPr lang="en-US" b="1" i="0" dirty="0">
              <a:latin typeface="Franklin Gothic Demi" panose="020B0603020102020204" pitchFamily="34" charset="0"/>
            </a:rPr>
            <a:t>Identify</a:t>
          </a:r>
        </a:p>
      </dgm:t>
    </dgm:pt>
    <dgm:pt modelId="{47C7DFF2-F909-144F-9E20-3421A1F58F5E}" type="parTrans" cxnId="{2485F219-D457-D64B-AFE6-3FEBE1D99BC2}">
      <dgm:prSet/>
      <dgm:spPr/>
      <dgm:t>
        <a:bodyPr/>
        <a:lstStyle/>
        <a:p>
          <a:endParaRPr lang="en-US" b="1" i="0">
            <a:latin typeface="Franklin Gothic Demi" panose="020B0603020102020204" pitchFamily="34" charset="0"/>
          </a:endParaRPr>
        </a:p>
      </dgm:t>
    </dgm:pt>
    <dgm:pt modelId="{99A7F653-DF04-B34F-BBAD-A09108E69707}" type="sibTrans" cxnId="{2485F219-D457-D64B-AFE6-3FEBE1D99BC2}">
      <dgm:prSet/>
      <dgm:spPr>
        <a:ln>
          <a:solidFill>
            <a:schemeClr val="bg2">
              <a:lumMod val="50000"/>
            </a:schemeClr>
          </a:solidFill>
        </a:ln>
      </dgm:spPr>
      <dgm:t>
        <a:bodyPr/>
        <a:lstStyle/>
        <a:p>
          <a:endParaRPr lang="en-US" b="1" i="0">
            <a:latin typeface="Franklin Gothic Demi" panose="020B0603020102020204" pitchFamily="34" charset="0"/>
          </a:endParaRPr>
        </a:p>
      </dgm:t>
    </dgm:pt>
    <dgm:pt modelId="{F77BCE96-F1FF-8B4B-9B71-F459F7341553}">
      <dgm:prSet phldrT="[Text]"/>
      <dgm:spPr>
        <a:solidFill>
          <a:schemeClr val="bg2">
            <a:lumMod val="75000"/>
          </a:schemeClr>
        </a:solidFill>
      </dgm:spPr>
      <dgm:t>
        <a:bodyPr/>
        <a:lstStyle/>
        <a:p>
          <a:r>
            <a:rPr lang="en-US" b="1" i="0" dirty="0">
              <a:latin typeface="Franklin Gothic Demi" panose="020B0603020102020204" pitchFamily="34" charset="0"/>
            </a:rPr>
            <a:t>Implement</a:t>
          </a:r>
        </a:p>
      </dgm:t>
    </dgm:pt>
    <dgm:pt modelId="{78D9C878-DA8D-2342-A043-C11959F5B143}" type="parTrans" cxnId="{4D35AD7C-1F3A-5743-8959-9ADA93B4A1B2}">
      <dgm:prSet/>
      <dgm:spPr/>
      <dgm:t>
        <a:bodyPr/>
        <a:lstStyle/>
        <a:p>
          <a:endParaRPr lang="en-US" b="1" i="0">
            <a:latin typeface="Franklin Gothic Demi" panose="020B0603020102020204" pitchFamily="34" charset="0"/>
          </a:endParaRPr>
        </a:p>
      </dgm:t>
    </dgm:pt>
    <dgm:pt modelId="{C0D410A1-9519-B14D-B809-24904FC25E89}" type="sibTrans" cxnId="{4D35AD7C-1F3A-5743-8959-9ADA93B4A1B2}">
      <dgm:prSet/>
      <dgm:spPr>
        <a:ln>
          <a:solidFill>
            <a:schemeClr val="bg2">
              <a:lumMod val="50000"/>
            </a:schemeClr>
          </a:solidFill>
        </a:ln>
      </dgm:spPr>
      <dgm:t>
        <a:bodyPr/>
        <a:lstStyle/>
        <a:p>
          <a:endParaRPr lang="en-US" b="1" i="0">
            <a:latin typeface="Franklin Gothic Demi" panose="020B0603020102020204" pitchFamily="34" charset="0"/>
          </a:endParaRPr>
        </a:p>
      </dgm:t>
    </dgm:pt>
    <dgm:pt modelId="{E1C71562-09B8-A747-81CE-632AA72F4C2F}">
      <dgm:prSet phldrT="[Text]"/>
      <dgm:spPr>
        <a:solidFill>
          <a:schemeClr val="bg2">
            <a:lumMod val="75000"/>
          </a:schemeClr>
        </a:solidFill>
      </dgm:spPr>
      <dgm:t>
        <a:bodyPr/>
        <a:lstStyle/>
        <a:p>
          <a:r>
            <a:rPr lang="en-US" b="1" i="0" dirty="0">
              <a:latin typeface="Franklin Gothic Demi" panose="020B0603020102020204" pitchFamily="34" charset="0"/>
            </a:rPr>
            <a:t>Communicate</a:t>
          </a:r>
        </a:p>
      </dgm:t>
    </dgm:pt>
    <dgm:pt modelId="{55FB53AF-6E98-6949-B51A-D8D81CDA9A01}" type="parTrans" cxnId="{5CC5C7E5-A290-4F47-B310-B6A36747CA83}">
      <dgm:prSet/>
      <dgm:spPr/>
      <dgm:t>
        <a:bodyPr/>
        <a:lstStyle/>
        <a:p>
          <a:endParaRPr lang="en-US" b="1" i="0">
            <a:latin typeface="Franklin Gothic Demi" panose="020B0603020102020204" pitchFamily="34" charset="0"/>
          </a:endParaRPr>
        </a:p>
      </dgm:t>
    </dgm:pt>
    <dgm:pt modelId="{E35702A5-FBF7-4F4F-A541-FC48D27D76CE}" type="sibTrans" cxnId="{5CC5C7E5-A290-4F47-B310-B6A36747CA83}">
      <dgm:prSet/>
      <dgm:spPr>
        <a:ln>
          <a:solidFill>
            <a:schemeClr val="bg2">
              <a:lumMod val="50000"/>
            </a:schemeClr>
          </a:solidFill>
        </a:ln>
      </dgm:spPr>
      <dgm:t>
        <a:bodyPr/>
        <a:lstStyle/>
        <a:p>
          <a:endParaRPr lang="en-US" b="1" i="0">
            <a:latin typeface="Franklin Gothic Demi" panose="020B0603020102020204" pitchFamily="34" charset="0"/>
          </a:endParaRPr>
        </a:p>
      </dgm:t>
    </dgm:pt>
    <dgm:pt modelId="{A9CFD010-2B62-F544-98CA-8C838269AA4E}">
      <dgm:prSet phldrT="[Text]"/>
      <dgm:spPr>
        <a:solidFill>
          <a:schemeClr val="bg2">
            <a:lumMod val="75000"/>
          </a:schemeClr>
        </a:solidFill>
      </dgm:spPr>
      <dgm:t>
        <a:bodyPr/>
        <a:lstStyle/>
        <a:p>
          <a:r>
            <a:rPr lang="en-US" b="1" i="0" dirty="0">
              <a:latin typeface="Franklin Gothic Demi" panose="020B0603020102020204" pitchFamily="34" charset="0"/>
            </a:rPr>
            <a:t>Track</a:t>
          </a:r>
        </a:p>
      </dgm:t>
    </dgm:pt>
    <dgm:pt modelId="{CE1223CF-ADE5-8D4B-83B4-CB8301BD3BD9}" type="parTrans" cxnId="{BBFCC2E4-1414-0D46-8F45-178471550F14}">
      <dgm:prSet/>
      <dgm:spPr/>
      <dgm:t>
        <a:bodyPr/>
        <a:lstStyle/>
        <a:p>
          <a:endParaRPr lang="en-US" b="1" i="0">
            <a:latin typeface="Franklin Gothic Demi" panose="020B0603020102020204" pitchFamily="34" charset="0"/>
          </a:endParaRPr>
        </a:p>
      </dgm:t>
    </dgm:pt>
    <dgm:pt modelId="{9839B1B0-3298-3D40-B788-A9221C5C2AE9}" type="sibTrans" cxnId="{BBFCC2E4-1414-0D46-8F45-178471550F14}">
      <dgm:prSet/>
      <dgm:spPr>
        <a:ln>
          <a:solidFill>
            <a:schemeClr val="bg2">
              <a:lumMod val="50000"/>
            </a:schemeClr>
          </a:solidFill>
        </a:ln>
      </dgm:spPr>
      <dgm:t>
        <a:bodyPr/>
        <a:lstStyle/>
        <a:p>
          <a:endParaRPr lang="en-US" b="1" i="0">
            <a:latin typeface="Franklin Gothic Demi" panose="020B0603020102020204" pitchFamily="34" charset="0"/>
          </a:endParaRPr>
        </a:p>
      </dgm:t>
    </dgm:pt>
    <dgm:pt modelId="{9F025FB1-5614-AD42-BA7D-E19993DF8C83}">
      <dgm:prSet phldrT="[Text]"/>
      <dgm:spPr>
        <a:solidFill>
          <a:schemeClr val="bg2">
            <a:lumMod val="75000"/>
          </a:schemeClr>
        </a:solidFill>
      </dgm:spPr>
      <dgm:t>
        <a:bodyPr/>
        <a:lstStyle/>
        <a:p>
          <a:r>
            <a:rPr lang="en-US" b="1" i="0" dirty="0">
              <a:latin typeface="Franklin Gothic Demi" panose="020B0603020102020204" pitchFamily="34" charset="0"/>
            </a:rPr>
            <a:t>Re-Evaluate</a:t>
          </a:r>
        </a:p>
      </dgm:t>
    </dgm:pt>
    <dgm:pt modelId="{5C55F84C-B4D6-D44E-8AE6-5CCDD181DA47}" type="parTrans" cxnId="{47A6CD4E-DE18-7045-8D14-00BA019765CE}">
      <dgm:prSet/>
      <dgm:spPr/>
      <dgm:t>
        <a:bodyPr/>
        <a:lstStyle/>
        <a:p>
          <a:endParaRPr lang="en-US" b="1" i="0">
            <a:latin typeface="Franklin Gothic Demi" panose="020B0603020102020204" pitchFamily="34" charset="0"/>
          </a:endParaRPr>
        </a:p>
      </dgm:t>
    </dgm:pt>
    <dgm:pt modelId="{851E2E0E-111A-EC49-9315-E10A8DBECE6E}" type="sibTrans" cxnId="{47A6CD4E-DE18-7045-8D14-00BA019765CE}">
      <dgm:prSet/>
      <dgm:spPr>
        <a:ln>
          <a:solidFill>
            <a:schemeClr val="bg2">
              <a:lumMod val="50000"/>
            </a:schemeClr>
          </a:solidFill>
        </a:ln>
      </dgm:spPr>
      <dgm:t>
        <a:bodyPr/>
        <a:lstStyle/>
        <a:p>
          <a:endParaRPr lang="en-US" b="1" i="0">
            <a:latin typeface="Franklin Gothic Demi" panose="020B0603020102020204" pitchFamily="34" charset="0"/>
          </a:endParaRPr>
        </a:p>
      </dgm:t>
    </dgm:pt>
    <dgm:pt modelId="{AF084A50-2401-B742-BB1F-7BB9ABAC106F}" type="pres">
      <dgm:prSet presAssocID="{E75A7D37-95A0-204A-AD46-40D063D3B088}" presName="cycle" presStyleCnt="0">
        <dgm:presLayoutVars>
          <dgm:dir/>
          <dgm:resizeHandles val="exact"/>
        </dgm:presLayoutVars>
      </dgm:prSet>
      <dgm:spPr/>
    </dgm:pt>
    <dgm:pt modelId="{99012F85-3FB1-2443-8AFC-EB0E2AE47D31}" type="pres">
      <dgm:prSet presAssocID="{DB920A10-5835-914D-B339-D90AFF3620C8}" presName="node" presStyleLbl="node1" presStyleIdx="0" presStyleCnt="7">
        <dgm:presLayoutVars>
          <dgm:bulletEnabled val="1"/>
        </dgm:presLayoutVars>
      </dgm:prSet>
      <dgm:spPr/>
    </dgm:pt>
    <dgm:pt modelId="{DE2C9513-C27E-0141-8607-92076720974E}" type="pres">
      <dgm:prSet presAssocID="{DB920A10-5835-914D-B339-D90AFF3620C8}" presName="spNode" presStyleCnt="0"/>
      <dgm:spPr/>
    </dgm:pt>
    <dgm:pt modelId="{3FBA4B75-A626-3748-A8A6-03E6D5789450}" type="pres">
      <dgm:prSet presAssocID="{D642F30F-E162-4E4E-AB66-AE80BE6CD675}" presName="sibTrans" presStyleLbl="sibTrans1D1" presStyleIdx="0" presStyleCnt="7"/>
      <dgm:spPr/>
    </dgm:pt>
    <dgm:pt modelId="{0DCEBAF5-7814-F644-BD19-5B66E6488DA3}" type="pres">
      <dgm:prSet presAssocID="{8C54BAD6-3CAE-AB46-8197-71755FEB5727}" presName="node" presStyleLbl="node1" presStyleIdx="1" presStyleCnt="7">
        <dgm:presLayoutVars>
          <dgm:bulletEnabled val="1"/>
        </dgm:presLayoutVars>
      </dgm:prSet>
      <dgm:spPr/>
    </dgm:pt>
    <dgm:pt modelId="{A5D42039-2592-8D42-A6F5-131331F15CC3}" type="pres">
      <dgm:prSet presAssocID="{8C54BAD6-3CAE-AB46-8197-71755FEB5727}" presName="spNode" presStyleCnt="0"/>
      <dgm:spPr/>
    </dgm:pt>
    <dgm:pt modelId="{FECED5AE-E82E-8248-B4B8-5D4CBA6F675A}" type="pres">
      <dgm:prSet presAssocID="{CBE515F0-A52D-A041-A3BA-ABA85477FB5C}" presName="sibTrans" presStyleLbl="sibTrans1D1" presStyleIdx="1" presStyleCnt="7"/>
      <dgm:spPr/>
    </dgm:pt>
    <dgm:pt modelId="{873CB627-FD76-DC47-B13B-1480998D76D8}" type="pres">
      <dgm:prSet presAssocID="{927BB2E7-0FCA-4C4F-85BB-55FF92E1B93D}" presName="node" presStyleLbl="node1" presStyleIdx="2" presStyleCnt="7">
        <dgm:presLayoutVars>
          <dgm:bulletEnabled val="1"/>
        </dgm:presLayoutVars>
      </dgm:prSet>
      <dgm:spPr/>
    </dgm:pt>
    <dgm:pt modelId="{E0931537-7ED6-C440-A039-1D096E55391B}" type="pres">
      <dgm:prSet presAssocID="{927BB2E7-0FCA-4C4F-85BB-55FF92E1B93D}" presName="spNode" presStyleCnt="0"/>
      <dgm:spPr/>
    </dgm:pt>
    <dgm:pt modelId="{0F35064C-F6E2-4943-9873-94B75CA9CABD}" type="pres">
      <dgm:prSet presAssocID="{99A7F653-DF04-B34F-BBAD-A09108E69707}" presName="sibTrans" presStyleLbl="sibTrans1D1" presStyleIdx="2" presStyleCnt="7"/>
      <dgm:spPr/>
    </dgm:pt>
    <dgm:pt modelId="{16C0075B-34DA-6748-B77A-3D5D20B077E8}" type="pres">
      <dgm:prSet presAssocID="{F77BCE96-F1FF-8B4B-9B71-F459F7341553}" presName="node" presStyleLbl="node1" presStyleIdx="3" presStyleCnt="7">
        <dgm:presLayoutVars>
          <dgm:bulletEnabled val="1"/>
        </dgm:presLayoutVars>
      </dgm:prSet>
      <dgm:spPr/>
    </dgm:pt>
    <dgm:pt modelId="{E3F71B69-616C-9341-9A3D-1DD3620C3EFF}" type="pres">
      <dgm:prSet presAssocID="{F77BCE96-F1FF-8B4B-9B71-F459F7341553}" presName="spNode" presStyleCnt="0"/>
      <dgm:spPr/>
    </dgm:pt>
    <dgm:pt modelId="{332A0347-E0AD-1641-9DD1-4A6481112707}" type="pres">
      <dgm:prSet presAssocID="{C0D410A1-9519-B14D-B809-24904FC25E89}" presName="sibTrans" presStyleLbl="sibTrans1D1" presStyleIdx="3" presStyleCnt="7"/>
      <dgm:spPr/>
    </dgm:pt>
    <dgm:pt modelId="{4ECD45AD-C6F2-4B4E-A89A-40AE1B99F4E4}" type="pres">
      <dgm:prSet presAssocID="{E1C71562-09B8-A747-81CE-632AA72F4C2F}" presName="node" presStyleLbl="node1" presStyleIdx="4" presStyleCnt="7">
        <dgm:presLayoutVars>
          <dgm:bulletEnabled val="1"/>
        </dgm:presLayoutVars>
      </dgm:prSet>
      <dgm:spPr/>
    </dgm:pt>
    <dgm:pt modelId="{FCC8CE65-ABA3-9445-9A7F-6CE0112BB0C3}" type="pres">
      <dgm:prSet presAssocID="{E1C71562-09B8-A747-81CE-632AA72F4C2F}" presName="spNode" presStyleCnt="0"/>
      <dgm:spPr/>
    </dgm:pt>
    <dgm:pt modelId="{AF100854-5093-6D4F-A8F2-F5557BBC5242}" type="pres">
      <dgm:prSet presAssocID="{E35702A5-FBF7-4F4F-A541-FC48D27D76CE}" presName="sibTrans" presStyleLbl="sibTrans1D1" presStyleIdx="4" presStyleCnt="7"/>
      <dgm:spPr/>
    </dgm:pt>
    <dgm:pt modelId="{76CC1D52-E6BB-EA4D-862F-A73C071A850D}" type="pres">
      <dgm:prSet presAssocID="{A9CFD010-2B62-F544-98CA-8C838269AA4E}" presName="node" presStyleLbl="node1" presStyleIdx="5" presStyleCnt="7">
        <dgm:presLayoutVars>
          <dgm:bulletEnabled val="1"/>
        </dgm:presLayoutVars>
      </dgm:prSet>
      <dgm:spPr/>
    </dgm:pt>
    <dgm:pt modelId="{3E66D077-F57E-C44B-B0BE-695887B5DAF2}" type="pres">
      <dgm:prSet presAssocID="{A9CFD010-2B62-F544-98CA-8C838269AA4E}" presName="spNode" presStyleCnt="0"/>
      <dgm:spPr/>
    </dgm:pt>
    <dgm:pt modelId="{B92133F4-0621-1045-8715-B3030F73CCAA}" type="pres">
      <dgm:prSet presAssocID="{9839B1B0-3298-3D40-B788-A9221C5C2AE9}" presName="sibTrans" presStyleLbl="sibTrans1D1" presStyleIdx="5" presStyleCnt="7"/>
      <dgm:spPr/>
    </dgm:pt>
    <dgm:pt modelId="{44B440F9-2482-A846-84B8-AED6EBFC995D}" type="pres">
      <dgm:prSet presAssocID="{9F025FB1-5614-AD42-BA7D-E19993DF8C83}" presName="node" presStyleLbl="node1" presStyleIdx="6" presStyleCnt="7">
        <dgm:presLayoutVars>
          <dgm:bulletEnabled val="1"/>
        </dgm:presLayoutVars>
      </dgm:prSet>
      <dgm:spPr/>
    </dgm:pt>
    <dgm:pt modelId="{7B978AD9-CF27-924B-8544-4519F04312BE}" type="pres">
      <dgm:prSet presAssocID="{9F025FB1-5614-AD42-BA7D-E19993DF8C83}" presName="spNode" presStyleCnt="0"/>
      <dgm:spPr/>
    </dgm:pt>
    <dgm:pt modelId="{1C6A44B9-7D0B-8447-9F18-7DE36872E878}" type="pres">
      <dgm:prSet presAssocID="{851E2E0E-111A-EC49-9315-E10A8DBECE6E}" presName="sibTrans" presStyleLbl="sibTrans1D1" presStyleIdx="6" presStyleCnt="7"/>
      <dgm:spPr/>
    </dgm:pt>
  </dgm:ptLst>
  <dgm:cxnLst>
    <dgm:cxn modelId="{2485F219-D457-D64B-AFE6-3FEBE1D99BC2}" srcId="{E75A7D37-95A0-204A-AD46-40D063D3B088}" destId="{927BB2E7-0FCA-4C4F-85BB-55FF92E1B93D}" srcOrd="2" destOrd="0" parTransId="{47C7DFF2-F909-144F-9E20-3421A1F58F5E}" sibTransId="{99A7F653-DF04-B34F-BBAD-A09108E69707}"/>
    <dgm:cxn modelId="{E0E7C31B-A423-D940-B20F-F2031196D9DD}" type="presOf" srcId="{E1C71562-09B8-A747-81CE-632AA72F4C2F}" destId="{4ECD45AD-C6F2-4B4E-A89A-40AE1B99F4E4}" srcOrd="0" destOrd="0" presId="urn:microsoft.com/office/officeart/2005/8/layout/cycle5"/>
    <dgm:cxn modelId="{447C101E-DEE4-EB41-A104-11280C55563A}" type="presOf" srcId="{F77BCE96-F1FF-8B4B-9B71-F459F7341553}" destId="{16C0075B-34DA-6748-B77A-3D5D20B077E8}" srcOrd="0" destOrd="0" presId="urn:microsoft.com/office/officeart/2005/8/layout/cycle5"/>
    <dgm:cxn modelId="{D2FD9D2E-765C-8C44-B0B0-4E0F21AF1D90}" srcId="{E75A7D37-95A0-204A-AD46-40D063D3B088}" destId="{DB920A10-5835-914D-B339-D90AFF3620C8}" srcOrd="0" destOrd="0" parTransId="{B6387492-2B30-9A4B-9D1B-DFE78E3F498F}" sibTransId="{D642F30F-E162-4E4E-AB66-AE80BE6CD675}"/>
    <dgm:cxn modelId="{596FE637-388A-E64F-86C0-22DC6E8F6971}" type="presOf" srcId="{E35702A5-FBF7-4F4F-A541-FC48D27D76CE}" destId="{AF100854-5093-6D4F-A8F2-F5557BBC5242}" srcOrd="0" destOrd="0" presId="urn:microsoft.com/office/officeart/2005/8/layout/cycle5"/>
    <dgm:cxn modelId="{47A6CD4E-DE18-7045-8D14-00BA019765CE}" srcId="{E75A7D37-95A0-204A-AD46-40D063D3B088}" destId="{9F025FB1-5614-AD42-BA7D-E19993DF8C83}" srcOrd="6" destOrd="0" parTransId="{5C55F84C-B4D6-D44E-8AE6-5CCDD181DA47}" sibTransId="{851E2E0E-111A-EC49-9315-E10A8DBECE6E}"/>
    <dgm:cxn modelId="{CCC31253-0CBA-BB40-A2C9-87943102EF53}" srcId="{E75A7D37-95A0-204A-AD46-40D063D3B088}" destId="{8C54BAD6-3CAE-AB46-8197-71755FEB5727}" srcOrd="1" destOrd="0" parTransId="{7BE45547-2D20-D74C-AA59-C7DD69351421}" sibTransId="{CBE515F0-A52D-A041-A3BA-ABA85477FB5C}"/>
    <dgm:cxn modelId="{1FAF0759-8923-5E43-8B3F-8551EC61139E}" type="presOf" srcId="{DB920A10-5835-914D-B339-D90AFF3620C8}" destId="{99012F85-3FB1-2443-8AFC-EB0E2AE47D31}" srcOrd="0" destOrd="0" presId="urn:microsoft.com/office/officeart/2005/8/layout/cycle5"/>
    <dgm:cxn modelId="{94A32761-D4BB-5F45-8DB1-276B5969F729}" type="presOf" srcId="{A9CFD010-2B62-F544-98CA-8C838269AA4E}" destId="{76CC1D52-E6BB-EA4D-862F-A73C071A850D}" srcOrd="0" destOrd="0" presId="urn:microsoft.com/office/officeart/2005/8/layout/cycle5"/>
    <dgm:cxn modelId="{3F590A68-D455-E24E-983D-8AEC006C6F9D}" type="presOf" srcId="{CBE515F0-A52D-A041-A3BA-ABA85477FB5C}" destId="{FECED5AE-E82E-8248-B4B8-5D4CBA6F675A}" srcOrd="0" destOrd="0" presId="urn:microsoft.com/office/officeart/2005/8/layout/cycle5"/>
    <dgm:cxn modelId="{AD26D06C-6F9E-6B40-AAA4-101F125D068E}" type="presOf" srcId="{927BB2E7-0FCA-4C4F-85BB-55FF92E1B93D}" destId="{873CB627-FD76-DC47-B13B-1480998D76D8}" srcOrd="0" destOrd="0" presId="urn:microsoft.com/office/officeart/2005/8/layout/cycle5"/>
    <dgm:cxn modelId="{1F7AB37A-0F10-2E46-9671-70522CFCED5A}" type="presOf" srcId="{E75A7D37-95A0-204A-AD46-40D063D3B088}" destId="{AF084A50-2401-B742-BB1F-7BB9ABAC106F}" srcOrd="0" destOrd="0" presId="urn:microsoft.com/office/officeart/2005/8/layout/cycle5"/>
    <dgm:cxn modelId="{4D35AD7C-1F3A-5743-8959-9ADA93B4A1B2}" srcId="{E75A7D37-95A0-204A-AD46-40D063D3B088}" destId="{F77BCE96-F1FF-8B4B-9B71-F459F7341553}" srcOrd="3" destOrd="0" parTransId="{78D9C878-DA8D-2342-A043-C11959F5B143}" sibTransId="{C0D410A1-9519-B14D-B809-24904FC25E89}"/>
    <dgm:cxn modelId="{5653E988-70C1-E849-ABDA-6105385C1836}" type="presOf" srcId="{8C54BAD6-3CAE-AB46-8197-71755FEB5727}" destId="{0DCEBAF5-7814-F644-BD19-5B66E6488DA3}" srcOrd="0" destOrd="0" presId="urn:microsoft.com/office/officeart/2005/8/layout/cycle5"/>
    <dgm:cxn modelId="{E70885C6-A7F7-6E4B-9C7A-A74EEB53EE67}" type="presOf" srcId="{9F025FB1-5614-AD42-BA7D-E19993DF8C83}" destId="{44B440F9-2482-A846-84B8-AED6EBFC995D}" srcOrd="0" destOrd="0" presId="urn:microsoft.com/office/officeart/2005/8/layout/cycle5"/>
    <dgm:cxn modelId="{3D553FD8-802B-9A45-964F-28F721CE5D30}" type="presOf" srcId="{851E2E0E-111A-EC49-9315-E10A8DBECE6E}" destId="{1C6A44B9-7D0B-8447-9F18-7DE36872E878}" srcOrd="0" destOrd="0" presId="urn:microsoft.com/office/officeart/2005/8/layout/cycle5"/>
    <dgm:cxn modelId="{6B73E3E0-F366-BA4F-83B4-21FD74FFC487}" type="presOf" srcId="{C0D410A1-9519-B14D-B809-24904FC25E89}" destId="{332A0347-E0AD-1641-9DD1-4A6481112707}" srcOrd="0" destOrd="0" presId="urn:microsoft.com/office/officeart/2005/8/layout/cycle5"/>
    <dgm:cxn modelId="{BBFCC2E4-1414-0D46-8F45-178471550F14}" srcId="{E75A7D37-95A0-204A-AD46-40D063D3B088}" destId="{A9CFD010-2B62-F544-98CA-8C838269AA4E}" srcOrd="5" destOrd="0" parTransId="{CE1223CF-ADE5-8D4B-83B4-CB8301BD3BD9}" sibTransId="{9839B1B0-3298-3D40-B788-A9221C5C2AE9}"/>
    <dgm:cxn modelId="{501BD4E4-947E-FA44-A96D-1FDD409227A4}" type="presOf" srcId="{D642F30F-E162-4E4E-AB66-AE80BE6CD675}" destId="{3FBA4B75-A626-3748-A8A6-03E6D5789450}" srcOrd="0" destOrd="0" presId="urn:microsoft.com/office/officeart/2005/8/layout/cycle5"/>
    <dgm:cxn modelId="{5CC5C7E5-A290-4F47-B310-B6A36747CA83}" srcId="{E75A7D37-95A0-204A-AD46-40D063D3B088}" destId="{E1C71562-09B8-A747-81CE-632AA72F4C2F}" srcOrd="4" destOrd="0" parTransId="{55FB53AF-6E98-6949-B51A-D8D81CDA9A01}" sibTransId="{E35702A5-FBF7-4F4F-A541-FC48D27D76CE}"/>
    <dgm:cxn modelId="{31A191ED-5FFD-434A-AE14-F88E8F58C66E}" type="presOf" srcId="{99A7F653-DF04-B34F-BBAD-A09108E69707}" destId="{0F35064C-F6E2-4943-9873-94B75CA9CABD}" srcOrd="0" destOrd="0" presId="urn:microsoft.com/office/officeart/2005/8/layout/cycle5"/>
    <dgm:cxn modelId="{766B8DFE-784B-FD4D-9CF6-EB987AF71CB5}" type="presOf" srcId="{9839B1B0-3298-3D40-B788-A9221C5C2AE9}" destId="{B92133F4-0621-1045-8715-B3030F73CCAA}" srcOrd="0" destOrd="0" presId="urn:microsoft.com/office/officeart/2005/8/layout/cycle5"/>
    <dgm:cxn modelId="{12B1DBAC-D571-9646-8143-2B6AAD311055}" type="presParOf" srcId="{AF084A50-2401-B742-BB1F-7BB9ABAC106F}" destId="{99012F85-3FB1-2443-8AFC-EB0E2AE47D31}" srcOrd="0" destOrd="0" presId="urn:microsoft.com/office/officeart/2005/8/layout/cycle5"/>
    <dgm:cxn modelId="{700ECAC5-4D8F-0A4B-ADB0-3379DE2FE852}" type="presParOf" srcId="{AF084A50-2401-B742-BB1F-7BB9ABAC106F}" destId="{DE2C9513-C27E-0141-8607-92076720974E}" srcOrd="1" destOrd="0" presId="urn:microsoft.com/office/officeart/2005/8/layout/cycle5"/>
    <dgm:cxn modelId="{EF078294-B574-BB48-B901-0ECD04B671D2}" type="presParOf" srcId="{AF084A50-2401-B742-BB1F-7BB9ABAC106F}" destId="{3FBA4B75-A626-3748-A8A6-03E6D5789450}" srcOrd="2" destOrd="0" presId="urn:microsoft.com/office/officeart/2005/8/layout/cycle5"/>
    <dgm:cxn modelId="{23E6C02A-AC4B-8A45-B68A-074575F5E412}" type="presParOf" srcId="{AF084A50-2401-B742-BB1F-7BB9ABAC106F}" destId="{0DCEBAF5-7814-F644-BD19-5B66E6488DA3}" srcOrd="3" destOrd="0" presId="urn:microsoft.com/office/officeart/2005/8/layout/cycle5"/>
    <dgm:cxn modelId="{66C15FB8-E5D4-3242-A017-E0285BBBC048}" type="presParOf" srcId="{AF084A50-2401-B742-BB1F-7BB9ABAC106F}" destId="{A5D42039-2592-8D42-A6F5-131331F15CC3}" srcOrd="4" destOrd="0" presId="urn:microsoft.com/office/officeart/2005/8/layout/cycle5"/>
    <dgm:cxn modelId="{BAB1B228-D768-494B-BB04-505A235E19B8}" type="presParOf" srcId="{AF084A50-2401-B742-BB1F-7BB9ABAC106F}" destId="{FECED5AE-E82E-8248-B4B8-5D4CBA6F675A}" srcOrd="5" destOrd="0" presId="urn:microsoft.com/office/officeart/2005/8/layout/cycle5"/>
    <dgm:cxn modelId="{C6DABCF8-77A7-6D4A-B3F9-DCA125CD58BE}" type="presParOf" srcId="{AF084A50-2401-B742-BB1F-7BB9ABAC106F}" destId="{873CB627-FD76-DC47-B13B-1480998D76D8}" srcOrd="6" destOrd="0" presId="urn:microsoft.com/office/officeart/2005/8/layout/cycle5"/>
    <dgm:cxn modelId="{0D70100E-1E7E-DE41-9F7A-3738696BE50F}" type="presParOf" srcId="{AF084A50-2401-B742-BB1F-7BB9ABAC106F}" destId="{E0931537-7ED6-C440-A039-1D096E55391B}" srcOrd="7" destOrd="0" presId="urn:microsoft.com/office/officeart/2005/8/layout/cycle5"/>
    <dgm:cxn modelId="{4B744079-8C79-B14B-84BC-7296C2EF92E7}" type="presParOf" srcId="{AF084A50-2401-B742-BB1F-7BB9ABAC106F}" destId="{0F35064C-F6E2-4943-9873-94B75CA9CABD}" srcOrd="8" destOrd="0" presId="urn:microsoft.com/office/officeart/2005/8/layout/cycle5"/>
    <dgm:cxn modelId="{41CD8D2F-71BD-774D-8E28-821718FDA292}" type="presParOf" srcId="{AF084A50-2401-B742-BB1F-7BB9ABAC106F}" destId="{16C0075B-34DA-6748-B77A-3D5D20B077E8}" srcOrd="9" destOrd="0" presId="urn:microsoft.com/office/officeart/2005/8/layout/cycle5"/>
    <dgm:cxn modelId="{72973D5F-BA74-FD4B-A3AE-1805379B924D}" type="presParOf" srcId="{AF084A50-2401-B742-BB1F-7BB9ABAC106F}" destId="{E3F71B69-616C-9341-9A3D-1DD3620C3EFF}" srcOrd="10" destOrd="0" presId="urn:microsoft.com/office/officeart/2005/8/layout/cycle5"/>
    <dgm:cxn modelId="{EAEF1689-8622-604C-B750-5F1ED44171FC}" type="presParOf" srcId="{AF084A50-2401-B742-BB1F-7BB9ABAC106F}" destId="{332A0347-E0AD-1641-9DD1-4A6481112707}" srcOrd="11" destOrd="0" presId="urn:microsoft.com/office/officeart/2005/8/layout/cycle5"/>
    <dgm:cxn modelId="{EEB438A6-3A46-6747-97F2-238BCA564ACA}" type="presParOf" srcId="{AF084A50-2401-B742-BB1F-7BB9ABAC106F}" destId="{4ECD45AD-C6F2-4B4E-A89A-40AE1B99F4E4}" srcOrd="12" destOrd="0" presId="urn:microsoft.com/office/officeart/2005/8/layout/cycle5"/>
    <dgm:cxn modelId="{B4D5DE24-F291-474F-821C-81F6D0FC9753}" type="presParOf" srcId="{AF084A50-2401-B742-BB1F-7BB9ABAC106F}" destId="{FCC8CE65-ABA3-9445-9A7F-6CE0112BB0C3}" srcOrd="13" destOrd="0" presId="urn:microsoft.com/office/officeart/2005/8/layout/cycle5"/>
    <dgm:cxn modelId="{D14934E0-A6EB-7C4F-AD76-1EF377AC539F}" type="presParOf" srcId="{AF084A50-2401-B742-BB1F-7BB9ABAC106F}" destId="{AF100854-5093-6D4F-A8F2-F5557BBC5242}" srcOrd="14" destOrd="0" presId="urn:microsoft.com/office/officeart/2005/8/layout/cycle5"/>
    <dgm:cxn modelId="{CC697B4A-0D04-8D41-A530-2F03D088DA09}" type="presParOf" srcId="{AF084A50-2401-B742-BB1F-7BB9ABAC106F}" destId="{76CC1D52-E6BB-EA4D-862F-A73C071A850D}" srcOrd="15" destOrd="0" presId="urn:microsoft.com/office/officeart/2005/8/layout/cycle5"/>
    <dgm:cxn modelId="{F461352B-6BBA-8849-AA4D-D55C7979BD98}" type="presParOf" srcId="{AF084A50-2401-B742-BB1F-7BB9ABAC106F}" destId="{3E66D077-F57E-C44B-B0BE-695887B5DAF2}" srcOrd="16" destOrd="0" presId="urn:microsoft.com/office/officeart/2005/8/layout/cycle5"/>
    <dgm:cxn modelId="{DBF6A025-5D6B-BF4D-A80D-41A7114F4CDA}" type="presParOf" srcId="{AF084A50-2401-B742-BB1F-7BB9ABAC106F}" destId="{B92133F4-0621-1045-8715-B3030F73CCAA}" srcOrd="17" destOrd="0" presId="urn:microsoft.com/office/officeart/2005/8/layout/cycle5"/>
    <dgm:cxn modelId="{FA57F60D-FF64-C14F-BEBC-5880CC1511BA}" type="presParOf" srcId="{AF084A50-2401-B742-BB1F-7BB9ABAC106F}" destId="{44B440F9-2482-A846-84B8-AED6EBFC995D}" srcOrd="18" destOrd="0" presId="urn:microsoft.com/office/officeart/2005/8/layout/cycle5"/>
    <dgm:cxn modelId="{B314081E-F6E4-0B45-BFBF-895B73976B97}" type="presParOf" srcId="{AF084A50-2401-B742-BB1F-7BB9ABAC106F}" destId="{7B978AD9-CF27-924B-8544-4519F04312BE}" srcOrd="19" destOrd="0" presId="urn:microsoft.com/office/officeart/2005/8/layout/cycle5"/>
    <dgm:cxn modelId="{1EC6466A-6FB5-534F-821D-835678EEA873}" type="presParOf" srcId="{AF084A50-2401-B742-BB1F-7BB9ABAC106F}" destId="{1C6A44B9-7D0B-8447-9F18-7DE36872E878}" srcOrd="20"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5A7D37-95A0-204A-AD46-40D063D3B088}" type="doc">
      <dgm:prSet loTypeId="urn:microsoft.com/office/officeart/2005/8/layout/cycle5" loCatId="" qsTypeId="urn:microsoft.com/office/officeart/2005/8/quickstyle/simple1" qsCatId="simple" csTypeId="urn:microsoft.com/office/officeart/2005/8/colors/colorful3" csCatId="colorful" phldr="1"/>
      <dgm:spPr/>
      <dgm:t>
        <a:bodyPr/>
        <a:lstStyle/>
        <a:p>
          <a:endParaRPr lang="en-US"/>
        </a:p>
      </dgm:t>
    </dgm:pt>
    <dgm:pt modelId="{DB920A10-5835-914D-B339-D90AFF3620C8}">
      <dgm:prSet phldrT="[Text]"/>
      <dgm:spPr>
        <a:solidFill>
          <a:schemeClr val="bg2">
            <a:lumMod val="75000"/>
          </a:schemeClr>
        </a:solidFill>
      </dgm:spPr>
      <dgm:t>
        <a:bodyPr/>
        <a:lstStyle/>
        <a:p>
          <a:r>
            <a:rPr lang="en-US" b="1" i="0" dirty="0">
              <a:latin typeface="Franklin Gothic Demi" panose="020B0603020102020204" pitchFamily="34" charset="0"/>
            </a:rPr>
            <a:t>Assess</a:t>
          </a:r>
        </a:p>
      </dgm:t>
    </dgm:pt>
    <dgm:pt modelId="{B6387492-2B30-9A4B-9D1B-DFE78E3F498F}" type="parTrans" cxnId="{D2FD9D2E-765C-8C44-B0B0-4E0F21AF1D90}">
      <dgm:prSet/>
      <dgm:spPr/>
      <dgm:t>
        <a:bodyPr/>
        <a:lstStyle/>
        <a:p>
          <a:endParaRPr lang="en-US" b="1" i="0">
            <a:latin typeface="Franklin Gothic Demi" panose="020B0603020102020204" pitchFamily="34" charset="0"/>
          </a:endParaRPr>
        </a:p>
      </dgm:t>
    </dgm:pt>
    <dgm:pt modelId="{D642F30F-E162-4E4E-AB66-AE80BE6CD675}" type="sibTrans" cxnId="{D2FD9D2E-765C-8C44-B0B0-4E0F21AF1D90}">
      <dgm:prSet/>
      <dgm:spPr>
        <a:solidFill>
          <a:schemeClr val="bg2">
            <a:lumMod val="75000"/>
          </a:schemeClr>
        </a:solidFill>
        <a:ln>
          <a:solidFill>
            <a:schemeClr val="bg2">
              <a:lumMod val="50000"/>
            </a:schemeClr>
          </a:solidFill>
        </a:ln>
      </dgm:spPr>
      <dgm:t>
        <a:bodyPr/>
        <a:lstStyle/>
        <a:p>
          <a:endParaRPr lang="en-US" b="1" i="0">
            <a:latin typeface="Franklin Gothic Demi" panose="020B0603020102020204" pitchFamily="34" charset="0"/>
          </a:endParaRPr>
        </a:p>
      </dgm:t>
    </dgm:pt>
    <dgm:pt modelId="{8C54BAD6-3CAE-AB46-8197-71755FEB5727}">
      <dgm:prSet phldrT="[Text]"/>
      <dgm:spPr>
        <a:solidFill>
          <a:schemeClr val="accent2"/>
        </a:solidFill>
      </dgm:spPr>
      <dgm:t>
        <a:bodyPr/>
        <a:lstStyle/>
        <a:p>
          <a:r>
            <a:rPr lang="en-US" b="1" i="0" dirty="0">
              <a:latin typeface="Franklin Gothic Demi" panose="020B0603020102020204" pitchFamily="34" charset="0"/>
            </a:rPr>
            <a:t>Learn</a:t>
          </a:r>
        </a:p>
      </dgm:t>
    </dgm:pt>
    <dgm:pt modelId="{7BE45547-2D20-D74C-AA59-C7DD69351421}" type="parTrans" cxnId="{CCC31253-0CBA-BB40-A2C9-87943102EF53}">
      <dgm:prSet/>
      <dgm:spPr/>
      <dgm:t>
        <a:bodyPr/>
        <a:lstStyle/>
        <a:p>
          <a:endParaRPr lang="en-US" b="1" i="0">
            <a:latin typeface="Franklin Gothic Demi" panose="020B0603020102020204" pitchFamily="34" charset="0"/>
          </a:endParaRPr>
        </a:p>
      </dgm:t>
    </dgm:pt>
    <dgm:pt modelId="{CBE515F0-A52D-A041-A3BA-ABA85477FB5C}" type="sibTrans" cxnId="{CCC31253-0CBA-BB40-A2C9-87943102EF53}">
      <dgm:prSet/>
      <dgm:spPr>
        <a:ln>
          <a:solidFill>
            <a:schemeClr val="bg2">
              <a:lumMod val="50000"/>
            </a:schemeClr>
          </a:solidFill>
        </a:ln>
      </dgm:spPr>
      <dgm:t>
        <a:bodyPr/>
        <a:lstStyle/>
        <a:p>
          <a:endParaRPr lang="en-US" b="1" i="0">
            <a:latin typeface="Franklin Gothic Demi" panose="020B0603020102020204" pitchFamily="34" charset="0"/>
          </a:endParaRPr>
        </a:p>
      </dgm:t>
    </dgm:pt>
    <dgm:pt modelId="{927BB2E7-0FCA-4C4F-85BB-55FF92E1B93D}">
      <dgm:prSet phldrT="[Text]"/>
      <dgm:spPr>
        <a:solidFill>
          <a:schemeClr val="bg2">
            <a:lumMod val="75000"/>
          </a:schemeClr>
        </a:solidFill>
      </dgm:spPr>
      <dgm:t>
        <a:bodyPr/>
        <a:lstStyle/>
        <a:p>
          <a:r>
            <a:rPr lang="en-US" b="1" i="0" dirty="0">
              <a:latin typeface="Franklin Gothic Demi" panose="020B0603020102020204" pitchFamily="34" charset="0"/>
            </a:rPr>
            <a:t>Identify</a:t>
          </a:r>
        </a:p>
      </dgm:t>
    </dgm:pt>
    <dgm:pt modelId="{47C7DFF2-F909-144F-9E20-3421A1F58F5E}" type="parTrans" cxnId="{2485F219-D457-D64B-AFE6-3FEBE1D99BC2}">
      <dgm:prSet/>
      <dgm:spPr/>
      <dgm:t>
        <a:bodyPr/>
        <a:lstStyle/>
        <a:p>
          <a:endParaRPr lang="en-US" b="1" i="0">
            <a:latin typeface="Franklin Gothic Demi" panose="020B0603020102020204" pitchFamily="34" charset="0"/>
          </a:endParaRPr>
        </a:p>
      </dgm:t>
    </dgm:pt>
    <dgm:pt modelId="{99A7F653-DF04-B34F-BBAD-A09108E69707}" type="sibTrans" cxnId="{2485F219-D457-D64B-AFE6-3FEBE1D99BC2}">
      <dgm:prSet/>
      <dgm:spPr>
        <a:ln>
          <a:solidFill>
            <a:schemeClr val="bg2">
              <a:lumMod val="50000"/>
            </a:schemeClr>
          </a:solidFill>
        </a:ln>
      </dgm:spPr>
      <dgm:t>
        <a:bodyPr/>
        <a:lstStyle/>
        <a:p>
          <a:endParaRPr lang="en-US" b="1" i="0">
            <a:latin typeface="Franklin Gothic Demi" panose="020B0603020102020204" pitchFamily="34" charset="0"/>
          </a:endParaRPr>
        </a:p>
      </dgm:t>
    </dgm:pt>
    <dgm:pt modelId="{F77BCE96-F1FF-8B4B-9B71-F459F7341553}">
      <dgm:prSet phldrT="[Text]"/>
      <dgm:spPr>
        <a:solidFill>
          <a:schemeClr val="bg2">
            <a:lumMod val="75000"/>
          </a:schemeClr>
        </a:solidFill>
      </dgm:spPr>
      <dgm:t>
        <a:bodyPr/>
        <a:lstStyle/>
        <a:p>
          <a:r>
            <a:rPr lang="en-US" b="1" i="0" dirty="0">
              <a:latin typeface="Franklin Gothic Demi" panose="020B0603020102020204" pitchFamily="34" charset="0"/>
            </a:rPr>
            <a:t>Implement</a:t>
          </a:r>
        </a:p>
      </dgm:t>
    </dgm:pt>
    <dgm:pt modelId="{78D9C878-DA8D-2342-A043-C11959F5B143}" type="parTrans" cxnId="{4D35AD7C-1F3A-5743-8959-9ADA93B4A1B2}">
      <dgm:prSet/>
      <dgm:spPr/>
      <dgm:t>
        <a:bodyPr/>
        <a:lstStyle/>
        <a:p>
          <a:endParaRPr lang="en-US" b="1" i="0">
            <a:latin typeface="Franklin Gothic Demi" panose="020B0603020102020204" pitchFamily="34" charset="0"/>
          </a:endParaRPr>
        </a:p>
      </dgm:t>
    </dgm:pt>
    <dgm:pt modelId="{C0D410A1-9519-B14D-B809-24904FC25E89}" type="sibTrans" cxnId="{4D35AD7C-1F3A-5743-8959-9ADA93B4A1B2}">
      <dgm:prSet/>
      <dgm:spPr>
        <a:ln>
          <a:solidFill>
            <a:schemeClr val="bg2">
              <a:lumMod val="50000"/>
            </a:schemeClr>
          </a:solidFill>
        </a:ln>
      </dgm:spPr>
      <dgm:t>
        <a:bodyPr/>
        <a:lstStyle/>
        <a:p>
          <a:endParaRPr lang="en-US" b="1" i="0">
            <a:latin typeface="Franklin Gothic Demi" panose="020B0603020102020204" pitchFamily="34" charset="0"/>
          </a:endParaRPr>
        </a:p>
      </dgm:t>
    </dgm:pt>
    <dgm:pt modelId="{E1C71562-09B8-A747-81CE-632AA72F4C2F}">
      <dgm:prSet phldrT="[Text]"/>
      <dgm:spPr>
        <a:solidFill>
          <a:schemeClr val="bg2">
            <a:lumMod val="75000"/>
          </a:schemeClr>
        </a:solidFill>
      </dgm:spPr>
      <dgm:t>
        <a:bodyPr/>
        <a:lstStyle/>
        <a:p>
          <a:r>
            <a:rPr lang="en-US" b="1" i="0" dirty="0">
              <a:latin typeface="Franklin Gothic Demi" panose="020B0603020102020204" pitchFamily="34" charset="0"/>
            </a:rPr>
            <a:t>Communicate</a:t>
          </a:r>
        </a:p>
      </dgm:t>
    </dgm:pt>
    <dgm:pt modelId="{55FB53AF-6E98-6949-B51A-D8D81CDA9A01}" type="parTrans" cxnId="{5CC5C7E5-A290-4F47-B310-B6A36747CA83}">
      <dgm:prSet/>
      <dgm:spPr/>
      <dgm:t>
        <a:bodyPr/>
        <a:lstStyle/>
        <a:p>
          <a:endParaRPr lang="en-US" b="1" i="0">
            <a:latin typeface="Franklin Gothic Demi" panose="020B0603020102020204" pitchFamily="34" charset="0"/>
          </a:endParaRPr>
        </a:p>
      </dgm:t>
    </dgm:pt>
    <dgm:pt modelId="{E35702A5-FBF7-4F4F-A541-FC48D27D76CE}" type="sibTrans" cxnId="{5CC5C7E5-A290-4F47-B310-B6A36747CA83}">
      <dgm:prSet/>
      <dgm:spPr>
        <a:ln>
          <a:solidFill>
            <a:schemeClr val="bg2">
              <a:lumMod val="50000"/>
            </a:schemeClr>
          </a:solidFill>
        </a:ln>
      </dgm:spPr>
      <dgm:t>
        <a:bodyPr/>
        <a:lstStyle/>
        <a:p>
          <a:endParaRPr lang="en-US" b="1" i="0">
            <a:latin typeface="Franklin Gothic Demi" panose="020B0603020102020204" pitchFamily="34" charset="0"/>
          </a:endParaRPr>
        </a:p>
      </dgm:t>
    </dgm:pt>
    <dgm:pt modelId="{A9CFD010-2B62-F544-98CA-8C838269AA4E}">
      <dgm:prSet phldrT="[Text]"/>
      <dgm:spPr>
        <a:solidFill>
          <a:schemeClr val="bg2">
            <a:lumMod val="75000"/>
          </a:schemeClr>
        </a:solidFill>
      </dgm:spPr>
      <dgm:t>
        <a:bodyPr/>
        <a:lstStyle/>
        <a:p>
          <a:r>
            <a:rPr lang="en-US" b="1" i="0" dirty="0">
              <a:latin typeface="Franklin Gothic Demi" panose="020B0603020102020204" pitchFamily="34" charset="0"/>
            </a:rPr>
            <a:t>Track</a:t>
          </a:r>
        </a:p>
      </dgm:t>
    </dgm:pt>
    <dgm:pt modelId="{CE1223CF-ADE5-8D4B-83B4-CB8301BD3BD9}" type="parTrans" cxnId="{BBFCC2E4-1414-0D46-8F45-178471550F14}">
      <dgm:prSet/>
      <dgm:spPr/>
      <dgm:t>
        <a:bodyPr/>
        <a:lstStyle/>
        <a:p>
          <a:endParaRPr lang="en-US" b="1" i="0">
            <a:latin typeface="Franklin Gothic Demi" panose="020B0603020102020204" pitchFamily="34" charset="0"/>
          </a:endParaRPr>
        </a:p>
      </dgm:t>
    </dgm:pt>
    <dgm:pt modelId="{9839B1B0-3298-3D40-B788-A9221C5C2AE9}" type="sibTrans" cxnId="{BBFCC2E4-1414-0D46-8F45-178471550F14}">
      <dgm:prSet/>
      <dgm:spPr>
        <a:ln>
          <a:solidFill>
            <a:schemeClr val="bg2">
              <a:lumMod val="50000"/>
            </a:schemeClr>
          </a:solidFill>
        </a:ln>
      </dgm:spPr>
      <dgm:t>
        <a:bodyPr/>
        <a:lstStyle/>
        <a:p>
          <a:endParaRPr lang="en-US" b="1" i="0">
            <a:latin typeface="Franklin Gothic Demi" panose="020B0603020102020204" pitchFamily="34" charset="0"/>
          </a:endParaRPr>
        </a:p>
      </dgm:t>
    </dgm:pt>
    <dgm:pt modelId="{9F025FB1-5614-AD42-BA7D-E19993DF8C83}">
      <dgm:prSet phldrT="[Text]"/>
      <dgm:spPr>
        <a:solidFill>
          <a:schemeClr val="bg2">
            <a:lumMod val="75000"/>
          </a:schemeClr>
        </a:solidFill>
      </dgm:spPr>
      <dgm:t>
        <a:bodyPr/>
        <a:lstStyle/>
        <a:p>
          <a:r>
            <a:rPr lang="en-US" b="1" i="0" dirty="0">
              <a:latin typeface="Franklin Gothic Demi" panose="020B0603020102020204" pitchFamily="34" charset="0"/>
            </a:rPr>
            <a:t>Re-Evaluate</a:t>
          </a:r>
        </a:p>
      </dgm:t>
    </dgm:pt>
    <dgm:pt modelId="{5C55F84C-B4D6-D44E-8AE6-5CCDD181DA47}" type="parTrans" cxnId="{47A6CD4E-DE18-7045-8D14-00BA019765CE}">
      <dgm:prSet/>
      <dgm:spPr/>
      <dgm:t>
        <a:bodyPr/>
        <a:lstStyle/>
        <a:p>
          <a:endParaRPr lang="en-US" b="1" i="0">
            <a:latin typeface="Franklin Gothic Demi" panose="020B0603020102020204" pitchFamily="34" charset="0"/>
          </a:endParaRPr>
        </a:p>
      </dgm:t>
    </dgm:pt>
    <dgm:pt modelId="{851E2E0E-111A-EC49-9315-E10A8DBECE6E}" type="sibTrans" cxnId="{47A6CD4E-DE18-7045-8D14-00BA019765CE}">
      <dgm:prSet/>
      <dgm:spPr>
        <a:ln>
          <a:solidFill>
            <a:schemeClr val="bg2">
              <a:lumMod val="50000"/>
            </a:schemeClr>
          </a:solidFill>
        </a:ln>
      </dgm:spPr>
      <dgm:t>
        <a:bodyPr/>
        <a:lstStyle/>
        <a:p>
          <a:endParaRPr lang="en-US" b="1" i="0">
            <a:latin typeface="Franklin Gothic Demi" panose="020B0603020102020204" pitchFamily="34" charset="0"/>
          </a:endParaRPr>
        </a:p>
      </dgm:t>
    </dgm:pt>
    <dgm:pt modelId="{AF084A50-2401-B742-BB1F-7BB9ABAC106F}" type="pres">
      <dgm:prSet presAssocID="{E75A7D37-95A0-204A-AD46-40D063D3B088}" presName="cycle" presStyleCnt="0">
        <dgm:presLayoutVars>
          <dgm:dir/>
          <dgm:resizeHandles val="exact"/>
        </dgm:presLayoutVars>
      </dgm:prSet>
      <dgm:spPr/>
    </dgm:pt>
    <dgm:pt modelId="{99012F85-3FB1-2443-8AFC-EB0E2AE47D31}" type="pres">
      <dgm:prSet presAssocID="{DB920A10-5835-914D-B339-D90AFF3620C8}" presName="node" presStyleLbl="node1" presStyleIdx="0" presStyleCnt="7">
        <dgm:presLayoutVars>
          <dgm:bulletEnabled val="1"/>
        </dgm:presLayoutVars>
      </dgm:prSet>
      <dgm:spPr/>
    </dgm:pt>
    <dgm:pt modelId="{DE2C9513-C27E-0141-8607-92076720974E}" type="pres">
      <dgm:prSet presAssocID="{DB920A10-5835-914D-B339-D90AFF3620C8}" presName="spNode" presStyleCnt="0"/>
      <dgm:spPr/>
    </dgm:pt>
    <dgm:pt modelId="{3FBA4B75-A626-3748-A8A6-03E6D5789450}" type="pres">
      <dgm:prSet presAssocID="{D642F30F-E162-4E4E-AB66-AE80BE6CD675}" presName="sibTrans" presStyleLbl="sibTrans1D1" presStyleIdx="0" presStyleCnt="7"/>
      <dgm:spPr/>
    </dgm:pt>
    <dgm:pt modelId="{0DCEBAF5-7814-F644-BD19-5B66E6488DA3}" type="pres">
      <dgm:prSet presAssocID="{8C54BAD6-3CAE-AB46-8197-71755FEB5727}" presName="node" presStyleLbl="node1" presStyleIdx="1" presStyleCnt="7">
        <dgm:presLayoutVars>
          <dgm:bulletEnabled val="1"/>
        </dgm:presLayoutVars>
      </dgm:prSet>
      <dgm:spPr/>
    </dgm:pt>
    <dgm:pt modelId="{A5D42039-2592-8D42-A6F5-131331F15CC3}" type="pres">
      <dgm:prSet presAssocID="{8C54BAD6-3CAE-AB46-8197-71755FEB5727}" presName="spNode" presStyleCnt="0"/>
      <dgm:spPr/>
    </dgm:pt>
    <dgm:pt modelId="{FECED5AE-E82E-8248-B4B8-5D4CBA6F675A}" type="pres">
      <dgm:prSet presAssocID="{CBE515F0-A52D-A041-A3BA-ABA85477FB5C}" presName="sibTrans" presStyleLbl="sibTrans1D1" presStyleIdx="1" presStyleCnt="7"/>
      <dgm:spPr/>
    </dgm:pt>
    <dgm:pt modelId="{873CB627-FD76-DC47-B13B-1480998D76D8}" type="pres">
      <dgm:prSet presAssocID="{927BB2E7-0FCA-4C4F-85BB-55FF92E1B93D}" presName="node" presStyleLbl="node1" presStyleIdx="2" presStyleCnt="7">
        <dgm:presLayoutVars>
          <dgm:bulletEnabled val="1"/>
        </dgm:presLayoutVars>
      </dgm:prSet>
      <dgm:spPr/>
    </dgm:pt>
    <dgm:pt modelId="{E0931537-7ED6-C440-A039-1D096E55391B}" type="pres">
      <dgm:prSet presAssocID="{927BB2E7-0FCA-4C4F-85BB-55FF92E1B93D}" presName="spNode" presStyleCnt="0"/>
      <dgm:spPr/>
    </dgm:pt>
    <dgm:pt modelId="{0F35064C-F6E2-4943-9873-94B75CA9CABD}" type="pres">
      <dgm:prSet presAssocID="{99A7F653-DF04-B34F-BBAD-A09108E69707}" presName="sibTrans" presStyleLbl="sibTrans1D1" presStyleIdx="2" presStyleCnt="7"/>
      <dgm:spPr/>
    </dgm:pt>
    <dgm:pt modelId="{16C0075B-34DA-6748-B77A-3D5D20B077E8}" type="pres">
      <dgm:prSet presAssocID="{F77BCE96-F1FF-8B4B-9B71-F459F7341553}" presName="node" presStyleLbl="node1" presStyleIdx="3" presStyleCnt="7">
        <dgm:presLayoutVars>
          <dgm:bulletEnabled val="1"/>
        </dgm:presLayoutVars>
      </dgm:prSet>
      <dgm:spPr/>
    </dgm:pt>
    <dgm:pt modelId="{E3F71B69-616C-9341-9A3D-1DD3620C3EFF}" type="pres">
      <dgm:prSet presAssocID="{F77BCE96-F1FF-8B4B-9B71-F459F7341553}" presName="spNode" presStyleCnt="0"/>
      <dgm:spPr/>
    </dgm:pt>
    <dgm:pt modelId="{332A0347-E0AD-1641-9DD1-4A6481112707}" type="pres">
      <dgm:prSet presAssocID="{C0D410A1-9519-B14D-B809-24904FC25E89}" presName="sibTrans" presStyleLbl="sibTrans1D1" presStyleIdx="3" presStyleCnt="7"/>
      <dgm:spPr/>
    </dgm:pt>
    <dgm:pt modelId="{4ECD45AD-C6F2-4B4E-A89A-40AE1B99F4E4}" type="pres">
      <dgm:prSet presAssocID="{E1C71562-09B8-A747-81CE-632AA72F4C2F}" presName="node" presStyleLbl="node1" presStyleIdx="4" presStyleCnt="7">
        <dgm:presLayoutVars>
          <dgm:bulletEnabled val="1"/>
        </dgm:presLayoutVars>
      </dgm:prSet>
      <dgm:spPr/>
    </dgm:pt>
    <dgm:pt modelId="{FCC8CE65-ABA3-9445-9A7F-6CE0112BB0C3}" type="pres">
      <dgm:prSet presAssocID="{E1C71562-09B8-A747-81CE-632AA72F4C2F}" presName="spNode" presStyleCnt="0"/>
      <dgm:spPr/>
    </dgm:pt>
    <dgm:pt modelId="{AF100854-5093-6D4F-A8F2-F5557BBC5242}" type="pres">
      <dgm:prSet presAssocID="{E35702A5-FBF7-4F4F-A541-FC48D27D76CE}" presName="sibTrans" presStyleLbl="sibTrans1D1" presStyleIdx="4" presStyleCnt="7"/>
      <dgm:spPr/>
    </dgm:pt>
    <dgm:pt modelId="{76CC1D52-E6BB-EA4D-862F-A73C071A850D}" type="pres">
      <dgm:prSet presAssocID="{A9CFD010-2B62-F544-98CA-8C838269AA4E}" presName="node" presStyleLbl="node1" presStyleIdx="5" presStyleCnt="7">
        <dgm:presLayoutVars>
          <dgm:bulletEnabled val="1"/>
        </dgm:presLayoutVars>
      </dgm:prSet>
      <dgm:spPr/>
    </dgm:pt>
    <dgm:pt modelId="{3E66D077-F57E-C44B-B0BE-695887B5DAF2}" type="pres">
      <dgm:prSet presAssocID="{A9CFD010-2B62-F544-98CA-8C838269AA4E}" presName="spNode" presStyleCnt="0"/>
      <dgm:spPr/>
    </dgm:pt>
    <dgm:pt modelId="{B92133F4-0621-1045-8715-B3030F73CCAA}" type="pres">
      <dgm:prSet presAssocID="{9839B1B0-3298-3D40-B788-A9221C5C2AE9}" presName="sibTrans" presStyleLbl="sibTrans1D1" presStyleIdx="5" presStyleCnt="7"/>
      <dgm:spPr/>
    </dgm:pt>
    <dgm:pt modelId="{44B440F9-2482-A846-84B8-AED6EBFC995D}" type="pres">
      <dgm:prSet presAssocID="{9F025FB1-5614-AD42-BA7D-E19993DF8C83}" presName="node" presStyleLbl="node1" presStyleIdx="6" presStyleCnt="7">
        <dgm:presLayoutVars>
          <dgm:bulletEnabled val="1"/>
        </dgm:presLayoutVars>
      </dgm:prSet>
      <dgm:spPr/>
    </dgm:pt>
    <dgm:pt modelId="{7B978AD9-CF27-924B-8544-4519F04312BE}" type="pres">
      <dgm:prSet presAssocID="{9F025FB1-5614-AD42-BA7D-E19993DF8C83}" presName="spNode" presStyleCnt="0"/>
      <dgm:spPr/>
    </dgm:pt>
    <dgm:pt modelId="{1C6A44B9-7D0B-8447-9F18-7DE36872E878}" type="pres">
      <dgm:prSet presAssocID="{851E2E0E-111A-EC49-9315-E10A8DBECE6E}" presName="sibTrans" presStyleLbl="sibTrans1D1" presStyleIdx="6" presStyleCnt="7"/>
      <dgm:spPr/>
    </dgm:pt>
  </dgm:ptLst>
  <dgm:cxnLst>
    <dgm:cxn modelId="{2485F219-D457-D64B-AFE6-3FEBE1D99BC2}" srcId="{E75A7D37-95A0-204A-AD46-40D063D3B088}" destId="{927BB2E7-0FCA-4C4F-85BB-55FF92E1B93D}" srcOrd="2" destOrd="0" parTransId="{47C7DFF2-F909-144F-9E20-3421A1F58F5E}" sibTransId="{99A7F653-DF04-B34F-BBAD-A09108E69707}"/>
    <dgm:cxn modelId="{E0E7C31B-A423-D940-B20F-F2031196D9DD}" type="presOf" srcId="{E1C71562-09B8-A747-81CE-632AA72F4C2F}" destId="{4ECD45AD-C6F2-4B4E-A89A-40AE1B99F4E4}" srcOrd="0" destOrd="0" presId="urn:microsoft.com/office/officeart/2005/8/layout/cycle5"/>
    <dgm:cxn modelId="{447C101E-DEE4-EB41-A104-11280C55563A}" type="presOf" srcId="{F77BCE96-F1FF-8B4B-9B71-F459F7341553}" destId="{16C0075B-34DA-6748-B77A-3D5D20B077E8}" srcOrd="0" destOrd="0" presId="urn:microsoft.com/office/officeart/2005/8/layout/cycle5"/>
    <dgm:cxn modelId="{D2FD9D2E-765C-8C44-B0B0-4E0F21AF1D90}" srcId="{E75A7D37-95A0-204A-AD46-40D063D3B088}" destId="{DB920A10-5835-914D-B339-D90AFF3620C8}" srcOrd="0" destOrd="0" parTransId="{B6387492-2B30-9A4B-9D1B-DFE78E3F498F}" sibTransId="{D642F30F-E162-4E4E-AB66-AE80BE6CD675}"/>
    <dgm:cxn modelId="{596FE637-388A-E64F-86C0-22DC6E8F6971}" type="presOf" srcId="{E35702A5-FBF7-4F4F-A541-FC48D27D76CE}" destId="{AF100854-5093-6D4F-A8F2-F5557BBC5242}" srcOrd="0" destOrd="0" presId="urn:microsoft.com/office/officeart/2005/8/layout/cycle5"/>
    <dgm:cxn modelId="{47A6CD4E-DE18-7045-8D14-00BA019765CE}" srcId="{E75A7D37-95A0-204A-AD46-40D063D3B088}" destId="{9F025FB1-5614-AD42-BA7D-E19993DF8C83}" srcOrd="6" destOrd="0" parTransId="{5C55F84C-B4D6-D44E-8AE6-5CCDD181DA47}" sibTransId="{851E2E0E-111A-EC49-9315-E10A8DBECE6E}"/>
    <dgm:cxn modelId="{CCC31253-0CBA-BB40-A2C9-87943102EF53}" srcId="{E75A7D37-95A0-204A-AD46-40D063D3B088}" destId="{8C54BAD6-3CAE-AB46-8197-71755FEB5727}" srcOrd="1" destOrd="0" parTransId="{7BE45547-2D20-D74C-AA59-C7DD69351421}" sibTransId="{CBE515F0-A52D-A041-A3BA-ABA85477FB5C}"/>
    <dgm:cxn modelId="{1FAF0759-8923-5E43-8B3F-8551EC61139E}" type="presOf" srcId="{DB920A10-5835-914D-B339-D90AFF3620C8}" destId="{99012F85-3FB1-2443-8AFC-EB0E2AE47D31}" srcOrd="0" destOrd="0" presId="urn:microsoft.com/office/officeart/2005/8/layout/cycle5"/>
    <dgm:cxn modelId="{94A32761-D4BB-5F45-8DB1-276B5969F729}" type="presOf" srcId="{A9CFD010-2B62-F544-98CA-8C838269AA4E}" destId="{76CC1D52-E6BB-EA4D-862F-A73C071A850D}" srcOrd="0" destOrd="0" presId="urn:microsoft.com/office/officeart/2005/8/layout/cycle5"/>
    <dgm:cxn modelId="{3F590A68-D455-E24E-983D-8AEC006C6F9D}" type="presOf" srcId="{CBE515F0-A52D-A041-A3BA-ABA85477FB5C}" destId="{FECED5AE-E82E-8248-B4B8-5D4CBA6F675A}" srcOrd="0" destOrd="0" presId="urn:microsoft.com/office/officeart/2005/8/layout/cycle5"/>
    <dgm:cxn modelId="{AD26D06C-6F9E-6B40-AAA4-101F125D068E}" type="presOf" srcId="{927BB2E7-0FCA-4C4F-85BB-55FF92E1B93D}" destId="{873CB627-FD76-DC47-B13B-1480998D76D8}" srcOrd="0" destOrd="0" presId="urn:microsoft.com/office/officeart/2005/8/layout/cycle5"/>
    <dgm:cxn modelId="{1F7AB37A-0F10-2E46-9671-70522CFCED5A}" type="presOf" srcId="{E75A7D37-95A0-204A-AD46-40D063D3B088}" destId="{AF084A50-2401-B742-BB1F-7BB9ABAC106F}" srcOrd="0" destOrd="0" presId="urn:microsoft.com/office/officeart/2005/8/layout/cycle5"/>
    <dgm:cxn modelId="{4D35AD7C-1F3A-5743-8959-9ADA93B4A1B2}" srcId="{E75A7D37-95A0-204A-AD46-40D063D3B088}" destId="{F77BCE96-F1FF-8B4B-9B71-F459F7341553}" srcOrd="3" destOrd="0" parTransId="{78D9C878-DA8D-2342-A043-C11959F5B143}" sibTransId="{C0D410A1-9519-B14D-B809-24904FC25E89}"/>
    <dgm:cxn modelId="{5653E988-70C1-E849-ABDA-6105385C1836}" type="presOf" srcId="{8C54BAD6-3CAE-AB46-8197-71755FEB5727}" destId="{0DCEBAF5-7814-F644-BD19-5B66E6488DA3}" srcOrd="0" destOrd="0" presId="urn:microsoft.com/office/officeart/2005/8/layout/cycle5"/>
    <dgm:cxn modelId="{E70885C6-A7F7-6E4B-9C7A-A74EEB53EE67}" type="presOf" srcId="{9F025FB1-5614-AD42-BA7D-E19993DF8C83}" destId="{44B440F9-2482-A846-84B8-AED6EBFC995D}" srcOrd="0" destOrd="0" presId="urn:microsoft.com/office/officeart/2005/8/layout/cycle5"/>
    <dgm:cxn modelId="{3D553FD8-802B-9A45-964F-28F721CE5D30}" type="presOf" srcId="{851E2E0E-111A-EC49-9315-E10A8DBECE6E}" destId="{1C6A44B9-7D0B-8447-9F18-7DE36872E878}" srcOrd="0" destOrd="0" presId="urn:microsoft.com/office/officeart/2005/8/layout/cycle5"/>
    <dgm:cxn modelId="{6B73E3E0-F366-BA4F-83B4-21FD74FFC487}" type="presOf" srcId="{C0D410A1-9519-B14D-B809-24904FC25E89}" destId="{332A0347-E0AD-1641-9DD1-4A6481112707}" srcOrd="0" destOrd="0" presId="urn:microsoft.com/office/officeart/2005/8/layout/cycle5"/>
    <dgm:cxn modelId="{BBFCC2E4-1414-0D46-8F45-178471550F14}" srcId="{E75A7D37-95A0-204A-AD46-40D063D3B088}" destId="{A9CFD010-2B62-F544-98CA-8C838269AA4E}" srcOrd="5" destOrd="0" parTransId="{CE1223CF-ADE5-8D4B-83B4-CB8301BD3BD9}" sibTransId="{9839B1B0-3298-3D40-B788-A9221C5C2AE9}"/>
    <dgm:cxn modelId="{501BD4E4-947E-FA44-A96D-1FDD409227A4}" type="presOf" srcId="{D642F30F-E162-4E4E-AB66-AE80BE6CD675}" destId="{3FBA4B75-A626-3748-A8A6-03E6D5789450}" srcOrd="0" destOrd="0" presId="urn:microsoft.com/office/officeart/2005/8/layout/cycle5"/>
    <dgm:cxn modelId="{5CC5C7E5-A290-4F47-B310-B6A36747CA83}" srcId="{E75A7D37-95A0-204A-AD46-40D063D3B088}" destId="{E1C71562-09B8-A747-81CE-632AA72F4C2F}" srcOrd="4" destOrd="0" parTransId="{55FB53AF-6E98-6949-B51A-D8D81CDA9A01}" sibTransId="{E35702A5-FBF7-4F4F-A541-FC48D27D76CE}"/>
    <dgm:cxn modelId="{31A191ED-5FFD-434A-AE14-F88E8F58C66E}" type="presOf" srcId="{99A7F653-DF04-B34F-BBAD-A09108E69707}" destId="{0F35064C-F6E2-4943-9873-94B75CA9CABD}" srcOrd="0" destOrd="0" presId="urn:microsoft.com/office/officeart/2005/8/layout/cycle5"/>
    <dgm:cxn modelId="{766B8DFE-784B-FD4D-9CF6-EB987AF71CB5}" type="presOf" srcId="{9839B1B0-3298-3D40-B788-A9221C5C2AE9}" destId="{B92133F4-0621-1045-8715-B3030F73CCAA}" srcOrd="0" destOrd="0" presId="urn:microsoft.com/office/officeart/2005/8/layout/cycle5"/>
    <dgm:cxn modelId="{12B1DBAC-D571-9646-8143-2B6AAD311055}" type="presParOf" srcId="{AF084A50-2401-B742-BB1F-7BB9ABAC106F}" destId="{99012F85-3FB1-2443-8AFC-EB0E2AE47D31}" srcOrd="0" destOrd="0" presId="urn:microsoft.com/office/officeart/2005/8/layout/cycle5"/>
    <dgm:cxn modelId="{700ECAC5-4D8F-0A4B-ADB0-3379DE2FE852}" type="presParOf" srcId="{AF084A50-2401-B742-BB1F-7BB9ABAC106F}" destId="{DE2C9513-C27E-0141-8607-92076720974E}" srcOrd="1" destOrd="0" presId="urn:microsoft.com/office/officeart/2005/8/layout/cycle5"/>
    <dgm:cxn modelId="{EF078294-B574-BB48-B901-0ECD04B671D2}" type="presParOf" srcId="{AF084A50-2401-B742-BB1F-7BB9ABAC106F}" destId="{3FBA4B75-A626-3748-A8A6-03E6D5789450}" srcOrd="2" destOrd="0" presId="urn:microsoft.com/office/officeart/2005/8/layout/cycle5"/>
    <dgm:cxn modelId="{23E6C02A-AC4B-8A45-B68A-074575F5E412}" type="presParOf" srcId="{AF084A50-2401-B742-BB1F-7BB9ABAC106F}" destId="{0DCEBAF5-7814-F644-BD19-5B66E6488DA3}" srcOrd="3" destOrd="0" presId="urn:microsoft.com/office/officeart/2005/8/layout/cycle5"/>
    <dgm:cxn modelId="{66C15FB8-E5D4-3242-A017-E0285BBBC048}" type="presParOf" srcId="{AF084A50-2401-B742-BB1F-7BB9ABAC106F}" destId="{A5D42039-2592-8D42-A6F5-131331F15CC3}" srcOrd="4" destOrd="0" presId="urn:microsoft.com/office/officeart/2005/8/layout/cycle5"/>
    <dgm:cxn modelId="{BAB1B228-D768-494B-BB04-505A235E19B8}" type="presParOf" srcId="{AF084A50-2401-B742-BB1F-7BB9ABAC106F}" destId="{FECED5AE-E82E-8248-B4B8-5D4CBA6F675A}" srcOrd="5" destOrd="0" presId="urn:microsoft.com/office/officeart/2005/8/layout/cycle5"/>
    <dgm:cxn modelId="{C6DABCF8-77A7-6D4A-B3F9-DCA125CD58BE}" type="presParOf" srcId="{AF084A50-2401-B742-BB1F-7BB9ABAC106F}" destId="{873CB627-FD76-DC47-B13B-1480998D76D8}" srcOrd="6" destOrd="0" presId="urn:microsoft.com/office/officeart/2005/8/layout/cycle5"/>
    <dgm:cxn modelId="{0D70100E-1E7E-DE41-9F7A-3738696BE50F}" type="presParOf" srcId="{AF084A50-2401-B742-BB1F-7BB9ABAC106F}" destId="{E0931537-7ED6-C440-A039-1D096E55391B}" srcOrd="7" destOrd="0" presId="urn:microsoft.com/office/officeart/2005/8/layout/cycle5"/>
    <dgm:cxn modelId="{4B744079-8C79-B14B-84BC-7296C2EF92E7}" type="presParOf" srcId="{AF084A50-2401-B742-BB1F-7BB9ABAC106F}" destId="{0F35064C-F6E2-4943-9873-94B75CA9CABD}" srcOrd="8" destOrd="0" presId="urn:microsoft.com/office/officeart/2005/8/layout/cycle5"/>
    <dgm:cxn modelId="{41CD8D2F-71BD-774D-8E28-821718FDA292}" type="presParOf" srcId="{AF084A50-2401-B742-BB1F-7BB9ABAC106F}" destId="{16C0075B-34DA-6748-B77A-3D5D20B077E8}" srcOrd="9" destOrd="0" presId="urn:microsoft.com/office/officeart/2005/8/layout/cycle5"/>
    <dgm:cxn modelId="{72973D5F-BA74-FD4B-A3AE-1805379B924D}" type="presParOf" srcId="{AF084A50-2401-B742-BB1F-7BB9ABAC106F}" destId="{E3F71B69-616C-9341-9A3D-1DD3620C3EFF}" srcOrd="10" destOrd="0" presId="urn:microsoft.com/office/officeart/2005/8/layout/cycle5"/>
    <dgm:cxn modelId="{EAEF1689-8622-604C-B750-5F1ED44171FC}" type="presParOf" srcId="{AF084A50-2401-B742-BB1F-7BB9ABAC106F}" destId="{332A0347-E0AD-1641-9DD1-4A6481112707}" srcOrd="11" destOrd="0" presId="urn:microsoft.com/office/officeart/2005/8/layout/cycle5"/>
    <dgm:cxn modelId="{EEB438A6-3A46-6747-97F2-238BCA564ACA}" type="presParOf" srcId="{AF084A50-2401-B742-BB1F-7BB9ABAC106F}" destId="{4ECD45AD-C6F2-4B4E-A89A-40AE1B99F4E4}" srcOrd="12" destOrd="0" presId="urn:microsoft.com/office/officeart/2005/8/layout/cycle5"/>
    <dgm:cxn modelId="{B4D5DE24-F291-474F-821C-81F6D0FC9753}" type="presParOf" srcId="{AF084A50-2401-B742-BB1F-7BB9ABAC106F}" destId="{FCC8CE65-ABA3-9445-9A7F-6CE0112BB0C3}" srcOrd="13" destOrd="0" presId="urn:microsoft.com/office/officeart/2005/8/layout/cycle5"/>
    <dgm:cxn modelId="{D14934E0-A6EB-7C4F-AD76-1EF377AC539F}" type="presParOf" srcId="{AF084A50-2401-B742-BB1F-7BB9ABAC106F}" destId="{AF100854-5093-6D4F-A8F2-F5557BBC5242}" srcOrd="14" destOrd="0" presId="urn:microsoft.com/office/officeart/2005/8/layout/cycle5"/>
    <dgm:cxn modelId="{CC697B4A-0D04-8D41-A530-2F03D088DA09}" type="presParOf" srcId="{AF084A50-2401-B742-BB1F-7BB9ABAC106F}" destId="{76CC1D52-E6BB-EA4D-862F-A73C071A850D}" srcOrd="15" destOrd="0" presId="urn:microsoft.com/office/officeart/2005/8/layout/cycle5"/>
    <dgm:cxn modelId="{F461352B-6BBA-8849-AA4D-D55C7979BD98}" type="presParOf" srcId="{AF084A50-2401-B742-BB1F-7BB9ABAC106F}" destId="{3E66D077-F57E-C44B-B0BE-695887B5DAF2}" srcOrd="16" destOrd="0" presId="urn:microsoft.com/office/officeart/2005/8/layout/cycle5"/>
    <dgm:cxn modelId="{DBF6A025-5D6B-BF4D-A80D-41A7114F4CDA}" type="presParOf" srcId="{AF084A50-2401-B742-BB1F-7BB9ABAC106F}" destId="{B92133F4-0621-1045-8715-B3030F73CCAA}" srcOrd="17" destOrd="0" presId="urn:microsoft.com/office/officeart/2005/8/layout/cycle5"/>
    <dgm:cxn modelId="{FA57F60D-FF64-C14F-BEBC-5880CC1511BA}" type="presParOf" srcId="{AF084A50-2401-B742-BB1F-7BB9ABAC106F}" destId="{44B440F9-2482-A846-84B8-AED6EBFC995D}" srcOrd="18" destOrd="0" presId="urn:microsoft.com/office/officeart/2005/8/layout/cycle5"/>
    <dgm:cxn modelId="{B314081E-F6E4-0B45-BFBF-895B73976B97}" type="presParOf" srcId="{AF084A50-2401-B742-BB1F-7BB9ABAC106F}" destId="{7B978AD9-CF27-924B-8544-4519F04312BE}" srcOrd="19" destOrd="0" presId="urn:microsoft.com/office/officeart/2005/8/layout/cycle5"/>
    <dgm:cxn modelId="{1EC6466A-6FB5-534F-821D-835678EEA873}" type="presParOf" srcId="{AF084A50-2401-B742-BB1F-7BB9ABAC106F}" destId="{1C6A44B9-7D0B-8447-9F18-7DE36872E878}" srcOrd="2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5A7D37-95A0-204A-AD46-40D063D3B088}" type="doc">
      <dgm:prSet loTypeId="urn:microsoft.com/office/officeart/2005/8/layout/cycle5" loCatId="" qsTypeId="urn:microsoft.com/office/officeart/2005/8/quickstyle/simple1" qsCatId="simple" csTypeId="urn:microsoft.com/office/officeart/2005/8/colors/colorful3" csCatId="colorful" phldr="1"/>
      <dgm:spPr/>
      <dgm:t>
        <a:bodyPr/>
        <a:lstStyle/>
        <a:p>
          <a:endParaRPr lang="en-US"/>
        </a:p>
      </dgm:t>
    </dgm:pt>
    <dgm:pt modelId="{DB920A10-5835-914D-B339-D90AFF3620C8}">
      <dgm:prSet phldrT="[Text]"/>
      <dgm:spPr>
        <a:solidFill>
          <a:schemeClr val="bg2">
            <a:lumMod val="75000"/>
          </a:schemeClr>
        </a:solidFill>
      </dgm:spPr>
      <dgm:t>
        <a:bodyPr/>
        <a:lstStyle/>
        <a:p>
          <a:r>
            <a:rPr lang="en-US" b="1" i="0" dirty="0">
              <a:latin typeface="Franklin Gothic Demi" panose="020B0603020102020204" pitchFamily="34" charset="0"/>
            </a:rPr>
            <a:t>Assess</a:t>
          </a:r>
        </a:p>
      </dgm:t>
    </dgm:pt>
    <dgm:pt modelId="{B6387492-2B30-9A4B-9D1B-DFE78E3F498F}" type="parTrans" cxnId="{D2FD9D2E-765C-8C44-B0B0-4E0F21AF1D90}">
      <dgm:prSet/>
      <dgm:spPr/>
      <dgm:t>
        <a:bodyPr/>
        <a:lstStyle/>
        <a:p>
          <a:endParaRPr lang="en-US" b="1" i="0">
            <a:latin typeface="Franklin Gothic Demi" panose="020B0603020102020204" pitchFamily="34" charset="0"/>
          </a:endParaRPr>
        </a:p>
      </dgm:t>
    </dgm:pt>
    <dgm:pt modelId="{D642F30F-E162-4E4E-AB66-AE80BE6CD675}" type="sibTrans" cxnId="{D2FD9D2E-765C-8C44-B0B0-4E0F21AF1D90}">
      <dgm:prSet/>
      <dgm:spPr>
        <a:solidFill>
          <a:schemeClr val="bg2">
            <a:lumMod val="75000"/>
          </a:schemeClr>
        </a:solidFill>
        <a:ln>
          <a:solidFill>
            <a:schemeClr val="bg2">
              <a:lumMod val="50000"/>
            </a:schemeClr>
          </a:solidFill>
        </a:ln>
      </dgm:spPr>
      <dgm:t>
        <a:bodyPr/>
        <a:lstStyle/>
        <a:p>
          <a:endParaRPr lang="en-US" b="1" i="0">
            <a:latin typeface="Franklin Gothic Demi" panose="020B0603020102020204" pitchFamily="34" charset="0"/>
          </a:endParaRPr>
        </a:p>
      </dgm:t>
    </dgm:pt>
    <dgm:pt modelId="{8C54BAD6-3CAE-AB46-8197-71755FEB5727}">
      <dgm:prSet phldrT="[Text]"/>
      <dgm:spPr>
        <a:solidFill>
          <a:schemeClr val="bg2">
            <a:lumMod val="75000"/>
          </a:schemeClr>
        </a:solidFill>
      </dgm:spPr>
      <dgm:t>
        <a:bodyPr/>
        <a:lstStyle/>
        <a:p>
          <a:r>
            <a:rPr lang="en-US" b="1" i="0" dirty="0">
              <a:latin typeface="Franklin Gothic Demi" panose="020B0603020102020204" pitchFamily="34" charset="0"/>
            </a:rPr>
            <a:t>Learn</a:t>
          </a:r>
        </a:p>
      </dgm:t>
    </dgm:pt>
    <dgm:pt modelId="{7BE45547-2D20-D74C-AA59-C7DD69351421}" type="parTrans" cxnId="{CCC31253-0CBA-BB40-A2C9-87943102EF53}">
      <dgm:prSet/>
      <dgm:spPr/>
      <dgm:t>
        <a:bodyPr/>
        <a:lstStyle/>
        <a:p>
          <a:endParaRPr lang="en-US" b="1" i="0">
            <a:latin typeface="Franklin Gothic Demi" panose="020B0603020102020204" pitchFamily="34" charset="0"/>
          </a:endParaRPr>
        </a:p>
      </dgm:t>
    </dgm:pt>
    <dgm:pt modelId="{CBE515F0-A52D-A041-A3BA-ABA85477FB5C}" type="sibTrans" cxnId="{CCC31253-0CBA-BB40-A2C9-87943102EF53}">
      <dgm:prSet/>
      <dgm:spPr>
        <a:ln>
          <a:solidFill>
            <a:schemeClr val="bg2">
              <a:lumMod val="50000"/>
            </a:schemeClr>
          </a:solidFill>
        </a:ln>
      </dgm:spPr>
      <dgm:t>
        <a:bodyPr/>
        <a:lstStyle/>
        <a:p>
          <a:endParaRPr lang="en-US" b="1" i="0">
            <a:latin typeface="Franklin Gothic Demi" panose="020B0603020102020204" pitchFamily="34" charset="0"/>
          </a:endParaRPr>
        </a:p>
      </dgm:t>
    </dgm:pt>
    <dgm:pt modelId="{927BB2E7-0FCA-4C4F-85BB-55FF92E1B93D}">
      <dgm:prSet phldrT="[Text]"/>
      <dgm:spPr>
        <a:solidFill>
          <a:srgbClr val="1EEC3D"/>
        </a:solidFill>
      </dgm:spPr>
      <dgm:t>
        <a:bodyPr/>
        <a:lstStyle/>
        <a:p>
          <a:r>
            <a:rPr lang="en-US" b="1" i="0" dirty="0">
              <a:latin typeface="Franklin Gothic Demi" panose="020B0603020102020204" pitchFamily="34" charset="0"/>
            </a:rPr>
            <a:t>Identify</a:t>
          </a:r>
        </a:p>
      </dgm:t>
    </dgm:pt>
    <dgm:pt modelId="{47C7DFF2-F909-144F-9E20-3421A1F58F5E}" type="parTrans" cxnId="{2485F219-D457-D64B-AFE6-3FEBE1D99BC2}">
      <dgm:prSet/>
      <dgm:spPr/>
      <dgm:t>
        <a:bodyPr/>
        <a:lstStyle/>
        <a:p>
          <a:endParaRPr lang="en-US" b="1" i="0">
            <a:latin typeface="Franklin Gothic Demi" panose="020B0603020102020204" pitchFamily="34" charset="0"/>
          </a:endParaRPr>
        </a:p>
      </dgm:t>
    </dgm:pt>
    <dgm:pt modelId="{99A7F653-DF04-B34F-BBAD-A09108E69707}" type="sibTrans" cxnId="{2485F219-D457-D64B-AFE6-3FEBE1D99BC2}">
      <dgm:prSet/>
      <dgm:spPr>
        <a:ln>
          <a:solidFill>
            <a:schemeClr val="bg2">
              <a:lumMod val="50000"/>
            </a:schemeClr>
          </a:solidFill>
        </a:ln>
      </dgm:spPr>
      <dgm:t>
        <a:bodyPr/>
        <a:lstStyle/>
        <a:p>
          <a:endParaRPr lang="en-US" b="1" i="0">
            <a:latin typeface="Franklin Gothic Demi" panose="020B0603020102020204" pitchFamily="34" charset="0"/>
          </a:endParaRPr>
        </a:p>
      </dgm:t>
    </dgm:pt>
    <dgm:pt modelId="{F77BCE96-F1FF-8B4B-9B71-F459F7341553}">
      <dgm:prSet phldrT="[Text]"/>
      <dgm:spPr>
        <a:solidFill>
          <a:schemeClr val="bg2">
            <a:lumMod val="75000"/>
          </a:schemeClr>
        </a:solidFill>
      </dgm:spPr>
      <dgm:t>
        <a:bodyPr/>
        <a:lstStyle/>
        <a:p>
          <a:r>
            <a:rPr lang="en-US" b="1" i="0" dirty="0">
              <a:latin typeface="Franklin Gothic Demi" panose="020B0603020102020204" pitchFamily="34" charset="0"/>
            </a:rPr>
            <a:t>Implement</a:t>
          </a:r>
        </a:p>
      </dgm:t>
    </dgm:pt>
    <dgm:pt modelId="{78D9C878-DA8D-2342-A043-C11959F5B143}" type="parTrans" cxnId="{4D35AD7C-1F3A-5743-8959-9ADA93B4A1B2}">
      <dgm:prSet/>
      <dgm:spPr/>
      <dgm:t>
        <a:bodyPr/>
        <a:lstStyle/>
        <a:p>
          <a:endParaRPr lang="en-US" b="1" i="0">
            <a:latin typeface="Franklin Gothic Demi" panose="020B0603020102020204" pitchFamily="34" charset="0"/>
          </a:endParaRPr>
        </a:p>
      </dgm:t>
    </dgm:pt>
    <dgm:pt modelId="{C0D410A1-9519-B14D-B809-24904FC25E89}" type="sibTrans" cxnId="{4D35AD7C-1F3A-5743-8959-9ADA93B4A1B2}">
      <dgm:prSet/>
      <dgm:spPr>
        <a:ln>
          <a:solidFill>
            <a:schemeClr val="bg2">
              <a:lumMod val="50000"/>
            </a:schemeClr>
          </a:solidFill>
        </a:ln>
      </dgm:spPr>
      <dgm:t>
        <a:bodyPr/>
        <a:lstStyle/>
        <a:p>
          <a:endParaRPr lang="en-US" b="1" i="0">
            <a:latin typeface="Franklin Gothic Demi" panose="020B0603020102020204" pitchFamily="34" charset="0"/>
          </a:endParaRPr>
        </a:p>
      </dgm:t>
    </dgm:pt>
    <dgm:pt modelId="{E1C71562-09B8-A747-81CE-632AA72F4C2F}">
      <dgm:prSet phldrT="[Text]"/>
      <dgm:spPr>
        <a:solidFill>
          <a:schemeClr val="bg2">
            <a:lumMod val="75000"/>
          </a:schemeClr>
        </a:solidFill>
      </dgm:spPr>
      <dgm:t>
        <a:bodyPr/>
        <a:lstStyle/>
        <a:p>
          <a:r>
            <a:rPr lang="en-US" b="1" i="0" dirty="0">
              <a:latin typeface="Franklin Gothic Demi" panose="020B0603020102020204" pitchFamily="34" charset="0"/>
            </a:rPr>
            <a:t>Communicate</a:t>
          </a:r>
        </a:p>
      </dgm:t>
    </dgm:pt>
    <dgm:pt modelId="{55FB53AF-6E98-6949-B51A-D8D81CDA9A01}" type="parTrans" cxnId="{5CC5C7E5-A290-4F47-B310-B6A36747CA83}">
      <dgm:prSet/>
      <dgm:spPr/>
      <dgm:t>
        <a:bodyPr/>
        <a:lstStyle/>
        <a:p>
          <a:endParaRPr lang="en-US" b="1" i="0">
            <a:latin typeface="Franklin Gothic Demi" panose="020B0603020102020204" pitchFamily="34" charset="0"/>
          </a:endParaRPr>
        </a:p>
      </dgm:t>
    </dgm:pt>
    <dgm:pt modelId="{E35702A5-FBF7-4F4F-A541-FC48D27D76CE}" type="sibTrans" cxnId="{5CC5C7E5-A290-4F47-B310-B6A36747CA83}">
      <dgm:prSet/>
      <dgm:spPr>
        <a:ln>
          <a:solidFill>
            <a:schemeClr val="bg2">
              <a:lumMod val="50000"/>
            </a:schemeClr>
          </a:solidFill>
        </a:ln>
      </dgm:spPr>
      <dgm:t>
        <a:bodyPr/>
        <a:lstStyle/>
        <a:p>
          <a:endParaRPr lang="en-US" b="1" i="0">
            <a:latin typeface="Franklin Gothic Demi" panose="020B0603020102020204" pitchFamily="34" charset="0"/>
          </a:endParaRPr>
        </a:p>
      </dgm:t>
    </dgm:pt>
    <dgm:pt modelId="{A9CFD010-2B62-F544-98CA-8C838269AA4E}">
      <dgm:prSet phldrT="[Text]"/>
      <dgm:spPr>
        <a:solidFill>
          <a:schemeClr val="bg2">
            <a:lumMod val="75000"/>
          </a:schemeClr>
        </a:solidFill>
      </dgm:spPr>
      <dgm:t>
        <a:bodyPr/>
        <a:lstStyle/>
        <a:p>
          <a:r>
            <a:rPr lang="en-US" b="1" i="0" dirty="0">
              <a:latin typeface="Franklin Gothic Demi" panose="020B0603020102020204" pitchFamily="34" charset="0"/>
            </a:rPr>
            <a:t>Track</a:t>
          </a:r>
        </a:p>
      </dgm:t>
    </dgm:pt>
    <dgm:pt modelId="{CE1223CF-ADE5-8D4B-83B4-CB8301BD3BD9}" type="parTrans" cxnId="{BBFCC2E4-1414-0D46-8F45-178471550F14}">
      <dgm:prSet/>
      <dgm:spPr/>
      <dgm:t>
        <a:bodyPr/>
        <a:lstStyle/>
        <a:p>
          <a:endParaRPr lang="en-US" b="1" i="0">
            <a:latin typeface="Franklin Gothic Demi" panose="020B0603020102020204" pitchFamily="34" charset="0"/>
          </a:endParaRPr>
        </a:p>
      </dgm:t>
    </dgm:pt>
    <dgm:pt modelId="{9839B1B0-3298-3D40-B788-A9221C5C2AE9}" type="sibTrans" cxnId="{BBFCC2E4-1414-0D46-8F45-178471550F14}">
      <dgm:prSet/>
      <dgm:spPr>
        <a:ln>
          <a:solidFill>
            <a:schemeClr val="bg2">
              <a:lumMod val="50000"/>
            </a:schemeClr>
          </a:solidFill>
        </a:ln>
      </dgm:spPr>
      <dgm:t>
        <a:bodyPr/>
        <a:lstStyle/>
        <a:p>
          <a:endParaRPr lang="en-US" b="1" i="0">
            <a:latin typeface="Franklin Gothic Demi" panose="020B0603020102020204" pitchFamily="34" charset="0"/>
          </a:endParaRPr>
        </a:p>
      </dgm:t>
    </dgm:pt>
    <dgm:pt modelId="{9F025FB1-5614-AD42-BA7D-E19993DF8C83}">
      <dgm:prSet phldrT="[Text]"/>
      <dgm:spPr>
        <a:solidFill>
          <a:schemeClr val="bg2">
            <a:lumMod val="75000"/>
          </a:schemeClr>
        </a:solidFill>
      </dgm:spPr>
      <dgm:t>
        <a:bodyPr/>
        <a:lstStyle/>
        <a:p>
          <a:r>
            <a:rPr lang="en-US" b="1" i="0" dirty="0">
              <a:latin typeface="Franklin Gothic Demi" panose="020B0603020102020204" pitchFamily="34" charset="0"/>
            </a:rPr>
            <a:t>Re-Evaluate</a:t>
          </a:r>
        </a:p>
      </dgm:t>
    </dgm:pt>
    <dgm:pt modelId="{5C55F84C-B4D6-D44E-8AE6-5CCDD181DA47}" type="parTrans" cxnId="{47A6CD4E-DE18-7045-8D14-00BA019765CE}">
      <dgm:prSet/>
      <dgm:spPr/>
      <dgm:t>
        <a:bodyPr/>
        <a:lstStyle/>
        <a:p>
          <a:endParaRPr lang="en-US" b="1" i="0">
            <a:latin typeface="Franklin Gothic Demi" panose="020B0603020102020204" pitchFamily="34" charset="0"/>
          </a:endParaRPr>
        </a:p>
      </dgm:t>
    </dgm:pt>
    <dgm:pt modelId="{851E2E0E-111A-EC49-9315-E10A8DBECE6E}" type="sibTrans" cxnId="{47A6CD4E-DE18-7045-8D14-00BA019765CE}">
      <dgm:prSet/>
      <dgm:spPr>
        <a:ln>
          <a:solidFill>
            <a:schemeClr val="bg2">
              <a:lumMod val="50000"/>
            </a:schemeClr>
          </a:solidFill>
        </a:ln>
      </dgm:spPr>
      <dgm:t>
        <a:bodyPr/>
        <a:lstStyle/>
        <a:p>
          <a:endParaRPr lang="en-US" b="1" i="0">
            <a:latin typeface="Franklin Gothic Demi" panose="020B0603020102020204" pitchFamily="34" charset="0"/>
          </a:endParaRPr>
        </a:p>
      </dgm:t>
    </dgm:pt>
    <dgm:pt modelId="{AF084A50-2401-B742-BB1F-7BB9ABAC106F}" type="pres">
      <dgm:prSet presAssocID="{E75A7D37-95A0-204A-AD46-40D063D3B088}" presName="cycle" presStyleCnt="0">
        <dgm:presLayoutVars>
          <dgm:dir/>
          <dgm:resizeHandles val="exact"/>
        </dgm:presLayoutVars>
      </dgm:prSet>
      <dgm:spPr/>
    </dgm:pt>
    <dgm:pt modelId="{99012F85-3FB1-2443-8AFC-EB0E2AE47D31}" type="pres">
      <dgm:prSet presAssocID="{DB920A10-5835-914D-B339-D90AFF3620C8}" presName="node" presStyleLbl="node1" presStyleIdx="0" presStyleCnt="7">
        <dgm:presLayoutVars>
          <dgm:bulletEnabled val="1"/>
        </dgm:presLayoutVars>
      </dgm:prSet>
      <dgm:spPr/>
    </dgm:pt>
    <dgm:pt modelId="{DE2C9513-C27E-0141-8607-92076720974E}" type="pres">
      <dgm:prSet presAssocID="{DB920A10-5835-914D-B339-D90AFF3620C8}" presName="spNode" presStyleCnt="0"/>
      <dgm:spPr/>
    </dgm:pt>
    <dgm:pt modelId="{3FBA4B75-A626-3748-A8A6-03E6D5789450}" type="pres">
      <dgm:prSet presAssocID="{D642F30F-E162-4E4E-AB66-AE80BE6CD675}" presName="sibTrans" presStyleLbl="sibTrans1D1" presStyleIdx="0" presStyleCnt="7"/>
      <dgm:spPr/>
    </dgm:pt>
    <dgm:pt modelId="{0DCEBAF5-7814-F644-BD19-5B66E6488DA3}" type="pres">
      <dgm:prSet presAssocID="{8C54BAD6-3CAE-AB46-8197-71755FEB5727}" presName="node" presStyleLbl="node1" presStyleIdx="1" presStyleCnt="7">
        <dgm:presLayoutVars>
          <dgm:bulletEnabled val="1"/>
        </dgm:presLayoutVars>
      </dgm:prSet>
      <dgm:spPr/>
    </dgm:pt>
    <dgm:pt modelId="{A5D42039-2592-8D42-A6F5-131331F15CC3}" type="pres">
      <dgm:prSet presAssocID="{8C54BAD6-3CAE-AB46-8197-71755FEB5727}" presName="spNode" presStyleCnt="0"/>
      <dgm:spPr/>
    </dgm:pt>
    <dgm:pt modelId="{FECED5AE-E82E-8248-B4B8-5D4CBA6F675A}" type="pres">
      <dgm:prSet presAssocID="{CBE515F0-A52D-A041-A3BA-ABA85477FB5C}" presName="sibTrans" presStyleLbl="sibTrans1D1" presStyleIdx="1" presStyleCnt="7"/>
      <dgm:spPr/>
    </dgm:pt>
    <dgm:pt modelId="{873CB627-FD76-DC47-B13B-1480998D76D8}" type="pres">
      <dgm:prSet presAssocID="{927BB2E7-0FCA-4C4F-85BB-55FF92E1B93D}" presName="node" presStyleLbl="node1" presStyleIdx="2" presStyleCnt="7">
        <dgm:presLayoutVars>
          <dgm:bulletEnabled val="1"/>
        </dgm:presLayoutVars>
      </dgm:prSet>
      <dgm:spPr/>
    </dgm:pt>
    <dgm:pt modelId="{E0931537-7ED6-C440-A039-1D096E55391B}" type="pres">
      <dgm:prSet presAssocID="{927BB2E7-0FCA-4C4F-85BB-55FF92E1B93D}" presName="spNode" presStyleCnt="0"/>
      <dgm:spPr/>
    </dgm:pt>
    <dgm:pt modelId="{0F35064C-F6E2-4943-9873-94B75CA9CABD}" type="pres">
      <dgm:prSet presAssocID="{99A7F653-DF04-B34F-BBAD-A09108E69707}" presName="sibTrans" presStyleLbl="sibTrans1D1" presStyleIdx="2" presStyleCnt="7"/>
      <dgm:spPr/>
    </dgm:pt>
    <dgm:pt modelId="{16C0075B-34DA-6748-B77A-3D5D20B077E8}" type="pres">
      <dgm:prSet presAssocID="{F77BCE96-F1FF-8B4B-9B71-F459F7341553}" presName="node" presStyleLbl="node1" presStyleIdx="3" presStyleCnt="7">
        <dgm:presLayoutVars>
          <dgm:bulletEnabled val="1"/>
        </dgm:presLayoutVars>
      </dgm:prSet>
      <dgm:spPr/>
    </dgm:pt>
    <dgm:pt modelId="{E3F71B69-616C-9341-9A3D-1DD3620C3EFF}" type="pres">
      <dgm:prSet presAssocID="{F77BCE96-F1FF-8B4B-9B71-F459F7341553}" presName="spNode" presStyleCnt="0"/>
      <dgm:spPr/>
    </dgm:pt>
    <dgm:pt modelId="{332A0347-E0AD-1641-9DD1-4A6481112707}" type="pres">
      <dgm:prSet presAssocID="{C0D410A1-9519-B14D-B809-24904FC25E89}" presName="sibTrans" presStyleLbl="sibTrans1D1" presStyleIdx="3" presStyleCnt="7"/>
      <dgm:spPr/>
    </dgm:pt>
    <dgm:pt modelId="{4ECD45AD-C6F2-4B4E-A89A-40AE1B99F4E4}" type="pres">
      <dgm:prSet presAssocID="{E1C71562-09B8-A747-81CE-632AA72F4C2F}" presName="node" presStyleLbl="node1" presStyleIdx="4" presStyleCnt="7">
        <dgm:presLayoutVars>
          <dgm:bulletEnabled val="1"/>
        </dgm:presLayoutVars>
      </dgm:prSet>
      <dgm:spPr/>
    </dgm:pt>
    <dgm:pt modelId="{FCC8CE65-ABA3-9445-9A7F-6CE0112BB0C3}" type="pres">
      <dgm:prSet presAssocID="{E1C71562-09B8-A747-81CE-632AA72F4C2F}" presName="spNode" presStyleCnt="0"/>
      <dgm:spPr/>
    </dgm:pt>
    <dgm:pt modelId="{AF100854-5093-6D4F-A8F2-F5557BBC5242}" type="pres">
      <dgm:prSet presAssocID="{E35702A5-FBF7-4F4F-A541-FC48D27D76CE}" presName="sibTrans" presStyleLbl="sibTrans1D1" presStyleIdx="4" presStyleCnt="7"/>
      <dgm:spPr/>
    </dgm:pt>
    <dgm:pt modelId="{76CC1D52-E6BB-EA4D-862F-A73C071A850D}" type="pres">
      <dgm:prSet presAssocID="{A9CFD010-2B62-F544-98CA-8C838269AA4E}" presName="node" presStyleLbl="node1" presStyleIdx="5" presStyleCnt="7">
        <dgm:presLayoutVars>
          <dgm:bulletEnabled val="1"/>
        </dgm:presLayoutVars>
      </dgm:prSet>
      <dgm:spPr/>
    </dgm:pt>
    <dgm:pt modelId="{3E66D077-F57E-C44B-B0BE-695887B5DAF2}" type="pres">
      <dgm:prSet presAssocID="{A9CFD010-2B62-F544-98CA-8C838269AA4E}" presName="spNode" presStyleCnt="0"/>
      <dgm:spPr/>
    </dgm:pt>
    <dgm:pt modelId="{B92133F4-0621-1045-8715-B3030F73CCAA}" type="pres">
      <dgm:prSet presAssocID="{9839B1B0-3298-3D40-B788-A9221C5C2AE9}" presName="sibTrans" presStyleLbl="sibTrans1D1" presStyleIdx="5" presStyleCnt="7"/>
      <dgm:spPr/>
    </dgm:pt>
    <dgm:pt modelId="{44B440F9-2482-A846-84B8-AED6EBFC995D}" type="pres">
      <dgm:prSet presAssocID="{9F025FB1-5614-AD42-BA7D-E19993DF8C83}" presName="node" presStyleLbl="node1" presStyleIdx="6" presStyleCnt="7">
        <dgm:presLayoutVars>
          <dgm:bulletEnabled val="1"/>
        </dgm:presLayoutVars>
      </dgm:prSet>
      <dgm:spPr/>
    </dgm:pt>
    <dgm:pt modelId="{7B978AD9-CF27-924B-8544-4519F04312BE}" type="pres">
      <dgm:prSet presAssocID="{9F025FB1-5614-AD42-BA7D-E19993DF8C83}" presName="spNode" presStyleCnt="0"/>
      <dgm:spPr/>
    </dgm:pt>
    <dgm:pt modelId="{1C6A44B9-7D0B-8447-9F18-7DE36872E878}" type="pres">
      <dgm:prSet presAssocID="{851E2E0E-111A-EC49-9315-E10A8DBECE6E}" presName="sibTrans" presStyleLbl="sibTrans1D1" presStyleIdx="6" presStyleCnt="7"/>
      <dgm:spPr/>
    </dgm:pt>
  </dgm:ptLst>
  <dgm:cxnLst>
    <dgm:cxn modelId="{2485F219-D457-D64B-AFE6-3FEBE1D99BC2}" srcId="{E75A7D37-95A0-204A-AD46-40D063D3B088}" destId="{927BB2E7-0FCA-4C4F-85BB-55FF92E1B93D}" srcOrd="2" destOrd="0" parTransId="{47C7DFF2-F909-144F-9E20-3421A1F58F5E}" sibTransId="{99A7F653-DF04-B34F-BBAD-A09108E69707}"/>
    <dgm:cxn modelId="{E0E7C31B-A423-D940-B20F-F2031196D9DD}" type="presOf" srcId="{E1C71562-09B8-A747-81CE-632AA72F4C2F}" destId="{4ECD45AD-C6F2-4B4E-A89A-40AE1B99F4E4}" srcOrd="0" destOrd="0" presId="urn:microsoft.com/office/officeart/2005/8/layout/cycle5"/>
    <dgm:cxn modelId="{447C101E-DEE4-EB41-A104-11280C55563A}" type="presOf" srcId="{F77BCE96-F1FF-8B4B-9B71-F459F7341553}" destId="{16C0075B-34DA-6748-B77A-3D5D20B077E8}" srcOrd="0" destOrd="0" presId="urn:microsoft.com/office/officeart/2005/8/layout/cycle5"/>
    <dgm:cxn modelId="{D2FD9D2E-765C-8C44-B0B0-4E0F21AF1D90}" srcId="{E75A7D37-95A0-204A-AD46-40D063D3B088}" destId="{DB920A10-5835-914D-B339-D90AFF3620C8}" srcOrd="0" destOrd="0" parTransId="{B6387492-2B30-9A4B-9D1B-DFE78E3F498F}" sibTransId="{D642F30F-E162-4E4E-AB66-AE80BE6CD675}"/>
    <dgm:cxn modelId="{596FE637-388A-E64F-86C0-22DC6E8F6971}" type="presOf" srcId="{E35702A5-FBF7-4F4F-A541-FC48D27D76CE}" destId="{AF100854-5093-6D4F-A8F2-F5557BBC5242}" srcOrd="0" destOrd="0" presId="urn:microsoft.com/office/officeart/2005/8/layout/cycle5"/>
    <dgm:cxn modelId="{47A6CD4E-DE18-7045-8D14-00BA019765CE}" srcId="{E75A7D37-95A0-204A-AD46-40D063D3B088}" destId="{9F025FB1-5614-AD42-BA7D-E19993DF8C83}" srcOrd="6" destOrd="0" parTransId="{5C55F84C-B4D6-D44E-8AE6-5CCDD181DA47}" sibTransId="{851E2E0E-111A-EC49-9315-E10A8DBECE6E}"/>
    <dgm:cxn modelId="{CCC31253-0CBA-BB40-A2C9-87943102EF53}" srcId="{E75A7D37-95A0-204A-AD46-40D063D3B088}" destId="{8C54BAD6-3CAE-AB46-8197-71755FEB5727}" srcOrd="1" destOrd="0" parTransId="{7BE45547-2D20-D74C-AA59-C7DD69351421}" sibTransId="{CBE515F0-A52D-A041-A3BA-ABA85477FB5C}"/>
    <dgm:cxn modelId="{1FAF0759-8923-5E43-8B3F-8551EC61139E}" type="presOf" srcId="{DB920A10-5835-914D-B339-D90AFF3620C8}" destId="{99012F85-3FB1-2443-8AFC-EB0E2AE47D31}" srcOrd="0" destOrd="0" presId="urn:microsoft.com/office/officeart/2005/8/layout/cycle5"/>
    <dgm:cxn modelId="{94A32761-D4BB-5F45-8DB1-276B5969F729}" type="presOf" srcId="{A9CFD010-2B62-F544-98CA-8C838269AA4E}" destId="{76CC1D52-E6BB-EA4D-862F-A73C071A850D}" srcOrd="0" destOrd="0" presId="urn:microsoft.com/office/officeart/2005/8/layout/cycle5"/>
    <dgm:cxn modelId="{3F590A68-D455-E24E-983D-8AEC006C6F9D}" type="presOf" srcId="{CBE515F0-A52D-A041-A3BA-ABA85477FB5C}" destId="{FECED5AE-E82E-8248-B4B8-5D4CBA6F675A}" srcOrd="0" destOrd="0" presId="urn:microsoft.com/office/officeart/2005/8/layout/cycle5"/>
    <dgm:cxn modelId="{AD26D06C-6F9E-6B40-AAA4-101F125D068E}" type="presOf" srcId="{927BB2E7-0FCA-4C4F-85BB-55FF92E1B93D}" destId="{873CB627-FD76-DC47-B13B-1480998D76D8}" srcOrd="0" destOrd="0" presId="urn:microsoft.com/office/officeart/2005/8/layout/cycle5"/>
    <dgm:cxn modelId="{1F7AB37A-0F10-2E46-9671-70522CFCED5A}" type="presOf" srcId="{E75A7D37-95A0-204A-AD46-40D063D3B088}" destId="{AF084A50-2401-B742-BB1F-7BB9ABAC106F}" srcOrd="0" destOrd="0" presId="urn:microsoft.com/office/officeart/2005/8/layout/cycle5"/>
    <dgm:cxn modelId="{4D35AD7C-1F3A-5743-8959-9ADA93B4A1B2}" srcId="{E75A7D37-95A0-204A-AD46-40D063D3B088}" destId="{F77BCE96-F1FF-8B4B-9B71-F459F7341553}" srcOrd="3" destOrd="0" parTransId="{78D9C878-DA8D-2342-A043-C11959F5B143}" sibTransId="{C0D410A1-9519-B14D-B809-24904FC25E89}"/>
    <dgm:cxn modelId="{5653E988-70C1-E849-ABDA-6105385C1836}" type="presOf" srcId="{8C54BAD6-3CAE-AB46-8197-71755FEB5727}" destId="{0DCEBAF5-7814-F644-BD19-5B66E6488DA3}" srcOrd="0" destOrd="0" presId="urn:microsoft.com/office/officeart/2005/8/layout/cycle5"/>
    <dgm:cxn modelId="{E70885C6-A7F7-6E4B-9C7A-A74EEB53EE67}" type="presOf" srcId="{9F025FB1-5614-AD42-BA7D-E19993DF8C83}" destId="{44B440F9-2482-A846-84B8-AED6EBFC995D}" srcOrd="0" destOrd="0" presId="urn:microsoft.com/office/officeart/2005/8/layout/cycle5"/>
    <dgm:cxn modelId="{3D553FD8-802B-9A45-964F-28F721CE5D30}" type="presOf" srcId="{851E2E0E-111A-EC49-9315-E10A8DBECE6E}" destId="{1C6A44B9-7D0B-8447-9F18-7DE36872E878}" srcOrd="0" destOrd="0" presId="urn:microsoft.com/office/officeart/2005/8/layout/cycle5"/>
    <dgm:cxn modelId="{6B73E3E0-F366-BA4F-83B4-21FD74FFC487}" type="presOf" srcId="{C0D410A1-9519-B14D-B809-24904FC25E89}" destId="{332A0347-E0AD-1641-9DD1-4A6481112707}" srcOrd="0" destOrd="0" presId="urn:microsoft.com/office/officeart/2005/8/layout/cycle5"/>
    <dgm:cxn modelId="{BBFCC2E4-1414-0D46-8F45-178471550F14}" srcId="{E75A7D37-95A0-204A-AD46-40D063D3B088}" destId="{A9CFD010-2B62-F544-98CA-8C838269AA4E}" srcOrd="5" destOrd="0" parTransId="{CE1223CF-ADE5-8D4B-83B4-CB8301BD3BD9}" sibTransId="{9839B1B0-3298-3D40-B788-A9221C5C2AE9}"/>
    <dgm:cxn modelId="{501BD4E4-947E-FA44-A96D-1FDD409227A4}" type="presOf" srcId="{D642F30F-E162-4E4E-AB66-AE80BE6CD675}" destId="{3FBA4B75-A626-3748-A8A6-03E6D5789450}" srcOrd="0" destOrd="0" presId="urn:microsoft.com/office/officeart/2005/8/layout/cycle5"/>
    <dgm:cxn modelId="{5CC5C7E5-A290-4F47-B310-B6A36747CA83}" srcId="{E75A7D37-95A0-204A-AD46-40D063D3B088}" destId="{E1C71562-09B8-A747-81CE-632AA72F4C2F}" srcOrd="4" destOrd="0" parTransId="{55FB53AF-6E98-6949-B51A-D8D81CDA9A01}" sibTransId="{E35702A5-FBF7-4F4F-A541-FC48D27D76CE}"/>
    <dgm:cxn modelId="{31A191ED-5FFD-434A-AE14-F88E8F58C66E}" type="presOf" srcId="{99A7F653-DF04-B34F-BBAD-A09108E69707}" destId="{0F35064C-F6E2-4943-9873-94B75CA9CABD}" srcOrd="0" destOrd="0" presId="urn:microsoft.com/office/officeart/2005/8/layout/cycle5"/>
    <dgm:cxn modelId="{766B8DFE-784B-FD4D-9CF6-EB987AF71CB5}" type="presOf" srcId="{9839B1B0-3298-3D40-B788-A9221C5C2AE9}" destId="{B92133F4-0621-1045-8715-B3030F73CCAA}" srcOrd="0" destOrd="0" presId="urn:microsoft.com/office/officeart/2005/8/layout/cycle5"/>
    <dgm:cxn modelId="{12B1DBAC-D571-9646-8143-2B6AAD311055}" type="presParOf" srcId="{AF084A50-2401-B742-BB1F-7BB9ABAC106F}" destId="{99012F85-3FB1-2443-8AFC-EB0E2AE47D31}" srcOrd="0" destOrd="0" presId="urn:microsoft.com/office/officeart/2005/8/layout/cycle5"/>
    <dgm:cxn modelId="{700ECAC5-4D8F-0A4B-ADB0-3379DE2FE852}" type="presParOf" srcId="{AF084A50-2401-B742-BB1F-7BB9ABAC106F}" destId="{DE2C9513-C27E-0141-8607-92076720974E}" srcOrd="1" destOrd="0" presId="urn:microsoft.com/office/officeart/2005/8/layout/cycle5"/>
    <dgm:cxn modelId="{EF078294-B574-BB48-B901-0ECD04B671D2}" type="presParOf" srcId="{AF084A50-2401-B742-BB1F-7BB9ABAC106F}" destId="{3FBA4B75-A626-3748-A8A6-03E6D5789450}" srcOrd="2" destOrd="0" presId="urn:microsoft.com/office/officeart/2005/8/layout/cycle5"/>
    <dgm:cxn modelId="{23E6C02A-AC4B-8A45-B68A-074575F5E412}" type="presParOf" srcId="{AF084A50-2401-B742-BB1F-7BB9ABAC106F}" destId="{0DCEBAF5-7814-F644-BD19-5B66E6488DA3}" srcOrd="3" destOrd="0" presId="urn:microsoft.com/office/officeart/2005/8/layout/cycle5"/>
    <dgm:cxn modelId="{66C15FB8-E5D4-3242-A017-E0285BBBC048}" type="presParOf" srcId="{AF084A50-2401-B742-BB1F-7BB9ABAC106F}" destId="{A5D42039-2592-8D42-A6F5-131331F15CC3}" srcOrd="4" destOrd="0" presId="urn:microsoft.com/office/officeart/2005/8/layout/cycle5"/>
    <dgm:cxn modelId="{BAB1B228-D768-494B-BB04-505A235E19B8}" type="presParOf" srcId="{AF084A50-2401-B742-BB1F-7BB9ABAC106F}" destId="{FECED5AE-E82E-8248-B4B8-5D4CBA6F675A}" srcOrd="5" destOrd="0" presId="urn:microsoft.com/office/officeart/2005/8/layout/cycle5"/>
    <dgm:cxn modelId="{C6DABCF8-77A7-6D4A-B3F9-DCA125CD58BE}" type="presParOf" srcId="{AF084A50-2401-B742-BB1F-7BB9ABAC106F}" destId="{873CB627-FD76-DC47-B13B-1480998D76D8}" srcOrd="6" destOrd="0" presId="urn:microsoft.com/office/officeart/2005/8/layout/cycle5"/>
    <dgm:cxn modelId="{0D70100E-1E7E-DE41-9F7A-3738696BE50F}" type="presParOf" srcId="{AF084A50-2401-B742-BB1F-7BB9ABAC106F}" destId="{E0931537-7ED6-C440-A039-1D096E55391B}" srcOrd="7" destOrd="0" presId="urn:microsoft.com/office/officeart/2005/8/layout/cycle5"/>
    <dgm:cxn modelId="{4B744079-8C79-B14B-84BC-7296C2EF92E7}" type="presParOf" srcId="{AF084A50-2401-B742-BB1F-7BB9ABAC106F}" destId="{0F35064C-F6E2-4943-9873-94B75CA9CABD}" srcOrd="8" destOrd="0" presId="urn:microsoft.com/office/officeart/2005/8/layout/cycle5"/>
    <dgm:cxn modelId="{41CD8D2F-71BD-774D-8E28-821718FDA292}" type="presParOf" srcId="{AF084A50-2401-B742-BB1F-7BB9ABAC106F}" destId="{16C0075B-34DA-6748-B77A-3D5D20B077E8}" srcOrd="9" destOrd="0" presId="urn:microsoft.com/office/officeart/2005/8/layout/cycle5"/>
    <dgm:cxn modelId="{72973D5F-BA74-FD4B-A3AE-1805379B924D}" type="presParOf" srcId="{AF084A50-2401-B742-BB1F-7BB9ABAC106F}" destId="{E3F71B69-616C-9341-9A3D-1DD3620C3EFF}" srcOrd="10" destOrd="0" presId="urn:microsoft.com/office/officeart/2005/8/layout/cycle5"/>
    <dgm:cxn modelId="{EAEF1689-8622-604C-B750-5F1ED44171FC}" type="presParOf" srcId="{AF084A50-2401-B742-BB1F-7BB9ABAC106F}" destId="{332A0347-E0AD-1641-9DD1-4A6481112707}" srcOrd="11" destOrd="0" presId="urn:microsoft.com/office/officeart/2005/8/layout/cycle5"/>
    <dgm:cxn modelId="{EEB438A6-3A46-6747-97F2-238BCA564ACA}" type="presParOf" srcId="{AF084A50-2401-B742-BB1F-7BB9ABAC106F}" destId="{4ECD45AD-C6F2-4B4E-A89A-40AE1B99F4E4}" srcOrd="12" destOrd="0" presId="urn:microsoft.com/office/officeart/2005/8/layout/cycle5"/>
    <dgm:cxn modelId="{B4D5DE24-F291-474F-821C-81F6D0FC9753}" type="presParOf" srcId="{AF084A50-2401-B742-BB1F-7BB9ABAC106F}" destId="{FCC8CE65-ABA3-9445-9A7F-6CE0112BB0C3}" srcOrd="13" destOrd="0" presId="urn:microsoft.com/office/officeart/2005/8/layout/cycle5"/>
    <dgm:cxn modelId="{D14934E0-A6EB-7C4F-AD76-1EF377AC539F}" type="presParOf" srcId="{AF084A50-2401-B742-BB1F-7BB9ABAC106F}" destId="{AF100854-5093-6D4F-A8F2-F5557BBC5242}" srcOrd="14" destOrd="0" presId="urn:microsoft.com/office/officeart/2005/8/layout/cycle5"/>
    <dgm:cxn modelId="{CC697B4A-0D04-8D41-A530-2F03D088DA09}" type="presParOf" srcId="{AF084A50-2401-B742-BB1F-7BB9ABAC106F}" destId="{76CC1D52-E6BB-EA4D-862F-A73C071A850D}" srcOrd="15" destOrd="0" presId="urn:microsoft.com/office/officeart/2005/8/layout/cycle5"/>
    <dgm:cxn modelId="{F461352B-6BBA-8849-AA4D-D55C7979BD98}" type="presParOf" srcId="{AF084A50-2401-B742-BB1F-7BB9ABAC106F}" destId="{3E66D077-F57E-C44B-B0BE-695887B5DAF2}" srcOrd="16" destOrd="0" presId="urn:microsoft.com/office/officeart/2005/8/layout/cycle5"/>
    <dgm:cxn modelId="{DBF6A025-5D6B-BF4D-A80D-41A7114F4CDA}" type="presParOf" srcId="{AF084A50-2401-B742-BB1F-7BB9ABAC106F}" destId="{B92133F4-0621-1045-8715-B3030F73CCAA}" srcOrd="17" destOrd="0" presId="urn:microsoft.com/office/officeart/2005/8/layout/cycle5"/>
    <dgm:cxn modelId="{FA57F60D-FF64-C14F-BEBC-5880CC1511BA}" type="presParOf" srcId="{AF084A50-2401-B742-BB1F-7BB9ABAC106F}" destId="{44B440F9-2482-A846-84B8-AED6EBFC995D}" srcOrd="18" destOrd="0" presId="urn:microsoft.com/office/officeart/2005/8/layout/cycle5"/>
    <dgm:cxn modelId="{B314081E-F6E4-0B45-BFBF-895B73976B97}" type="presParOf" srcId="{AF084A50-2401-B742-BB1F-7BB9ABAC106F}" destId="{7B978AD9-CF27-924B-8544-4519F04312BE}" srcOrd="19" destOrd="0" presId="urn:microsoft.com/office/officeart/2005/8/layout/cycle5"/>
    <dgm:cxn modelId="{1EC6466A-6FB5-534F-821D-835678EEA873}" type="presParOf" srcId="{AF084A50-2401-B742-BB1F-7BB9ABAC106F}" destId="{1C6A44B9-7D0B-8447-9F18-7DE36872E878}" srcOrd="20"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5A7D37-95A0-204A-AD46-40D063D3B088}" type="doc">
      <dgm:prSet loTypeId="urn:microsoft.com/office/officeart/2005/8/layout/cycle5" loCatId="" qsTypeId="urn:microsoft.com/office/officeart/2005/8/quickstyle/simple1" qsCatId="simple" csTypeId="urn:microsoft.com/office/officeart/2005/8/colors/colorful3" csCatId="colorful" phldr="1"/>
      <dgm:spPr/>
      <dgm:t>
        <a:bodyPr/>
        <a:lstStyle/>
        <a:p>
          <a:endParaRPr lang="en-US"/>
        </a:p>
      </dgm:t>
    </dgm:pt>
    <dgm:pt modelId="{DB920A10-5835-914D-B339-D90AFF3620C8}">
      <dgm:prSet phldrT="[Text]"/>
      <dgm:spPr>
        <a:solidFill>
          <a:schemeClr val="bg2">
            <a:lumMod val="75000"/>
          </a:schemeClr>
        </a:solidFill>
      </dgm:spPr>
      <dgm:t>
        <a:bodyPr/>
        <a:lstStyle/>
        <a:p>
          <a:r>
            <a:rPr lang="en-US" b="1" i="0" dirty="0">
              <a:latin typeface="Franklin Gothic Demi" panose="020B0603020102020204" pitchFamily="34" charset="0"/>
            </a:rPr>
            <a:t>Assess</a:t>
          </a:r>
        </a:p>
      </dgm:t>
    </dgm:pt>
    <dgm:pt modelId="{B6387492-2B30-9A4B-9D1B-DFE78E3F498F}" type="parTrans" cxnId="{D2FD9D2E-765C-8C44-B0B0-4E0F21AF1D90}">
      <dgm:prSet/>
      <dgm:spPr/>
      <dgm:t>
        <a:bodyPr/>
        <a:lstStyle/>
        <a:p>
          <a:endParaRPr lang="en-US" b="1" i="0">
            <a:latin typeface="Franklin Gothic Demi" panose="020B0603020102020204" pitchFamily="34" charset="0"/>
          </a:endParaRPr>
        </a:p>
      </dgm:t>
    </dgm:pt>
    <dgm:pt modelId="{D642F30F-E162-4E4E-AB66-AE80BE6CD675}" type="sibTrans" cxnId="{D2FD9D2E-765C-8C44-B0B0-4E0F21AF1D90}">
      <dgm:prSet/>
      <dgm:spPr>
        <a:solidFill>
          <a:schemeClr val="bg2">
            <a:lumMod val="75000"/>
          </a:schemeClr>
        </a:solidFill>
        <a:ln>
          <a:solidFill>
            <a:schemeClr val="bg2">
              <a:lumMod val="50000"/>
            </a:schemeClr>
          </a:solidFill>
        </a:ln>
      </dgm:spPr>
      <dgm:t>
        <a:bodyPr/>
        <a:lstStyle/>
        <a:p>
          <a:endParaRPr lang="en-US" b="1" i="0">
            <a:latin typeface="Franklin Gothic Demi" panose="020B0603020102020204" pitchFamily="34" charset="0"/>
          </a:endParaRPr>
        </a:p>
      </dgm:t>
    </dgm:pt>
    <dgm:pt modelId="{8C54BAD6-3CAE-AB46-8197-71755FEB5727}">
      <dgm:prSet phldrT="[Text]"/>
      <dgm:spPr>
        <a:solidFill>
          <a:schemeClr val="bg2">
            <a:lumMod val="75000"/>
          </a:schemeClr>
        </a:solidFill>
      </dgm:spPr>
      <dgm:t>
        <a:bodyPr/>
        <a:lstStyle/>
        <a:p>
          <a:r>
            <a:rPr lang="en-US" b="1" i="0" dirty="0">
              <a:latin typeface="Franklin Gothic Demi" panose="020B0603020102020204" pitchFamily="34" charset="0"/>
            </a:rPr>
            <a:t>Learn</a:t>
          </a:r>
        </a:p>
      </dgm:t>
    </dgm:pt>
    <dgm:pt modelId="{7BE45547-2D20-D74C-AA59-C7DD69351421}" type="parTrans" cxnId="{CCC31253-0CBA-BB40-A2C9-87943102EF53}">
      <dgm:prSet/>
      <dgm:spPr/>
      <dgm:t>
        <a:bodyPr/>
        <a:lstStyle/>
        <a:p>
          <a:endParaRPr lang="en-US" b="1" i="0">
            <a:latin typeface="Franklin Gothic Demi" panose="020B0603020102020204" pitchFamily="34" charset="0"/>
          </a:endParaRPr>
        </a:p>
      </dgm:t>
    </dgm:pt>
    <dgm:pt modelId="{CBE515F0-A52D-A041-A3BA-ABA85477FB5C}" type="sibTrans" cxnId="{CCC31253-0CBA-BB40-A2C9-87943102EF53}">
      <dgm:prSet/>
      <dgm:spPr>
        <a:ln>
          <a:solidFill>
            <a:schemeClr val="bg2">
              <a:lumMod val="50000"/>
            </a:schemeClr>
          </a:solidFill>
        </a:ln>
      </dgm:spPr>
      <dgm:t>
        <a:bodyPr/>
        <a:lstStyle/>
        <a:p>
          <a:endParaRPr lang="en-US" b="1" i="0">
            <a:latin typeface="Franklin Gothic Demi" panose="020B0603020102020204" pitchFamily="34" charset="0"/>
          </a:endParaRPr>
        </a:p>
      </dgm:t>
    </dgm:pt>
    <dgm:pt modelId="{927BB2E7-0FCA-4C4F-85BB-55FF92E1B93D}">
      <dgm:prSet phldrT="[Text]"/>
      <dgm:spPr>
        <a:solidFill>
          <a:schemeClr val="bg2">
            <a:lumMod val="75000"/>
          </a:schemeClr>
        </a:solidFill>
      </dgm:spPr>
      <dgm:t>
        <a:bodyPr/>
        <a:lstStyle/>
        <a:p>
          <a:r>
            <a:rPr lang="en-US" b="1" i="0" dirty="0">
              <a:latin typeface="Franklin Gothic Demi" panose="020B0603020102020204" pitchFamily="34" charset="0"/>
            </a:rPr>
            <a:t>Identify</a:t>
          </a:r>
        </a:p>
      </dgm:t>
    </dgm:pt>
    <dgm:pt modelId="{47C7DFF2-F909-144F-9E20-3421A1F58F5E}" type="parTrans" cxnId="{2485F219-D457-D64B-AFE6-3FEBE1D99BC2}">
      <dgm:prSet/>
      <dgm:spPr/>
      <dgm:t>
        <a:bodyPr/>
        <a:lstStyle/>
        <a:p>
          <a:endParaRPr lang="en-US" b="1" i="0">
            <a:latin typeface="Franklin Gothic Demi" panose="020B0603020102020204" pitchFamily="34" charset="0"/>
          </a:endParaRPr>
        </a:p>
      </dgm:t>
    </dgm:pt>
    <dgm:pt modelId="{99A7F653-DF04-B34F-BBAD-A09108E69707}" type="sibTrans" cxnId="{2485F219-D457-D64B-AFE6-3FEBE1D99BC2}">
      <dgm:prSet/>
      <dgm:spPr>
        <a:ln>
          <a:solidFill>
            <a:schemeClr val="bg2">
              <a:lumMod val="50000"/>
            </a:schemeClr>
          </a:solidFill>
        </a:ln>
      </dgm:spPr>
      <dgm:t>
        <a:bodyPr/>
        <a:lstStyle/>
        <a:p>
          <a:endParaRPr lang="en-US" b="1" i="0">
            <a:latin typeface="Franklin Gothic Demi" panose="020B0603020102020204" pitchFamily="34" charset="0"/>
          </a:endParaRPr>
        </a:p>
      </dgm:t>
    </dgm:pt>
    <dgm:pt modelId="{F77BCE96-F1FF-8B4B-9B71-F459F7341553}">
      <dgm:prSet phldrT="[Text]"/>
      <dgm:spPr>
        <a:solidFill>
          <a:srgbClr val="19D4E9"/>
        </a:solidFill>
      </dgm:spPr>
      <dgm:t>
        <a:bodyPr/>
        <a:lstStyle/>
        <a:p>
          <a:r>
            <a:rPr lang="en-US" b="1" i="0" dirty="0">
              <a:latin typeface="Franklin Gothic Demi" panose="020B0603020102020204" pitchFamily="34" charset="0"/>
            </a:rPr>
            <a:t>Implement</a:t>
          </a:r>
        </a:p>
      </dgm:t>
    </dgm:pt>
    <dgm:pt modelId="{78D9C878-DA8D-2342-A043-C11959F5B143}" type="parTrans" cxnId="{4D35AD7C-1F3A-5743-8959-9ADA93B4A1B2}">
      <dgm:prSet/>
      <dgm:spPr/>
      <dgm:t>
        <a:bodyPr/>
        <a:lstStyle/>
        <a:p>
          <a:endParaRPr lang="en-US" b="1" i="0">
            <a:latin typeface="Franklin Gothic Demi" panose="020B0603020102020204" pitchFamily="34" charset="0"/>
          </a:endParaRPr>
        </a:p>
      </dgm:t>
    </dgm:pt>
    <dgm:pt modelId="{C0D410A1-9519-B14D-B809-24904FC25E89}" type="sibTrans" cxnId="{4D35AD7C-1F3A-5743-8959-9ADA93B4A1B2}">
      <dgm:prSet/>
      <dgm:spPr>
        <a:ln>
          <a:solidFill>
            <a:schemeClr val="bg2">
              <a:lumMod val="50000"/>
            </a:schemeClr>
          </a:solidFill>
        </a:ln>
      </dgm:spPr>
      <dgm:t>
        <a:bodyPr/>
        <a:lstStyle/>
        <a:p>
          <a:endParaRPr lang="en-US" b="1" i="0">
            <a:latin typeface="Franklin Gothic Demi" panose="020B0603020102020204" pitchFamily="34" charset="0"/>
          </a:endParaRPr>
        </a:p>
      </dgm:t>
    </dgm:pt>
    <dgm:pt modelId="{E1C71562-09B8-A747-81CE-632AA72F4C2F}">
      <dgm:prSet phldrT="[Text]"/>
      <dgm:spPr>
        <a:solidFill>
          <a:srgbClr val="2317E4"/>
        </a:solidFill>
      </dgm:spPr>
      <dgm:t>
        <a:bodyPr/>
        <a:lstStyle/>
        <a:p>
          <a:r>
            <a:rPr lang="en-US" b="1" i="0" dirty="0">
              <a:latin typeface="Franklin Gothic Demi" panose="020B0603020102020204" pitchFamily="34" charset="0"/>
            </a:rPr>
            <a:t>Communicate</a:t>
          </a:r>
        </a:p>
      </dgm:t>
    </dgm:pt>
    <dgm:pt modelId="{55FB53AF-6E98-6949-B51A-D8D81CDA9A01}" type="parTrans" cxnId="{5CC5C7E5-A290-4F47-B310-B6A36747CA83}">
      <dgm:prSet/>
      <dgm:spPr/>
      <dgm:t>
        <a:bodyPr/>
        <a:lstStyle/>
        <a:p>
          <a:endParaRPr lang="en-US" b="1" i="0">
            <a:latin typeface="Franklin Gothic Demi" panose="020B0603020102020204" pitchFamily="34" charset="0"/>
          </a:endParaRPr>
        </a:p>
      </dgm:t>
    </dgm:pt>
    <dgm:pt modelId="{E35702A5-FBF7-4F4F-A541-FC48D27D76CE}" type="sibTrans" cxnId="{5CC5C7E5-A290-4F47-B310-B6A36747CA83}">
      <dgm:prSet/>
      <dgm:spPr>
        <a:ln>
          <a:solidFill>
            <a:schemeClr val="bg2">
              <a:lumMod val="50000"/>
            </a:schemeClr>
          </a:solidFill>
        </a:ln>
      </dgm:spPr>
      <dgm:t>
        <a:bodyPr/>
        <a:lstStyle/>
        <a:p>
          <a:endParaRPr lang="en-US" b="1" i="0">
            <a:latin typeface="Franklin Gothic Demi" panose="020B0603020102020204" pitchFamily="34" charset="0"/>
          </a:endParaRPr>
        </a:p>
      </dgm:t>
    </dgm:pt>
    <dgm:pt modelId="{A9CFD010-2B62-F544-98CA-8C838269AA4E}">
      <dgm:prSet phldrT="[Text]"/>
      <dgm:spPr>
        <a:solidFill>
          <a:schemeClr val="bg2">
            <a:lumMod val="75000"/>
          </a:schemeClr>
        </a:solidFill>
      </dgm:spPr>
      <dgm:t>
        <a:bodyPr/>
        <a:lstStyle/>
        <a:p>
          <a:r>
            <a:rPr lang="en-US" b="1" i="0" dirty="0">
              <a:latin typeface="Franklin Gothic Demi" panose="020B0603020102020204" pitchFamily="34" charset="0"/>
            </a:rPr>
            <a:t>Track</a:t>
          </a:r>
        </a:p>
      </dgm:t>
    </dgm:pt>
    <dgm:pt modelId="{CE1223CF-ADE5-8D4B-83B4-CB8301BD3BD9}" type="parTrans" cxnId="{BBFCC2E4-1414-0D46-8F45-178471550F14}">
      <dgm:prSet/>
      <dgm:spPr/>
      <dgm:t>
        <a:bodyPr/>
        <a:lstStyle/>
        <a:p>
          <a:endParaRPr lang="en-US" b="1" i="0">
            <a:latin typeface="Franklin Gothic Demi" panose="020B0603020102020204" pitchFamily="34" charset="0"/>
          </a:endParaRPr>
        </a:p>
      </dgm:t>
    </dgm:pt>
    <dgm:pt modelId="{9839B1B0-3298-3D40-B788-A9221C5C2AE9}" type="sibTrans" cxnId="{BBFCC2E4-1414-0D46-8F45-178471550F14}">
      <dgm:prSet/>
      <dgm:spPr>
        <a:ln>
          <a:solidFill>
            <a:schemeClr val="bg2">
              <a:lumMod val="50000"/>
            </a:schemeClr>
          </a:solidFill>
        </a:ln>
      </dgm:spPr>
      <dgm:t>
        <a:bodyPr/>
        <a:lstStyle/>
        <a:p>
          <a:endParaRPr lang="en-US" b="1" i="0">
            <a:latin typeface="Franklin Gothic Demi" panose="020B0603020102020204" pitchFamily="34" charset="0"/>
          </a:endParaRPr>
        </a:p>
      </dgm:t>
    </dgm:pt>
    <dgm:pt modelId="{9F025FB1-5614-AD42-BA7D-E19993DF8C83}">
      <dgm:prSet phldrT="[Text]"/>
      <dgm:spPr>
        <a:solidFill>
          <a:schemeClr val="bg2">
            <a:lumMod val="75000"/>
          </a:schemeClr>
        </a:solidFill>
      </dgm:spPr>
      <dgm:t>
        <a:bodyPr/>
        <a:lstStyle/>
        <a:p>
          <a:r>
            <a:rPr lang="en-US" b="1" i="0" dirty="0">
              <a:latin typeface="Franklin Gothic Demi" panose="020B0603020102020204" pitchFamily="34" charset="0"/>
            </a:rPr>
            <a:t>Re-Evaluate</a:t>
          </a:r>
        </a:p>
      </dgm:t>
    </dgm:pt>
    <dgm:pt modelId="{5C55F84C-B4D6-D44E-8AE6-5CCDD181DA47}" type="parTrans" cxnId="{47A6CD4E-DE18-7045-8D14-00BA019765CE}">
      <dgm:prSet/>
      <dgm:spPr/>
      <dgm:t>
        <a:bodyPr/>
        <a:lstStyle/>
        <a:p>
          <a:endParaRPr lang="en-US" b="1" i="0">
            <a:latin typeface="Franklin Gothic Demi" panose="020B0603020102020204" pitchFamily="34" charset="0"/>
          </a:endParaRPr>
        </a:p>
      </dgm:t>
    </dgm:pt>
    <dgm:pt modelId="{851E2E0E-111A-EC49-9315-E10A8DBECE6E}" type="sibTrans" cxnId="{47A6CD4E-DE18-7045-8D14-00BA019765CE}">
      <dgm:prSet/>
      <dgm:spPr>
        <a:ln>
          <a:solidFill>
            <a:schemeClr val="bg2">
              <a:lumMod val="50000"/>
            </a:schemeClr>
          </a:solidFill>
        </a:ln>
      </dgm:spPr>
      <dgm:t>
        <a:bodyPr/>
        <a:lstStyle/>
        <a:p>
          <a:endParaRPr lang="en-US" b="1" i="0">
            <a:latin typeface="Franklin Gothic Demi" panose="020B0603020102020204" pitchFamily="34" charset="0"/>
          </a:endParaRPr>
        </a:p>
      </dgm:t>
    </dgm:pt>
    <dgm:pt modelId="{AF084A50-2401-B742-BB1F-7BB9ABAC106F}" type="pres">
      <dgm:prSet presAssocID="{E75A7D37-95A0-204A-AD46-40D063D3B088}" presName="cycle" presStyleCnt="0">
        <dgm:presLayoutVars>
          <dgm:dir/>
          <dgm:resizeHandles val="exact"/>
        </dgm:presLayoutVars>
      </dgm:prSet>
      <dgm:spPr/>
    </dgm:pt>
    <dgm:pt modelId="{99012F85-3FB1-2443-8AFC-EB0E2AE47D31}" type="pres">
      <dgm:prSet presAssocID="{DB920A10-5835-914D-B339-D90AFF3620C8}" presName="node" presStyleLbl="node1" presStyleIdx="0" presStyleCnt="7">
        <dgm:presLayoutVars>
          <dgm:bulletEnabled val="1"/>
        </dgm:presLayoutVars>
      </dgm:prSet>
      <dgm:spPr/>
    </dgm:pt>
    <dgm:pt modelId="{DE2C9513-C27E-0141-8607-92076720974E}" type="pres">
      <dgm:prSet presAssocID="{DB920A10-5835-914D-B339-D90AFF3620C8}" presName="spNode" presStyleCnt="0"/>
      <dgm:spPr/>
    </dgm:pt>
    <dgm:pt modelId="{3FBA4B75-A626-3748-A8A6-03E6D5789450}" type="pres">
      <dgm:prSet presAssocID="{D642F30F-E162-4E4E-AB66-AE80BE6CD675}" presName="sibTrans" presStyleLbl="sibTrans1D1" presStyleIdx="0" presStyleCnt="7"/>
      <dgm:spPr/>
    </dgm:pt>
    <dgm:pt modelId="{0DCEBAF5-7814-F644-BD19-5B66E6488DA3}" type="pres">
      <dgm:prSet presAssocID="{8C54BAD6-3CAE-AB46-8197-71755FEB5727}" presName="node" presStyleLbl="node1" presStyleIdx="1" presStyleCnt="7">
        <dgm:presLayoutVars>
          <dgm:bulletEnabled val="1"/>
        </dgm:presLayoutVars>
      </dgm:prSet>
      <dgm:spPr/>
    </dgm:pt>
    <dgm:pt modelId="{A5D42039-2592-8D42-A6F5-131331F15CC3}" type="pres">
      <dgm:prSet presAssocID="{8C54BAD6-3CAE-AB46-8197-71755FEB5727}" presName="spNode" presStyleCnt="0"/>
      <dgm:spPr/>
    </dgm:pt>
    <dgm:pt modelId="{FECED5AE-E82E-8248-B4B8-5D4CBA6F675A}" type="pres">
      <dgm:prSet presAssocID="{CBE515F0-A52D-A041-A3BA-ABA85477FB5C}" presName="sibTrans" presStyleLbl="sibTrans1D1" presStyleIdx="1" presStyleCnt="7"/>
      <dgm:spPr/>
    </dgm:pt>
    <dgm:pt modelId="{873CB627-FD76-DC47-B13B-1480998D76D8}" type="pres">
      <dgm:prSet presAssocID="{927BB2E7-0FCA-4C4F-85BB-55FF92E1B93D}" presName="node" presStyleLbl="node1" presStyleIdx="2" presStyleCnt="7">
        <dgm:presLayoutVars>
          <dgm:bulletEnabled val="1"/>
        </dgm:presLayoutVars>
      </dgm:prSet>
      <dgm:spPr/>
    </dgm:pt>
    <dgm:pt modelId="{E0931537-7ED6-C440-A039-1D096E55391B}" type="pres">
      <dgm:prSet presAssocID="{927BB2E7-0FCA-4C4F-85BB-55FF92E1B93D}" presName="spNode" presStyleCnt="0"/>
      <dgm:spPr/>
    </dgm:pt>
    <dgm:pt modelId="{0F35064C-F6E2-4943-9873-94B75CA9CABD}" type="pres">
      <dgm:prSet presAssocID="{99A7F653-DF04-B34F-BBAD-A09108E69707}" presName="sibTrans" presStyleLbl="sibTrans1D1" presStyleIdx="2" presStyleCnt="7"/>
      <dgm:spPr/>
    </dgm:pt>
    <dgm:pt modelId="{16C0075B-34DA-6748-B77A-3D5D20B077E8}" type="pres">
      <dgm:prSet presAssocID="{F77BCE96-F1FF-8B4B-9B71-F459F7341553}" presName="node" presStyleLbl="node1" presStyleIdx="3" presStyleCnt="7">
        <dgm:presLayoutVars>
          <dgm:bulletEnabled val="1"/>
        </dgm:presLayoutVars>
      </dgm:prSet>
      <dgm:spPr/>
    </dgm:pt>
    <dgm:pt modelId="{E3F71B69-616C-9341-9A3D-1DD3620C3EFF}" type="pres">
      <dgm:prSet presAssocID="{F77BCE96-F1FF-8B4B-9B71-F459F7341553}" presName="spNode" presStyleCnt="0"/>
      <dgm:spPr/>
    </dgm:pt>
    <dgm:pt modelId="{332A0347-E0AD-1641-9DD1-4A6481112707}" type="pres">
      <dgm:prSet presAssocID="{C0D410A1-9519-B14D-B809-24904FC25E89}" presName="sibTrans" presStyleLbl="sibTrans1D1" presStyleIdx="3" presStyleCnt="7"/>
      <dgm:spPr/>
    </dgm:pt>
    <dgm:pt modelId="{4ECD45AD-C6F2-4B4E-A89A-40AE1B99F4E4}" type="pres">
      <dgm:prSet presAssocID="{E1C71562-09B8-A747-81CE-632AA72F4C2F}" presName="node" presStyleLbl="node1" presStyleIdx="4" presStyleCnt="7">
        <dgm:presLayoutVars>
          <dgm:bulletEnabled val="1"/>
        </dgm:presLayoutVars>
      </dgm:prSet>
      <dgm:spPr/>
    </dgm:pt>
    <dgm:pt modelId="{FCC8CE65-ABA3-9445-9A7F-6CE0112BB0C3}" type="pres">
      <dgm:prSet presAssocID="{E1C71562-09B8-A747-81CE-632AA72F4C2F}" presName="spNode" presStyleCnt="0"/>
      <dgm:spPr/>
    </dgm:pt>
    <dgm:pt modelId="{AF100854-5093-6D4F-A8F2-F5557BBC5242}" type="pres">
      <dgm:prSet presAssocID="{E35702A5-FBF7-4F4F-A541-FC48D27D76CE}" presName="sibTrans" presStyleLbl="sibTrans1D1" presStyleIdx="4" presStyleCnt="7"/>
      <dgm:spPr/>
    </dgm:pt>
    <dgm:pt modelId="{76CC1D52-E6BB-EA4D-862F-A73C071A850D}" type="pres">
      <dgm:prSet presAssocID="{A9CFD010-2B62-F544-98CA-8C838269AA4E}" presName="node" presStyleLbl="node1" presStyleIdx="5" presStyleCnt="7">
        <dgm:presLayoutVars>
          <dgm:bulletEnabled val="1"/>
        </dgm:presLayoutVars>
      </dgm:prSet>
      <dgm:spPr/>
    </dgm:pt>
    <dgm:pt modelId="{3E66D077-F57E-C44B-B0BE-695887B5DAF2}" type="pres">
      <dgm:prSet presAssocID="{A9CFD010-2B62-F544-98CA-8C838269AA4E}" presName="spNode" presStyleCnt="0"/>
      <dgm:spPr/>
    </dgm:pt>
    <dgm:pt modelId="{B92133F4-0621-1045-8715-B3030F73CCAA}" type="pres">
      <dgm:prSet presAssocID="{9839B1B0-3298-3D40-B788-A9221C5C2AE9}" presName="sibTrans" presStyleLbl="sibTrans1D1" presStyleIdx="5" presStyleCnt="7"/>
      <dgm:spPr/>
    </dgm:pt>
    <dgm:pt modelId="{44B440F9-2482-A846-84B8-AED6EBFC995D}" type="pres">
      <dgm:prSet presAssocID="{9F025FB1-5614-AD42-BA7D-E19993DF8C83}" presName="node" presStyleLbl="node1" presStyleIdx="6" presStyleCnt="7">
        <dgm:presLayoutVars>
          <dgm:bulletEnabled val="1"/>
        </dgm:presLayoutVars>
      </dgm:prSet>
      <dgm:spPr/>
    </dgm:pt>
    <dgm:pt modelId="{7B978AD9-CF27-924B-8544-4519F04312BE}" type="pres">
      <dgm:prSet presAssocID="{9F025FB1-5614-AD42-BA7D-E19993DF8C83}" presName="spNode" presStyleCnt="0"/>
      <dgm:spPr/>
    </dgm:pt>
    <dgm:pt modelId="{1C6A44B9-7D0B-8447-9F18-7DE36872E878}" type="pres">
      <dgm:prSet presAssocID="{851E2E0E-111A-EC49-9315-E10A8DBECE6E}" presName="sibTrans" presStyleLbl="sibTrans1D1" presStyleIdx="6" presStyleCnt="7"/>
      <dgm:spPr/>
    </dgm:pt>
  </dgm:ptLst>
  <dgm:cxnLst>
    <dgm:cxn modelId="{2485F219-D457-D64B-AFE6-3FEBE1D99BC2}" srcId="{E75A7D37-95A0-204A-AD46-40D063D3B088}" destId="{927BB2E7-0FCA-4C4F-85BB-55FF92E1B93D}" srcOrd="2" destOrd="0" parTransId="{47C7DFF2-F909-144F-9E20-3421A1F58F5E}" sibTransId="{99A7F653-DF04-B34F-BBAD-A09108E69707}"/>
    <dgm:cxn modelId="{E0E7C31B-A423-D940-B20F-F2031196D9DD}" type="presOf" srcId="{E1C71562-09B8-A747-81CE-632AA72F4C2F}" destId="{4ECD45AD-C6F2-4B4E-A89A-40AE1B99F4E4}" srcOrd="0" destOrd="0" presId="urn:microsoft.com/office/officeart/2005/8/layout/cycle5"/>
    <dgm:cxn modelId="{447C101E-DEE4-EB41-A104-11280C55563A}" type="presOf" srcId="{F77BCE96-F1FF-8B4B-9B71-F459F7341553}" destId="{16C0075B-34DA-6748-B77A-3D5D20B077E8}" srcOrd="0" destOrd="0" presId="urn:microsoft.com/office/officeart/2005/8/layout/cycle5"/>
    <dgm:cxn modelId="{D2FD9D2E-765C-8C44-B0B0-4E0F21AF1D90}" srcId="{E75A7D37-95A0-204A-AD46-40D063D3B088}" destId="{DB920A10-5835-914D-B339-D90AFF3620C8}" srcOrd="0" destOrd="0" parTransId="{B6387492-2B30-9A4B-9D1B-DFE78E3F498F}" sibTransId="{D642F30F-E162-4E4E-AB66-AE80BE6CD675}"/>
    <dgm:cxn modelId="{596FE637-388A-E64F-86C0-22DC6E8F6971}" type="presOf" srcId="{E35702A5-FBF7-4F4F-A541-FC48D27D76CE}" destId="{AF100854-5093-6D4F-A8F2-F5557BBC5242}" srcOrd="0" destOrd="0" presId="urn:microsoft.com/office/officeart/2005/8/layout/cycle5"/>
    <dgm:cxn modelId="{47A6CD4E-DE18-7045-8D14-00BA019765CE}" srcId="{E75A7D37-95A0-204A-AD46-40D063D3B088}" destId="{9F025FB1-5614-AD42-BA7D-E19993DF8C83}" srcOrd="6" destOrd="0" parTransId="{5C55F84C-B4D6-D44E-8AE6-5CCDD181DA47}" sibTransId="{851E2E0E-111A-EC49-9315-E10A8DBECE6E}"/>
    <dgm:cxn modelId="{CCC31253-0CBA-BB40-A2C9-87943102EF53}" srcId="{E75A7D37-95A0-204A-AD46-40D063D3B088}" destId="{8C54BAD6-3CAE-AB46-8197-71755FEB5727}" srcOrd="1" destOrd="0" parTransId="{7BE45547-2D20-D74C-AA59-C7DD69351421}" sibTransId="{CBE515F0-A52D-A041-A3BA-ABA85477FB5C}"/>
    <dgm:cxn modelId="{1FAF0759-8923-5E43-8B3F-8551EC61139E}" type="presOf" srcId="{DB920A10-5835-914D-B339-D90AFF3620C8}" destId="{99012F85-3FB1-2443-8AFC-EB0E2AE47D31}" srcOrd="0" destOrd="0" presId="urn:microsoft.com/office/officeart/2005/8/layout/cycle5"/>
    <dgm:cxn modelId="{94A32761-D4BB-5F45-8DB1-276B5969F729}" type="presOf" srcId="{A9CFD010-2B62-F544-98CA-8C838269AA4E}" destId="{76CC1D52-E6BB-EA4D-862F-A73C071A850D}" srcOrd="0" destOrd="0" presId="urn:microsoft.com/office/officeart/2005/8/layout/cycle5"/>
    <dgm:cxn modelId="{3F590A68-D455-E24E-983D-8AEC006C6F9D}" type="presOf" srcId="{CBE515F0-A52D-A041-A3BA-ABA85477FB5C}" destId="{FECED5AE-E82E-8248-B4B8-5D4CBA6F675A}" srcOrd="0" destOrd="0" presId="urn:microsoft.com/office/officeart/2005/8/layout/cycle5"/>
    <dgm:cxn modelId="{AD26D06C-6F9E-6B40-AAA4-101F125D068E}" type="presOf" srcId="{927BB2E7-0FCA-4C4F-85BB-55FF92E1B93D}" destId="{873CB627-FD76-DC47-B13B-1480998D76D8}" srcOrd="0" destOrd="0" presId="urn:microsoft.com/office/officeart/2005/8/layout/cycle5"/>
    <dgm:cxn modelId="{1F7AB37A-0F10-2E46-9671-70522CFCED5A}" type="presOf" srcId="{E75A7D37-95A0-204A-AD46-40D063D3B088}" destId="{AF084A50-2401-B742-BB1F-7BB9ABAC106F}" srcOrd="0" destOrd="0" presId="urn:microsoft.com/office/officeart/2005/8/layout/cycle5"/>
    <dgm:cxn modelId="{4D35AD7C-1F3A-5743-8959-9ADA93B4A1B2}" srcId="{E75A7D37-95A0-204A-AD46-40D063D3B088}" destId="{F77BCE96-F1FF-8B4B-9B71-F459F7341553}" srcOrd="3" destOrd="0" parTransId="{78D9C878-DA8D-2342-A043-C11959F5B143}" sibTransId="{C0D410A1-9519-B14D-B809-24904FC25E89}"/>
    <dgm:cxn modelId="{5653E988-70C1-E849-ABDA-6105385C1836}" type="presOf" srcId="{8C54BAD6-3CAE-AB46-8197-71755FEB5727}" destId="{0DCEBAF5-7814-F644-BD19-5B66E6488DA3}" srcOrd="0" destOrd="0" presId="urn:microsoft.com/office/officeart/2005/8/layout/cycle5"/>
    <dgm:cxn modelId="{E70885C6-A7F7-6E4B-9C7A-A74EEB53EE67}" type="presOf" srcId="{9F025FB1-5614-AD42-BA7D-E19993DF8C83}" destId="{44B440F9-2482-A846-84B8-AED6EBFC995D}" srcOrd="0" destOrd="0" presId="urn:microsoft.com/office/officeart/2005/8/layout/cycle5"/>
    <dgm:cxn modelId="{3D553FD8-802B-9A45-964F-28F721CE5D30}" type="presOf" srcId="{851E2E0E-111A-EC49-9315-E10A8DBECE6E}" destId="{1C6A44B9-7D0B-8447-9F18-7DE36872E878}" srcOrd="0" destOrd="0" presId="urn:microsoft.com/office/officeart/2005/8/layout/cycle5"/>
    <dgm:cxn modelId="{6B73E3E0-F366-BA4F-83B4-21FD74FFC487}" type="presOf" srcId="{C0D410A1-9519-B14D-B809-24904FC25E89}" destId="{332A0347-E0AD-1641-9DD1-4A6481112707}" srcOrd="0" destOrd="0" presId="urn:microsoft.com/office/officeart/2005/8/layout/cycle5"/>
    <dgm:cxn modelId="{BBFCC2E4-1414-0D46-8F45-178471550F14}" srcId="{E75A7D37-95A0-204A-AD46-40D063D3B088}" destId="{A9CFD010-2B62-F544-98CA-8C838269AA4E}" srcOrd="5" destOrd="0" parTransId="{CE1223CF-ADE5-8D4B-83B4-CB8301BD3BD9}" sibTransId="{9839B1B0-3298-3D40-B788-A9221C5C2AE9}"/>
    <dgm:cxn modelId="{501BD4E4-947E-FA44-A96D-1FDD409227A4}" type="presOf" srcId="{D642F30F-E162-4E4E-AB66-AE80BE6CD675}" destId="{3FBA4B75-A626-3748-A8A6-03E6D5789450}" srcOrd="0" destOrd="0" presId="urn:microsoft.com/office/officeart/2005/8/layout/cycle5"/>
    <dgm:cxn modelId="{5CC5C7E5-A290-4F47-B310-B6A36747CA83}" srcId="{E75A7D37-95A0-204A-AD46-40D063D3B088}" destId="{E1C71562-09B8-A747-81CE-632AA72F4C2F}" srcOrd="4" destOrd="0" parTransId="{55FB53AF-6E98-6949-B51A-D8D81CDA9A01}" sibTransId="{E35702A5-FBF7-4F4F-A541-FC48D27D76CE}"/>
    <dgm:cxn modelId="{31A191ED-5FFD-434A-AE14-F88E8F58C66E}" type="presOf" srcId="{99A7F653-DF04-B34F-BBAD-A09108E69707}" destId="{0F35064C-F6E2-4943-9873-94B75CA9CABD}" srcOrd="0" destOrd="0" presId="urn:microsoft.com/office/officeart/2005/8/layout/cycle5"/>
    <dgm:cxn modelId="{766B8DFE-784B-FD4D-9CF6-EB987AF71CB5}" type="presOf" srcId="{9839B1B0-3298-3D40-B788-A9221C5C2AE9}" destId="{B92133F4-0621-1045-8715-B3030F73CCAA}" srcOrd="0" destOrd="0" presId="urn:microsoft.com/office/officeart/2005/8/layout/cycle5"/>
    <dgm:cxn modelId="{12B1DBAC-D571-9646-8143-2B6AAD311055}" type="presParOf" srcId="{AF084A50-2401-B742-BB1F-7BB9ABAC106F}" destId="{99012F85-3FB1-2443-8AFC-EB0E2AE47D31}" srcOrd="0" destOrd="0" presId="urn:microsoft.com/office/officeart/2005/8/layout/cycle5"/>
    <dgm:cxn modelId="{700ECAC5-4D8F-0A4B-ADB0-3379DE2FE852}" type="presParOf" srcId="{AF084A50-2401-B742-BB1F-7BB9ABAC106F}" destId="{DE2C9513-C27E-0141-8607-92076720974E}" srcOrd="1" destOrd="0" presId="urn:microsoft.com/office/officeart/2005/8/layout/cycle5"/>
    <dgm:cxn modelId="{EF078294-B574-BB48-B901-0ECD04B671D2}" type="presParOf" srcId="{AF084A50-2401-B742-BB1F-7BB9ABAC106F}" destId="{3FBA4B75-A626-3748-A8A6-03E6D5789450}" srcOrd="2" destOrd="0" presId="urn:microsoft.com/office/officeart/2005/8/layout/cycle5"/>
    <dgm:cxn modelId="{23E6C02A-AC4B-8A45-B68A-074575F5E412}" type="presParOf" srcId="{AF084A50-2401-B742-BB1F-7BB9ABAC106F}" destId="{0DCEBAF5-7814-F644-BD19-5B66E6488DA3}" srcOrd="3" destOrd="0" presId="urn:microsoft.com/office/officeart/2005/8/layout/cycle5"/>
    <dgm:cxn modelId="{66C15FB8-E5D4-3242-A017-E0285BBBC048}" type="presParOf" srcId="{AF084A50-2401-B742-BB1F-7BB9ABAC106F}" destId="{A5D42039-2592-8D42-A6F5-131331F15CC3}" srcOrd="4" destOrd="0" presId="urn:microsoft.com/office/officeart/2005/8/layout/cycle5"/>
    <dgm:cxn modelId="{BAB1B228-D768-494B-BB04-505A235E19B8}" type="presParOf" srcId="{AF084A50-2401-B742-BB1F-7BB9ABAC106F}" destId="{FECED5AE-E82E-8248-B4B8-5D4CBA6F675A}" srcOrd="5" destOrd="0" presId="urn:microsoft.com/office/officeart/2005/8/layout/cycle5"/>
    <dgm:cxn modelId="{C6DABCF8-77A7-6D4A-B3F9-DCA125CD58BE}" type="presParOf" srcId="{AF084A50-2401-B742-BB1F-7BB9ABAC106F}" destId="{873CB627-FD76-DC47-B13B-1480998D76D8}" srcOrd="6" destOrd="0" presId="urn:microsoft.com/office/officeart/2005/8/layout/cycle5"/>
    <dgm:cxn modelId="{0D70100E-1E7E-DE41-9F7A-3738696BE50F}" type="presParOf" srcId="{AF084A50-2401-B742-BB1F-7BB9ABAC106F}" destId="{E0931537-7ED6-C440-A039-1D096E55391B}" srcOrd="7" destOrd="0" presId="urn:microsoft.com/office/officeart/2005/8/layout/cycle5"/>
    <dgm:cxn modelId="{4B744079-8C79-B14B-84BC-7296C2EF92E7}" type="presParOf" srcId="{AF084A50-2401-B742-BB1F-7BB9ABAC106F}" destId="{0F35064C-F6E2-4943-9873-94B75CA9CABD}" srcOrd="8" destOrd="0" presId="urn:microsoft.com/office/officeart/2005/8/layout/cycle5"/>
    <dgm:cxn modelId="{41CD8D2F-71BD-774D-8E28-821718FDA292}" type="presParOf" srcId="{AF084A50-2401-B742-BB1F-7BB9ABAC106F}" destId="{16C0075B-34DA-6748-B77A-3D5D20B077E8}" srcOrd="9" destOrd="0" presId="urn:microsoft.com/office/officeart/2005/8/layout/cycle5"/>
    <dgm:cxn modelId="{72973D5F-BA74-FD4B-A3AE-1805379B924D}" type="presParOf" srcId="{AF084A50-2401-B742-BB1F-7BB9ABAC106F}" destId="{E3F71B69-616C-9341-9A3D-1DD3620C3EFF}" srcOrd="10" destOrd="0" presId="urn:microsoft.com/office/officeart/2005/8/layout/cycle5"/>
    <dgm:cxn modelId="{EAEF1689-8622-604C-B750-5F1ED44171FC}" type="presParOf" srcId="{AF084A50-2401-B742-BB1F-7BB9ABAC106F}" destId="{332A0347-E0AD-1641-9DD1-4A6481112707}" srcOrd="11" destOrd="0" presId="urn:microsoft.com/office/officeart/2005/8/layout/cycle5"/>
    <dgm:cxn modelId="{EEB438A6-3A46-6747-97F2-238BCA564ACA}" type="presParOf" srcId="{AF084A50-2401-B742-BB1F-7BB9ABAC106F}" destId="{4ECD45AD-C6F2-4B4E-A89A-40AE1B99F4E4}" srcOrd="12" destOrd="0" presId="urn:microsoft.com/office/officeart/2005/8/layout/cycle5"/>
    <dgm:cxn modelId="{B4D5DE24-F291-474F-821C-81F6D0FC9753}" type="presParOf" srcId="{AF084A50-2401-B742-BB1F-7BB9ABAC106F}" destId="{FCC8CE65-ABA3-9445-9A7F-6CE0112BB0C3}" srcOrd="13" destOrd="0" presId="urn:microsoft.com/office/officeart/2005/8/layout/cycle5"/>
    <dgm:cxn modelId="{D14934E0-A6EB-7C4F-AD76-1EF377AC539F}" type="presParOf" srcId="{AF084A50-2401-B742-BB1F-7BB9ABAC106F}" destId="{AF100854-5093-6D4F-A8F2-F5557BBC5242}" srcOrd="14" destOrd="0" presId="urn:microsoft.com/office/officeart/2005/8/layout/cycle5"/>
    <dgm:cxn modelId="{CC697B4A-0D04-8D41-A530-2F03D088DA09}" type="presParOf" srcId="{AF084A50-2401-B742-BB1F-7BB9ABAC106F}" destId="{76CC1D52-E6BB-EA4D-862F-A73C071A850D}" srcOrd="15" destOrd="0" presId="urn:microsoft.com/office/officeart/2005/8/layout/cycle5"/>
    <dgm:cxn modelId="{F461352B-6BBA-8849-AA4D-D55C7979BD98}" type="presParOf" srcId="{AF084A50-2401-B742-BB1F-7BB9ABAC106F}" destId="{3E66D077-F57E-C44B-B0BE-695887B5DAF2}" srcOrd="16" destOrd="0" presId="urn:microsoft.com/office/officeart/2005/8/layout/cycle5"/>
    <dgm:cxn modelId="{DBF6A025-5D6B-BF4D-A80D-41A7114F4CDA}" type="presParOf" srcId="{AF084A50-2401-B742-BB1F-7BB9ABAC106F}" destId="{B92133F4-0621-1045-8715-B3030F73CCAA}" srcOrd="17" destOrd="0" presId="urn:microsoft.com/office/officeart/2005/8/layout/cycle5"/>
    <dgm:cxn modelId="{FA57F60D-FF64-C14F-BEBC-5880CC1511BA}" type="presParOf" srcId="{AF084A50-2401-B742-BB1F-7BB9ABAC106F}" destId="{44B440F9-2482-A846-84B8-AED6EBFC995D}" srcOrd="18" destOrd="0" presId="urn:microsoft.com/office/officeart/2005/8/layout/cycle5"/>
    <dgm:cxn modelId="{B314081E-F6E4-0B45-BFBF-895B73976B97}" type="presParOf" srcId="{AF084A50-2401-B742-BB1F-7BB9ABAC106F}" destId="{7B978AD9-CF27-924B-8544-4519F04312BE}" srcOrd="19" destOrd="0" presId="urn:microsoft.com/office/officeart/2005/8/layout/cycle5"/>
    <dgm:cxn modelId="{1EC6466A-6FB5-534F-821D-835678EEA873}" type="presParOf" srcId="{AF084A50-2401-B742-BB1F-7BB9ABAC106F}" destId="{1C6A44B9-7D0B-8447-9F18-7DE36872E878}" srcOrd="20"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5A7D37-95A0-204A-AD46-40D063D3B088}" type="doc">
      <dgm:prSet loTypeId="urn:microsoft.com/office/officeart/2005/8/layout/cycle5" loCatId="" qsTypeId="urn:microsoft.com/office/officeart/2005/8/quickstyle/simple1" qsCatId="simple" csTypeId="urn:microsoft.com/office/officeart/2005/8/colors/colorful3" csCatId="colorful" phldr="1"/>
      <dgm:spPr/>
      <dgm:t>
        <a:bodyPr/>
        <a:lstStyle/>
        <a:p>
          <a:endParaRPr lang="en-US"/>
        </a:p>
      </dgm:t>
    </dgm:pt>
    <dgm:pt modelId="{DB920A10-5835-914D-B339-D90AFF3620C8}">
      <dgm:prSet phldrT="[Text]"/>
      <dgm:spPr>
        <a:solidFill>
          <a:schemeClr val="bg2">
            <a:lumMod val="75000"/>
          </a:schemeClr>
        </a:solidFill>
      </dgm:spPr>
      <dgm:t>
        <a:bodyPr/>
        <a:lstStyle/>
        <a:p>
          <a:r>
            <a:rPr lang="en-US" b="1" i="0" dirty="0">
              <a:latin typeface="Franklin Gothic Demi" panose="020B0603020102020204" pitchFamily="34" charset="0"/>
            </a:rPr>
            <a:t>Assess</a:t>
          </a:r>
        </a:p>
      </dgm:t>
    </dgm:pt>
    <dgm:pt modelId="{B6387492-2B30-9A4B-9D1B-DFE78E3F498F}" type="parTrans" cxnId="{D2FD9D2E-765C-8C44-B0B0-4E0F21AF1D90}">
      <dgm:prSet/>
      <dgm:spPr/>
      <dgm:t>
        <a:bodyPr/>
        <a:lstStyle/>
        <a:p>
          <a:endParaRPr lang="en-US" b="1" i="0">
            <a:latin typeface="Franklin Gothic Demi" panose="020B0603020102020204" pitchFamily="34" charset="0"/>
          </a:endParaRPr>
        </a:p>
      </dgm:t>
    </dgm:pt>
    <dgm:pt modelId="{D642F30F-E162-4E4E-AB66-AE80BE6CD675}" type="sibTrans" cxnId="{D2FD9D2E-765C-8C44-B0B0-4E0F21AF1D90}">
      <dgm:prSet/>
      <dgm:spPr>
        <a:solidFill>
          <a:schemeClr val="bg2">
            <a:lumMod val="75000"/>
          </a:schemeClr>
        </a:solidFill>
        <a:ln>
          <a:solidFill>
            <a:schemeClr val="bg2">
              <a:lumMod val="50000"/>
            </a:schemeClr>
          </a:solidFill>
        </a:ln>
      </dgm:spPr>
      <dgm:t>
        <a:bodyPr/>
        <a:lstStyle/>
        <a:p>
          <a:endParaRPr lang="en-US" b="1" i="0">
            <a:latin typeface="Franklin Gothic Demi" panose="020B0603020102020204" pitchFamily="34" charset="0"/>
          </a:endParaRPr>
        </a:p>
      </dgm:t>
    </dgm:pt>
    <dgm:pt modelId="{8C54BAD6-3CAE-AB46-8197-71755FEB5727}">
      <dgm:prSet phldrT="[Text]"/>
      <dgm:spPr>
        <a:solidFill>
          <a:schemeClr val="bg2">
            <a:lumMod val="75000"/>
          </a:schemeClr>
        </a:solidFill>
      </dgm:spPr>
      <dgm:t>
        <a:bodyPr/>
        <a:lstStyle/>
        <a:p>
          <a:r>
            <a:rPr lang="en-US" b="1" i="0" dirty="0">
              <a:latin typeface="Franklin Gothic Demi" panose="020B0603020102020204" pitchFamily="34" charset="0"/>
            </a:rPr>
            <a:t>Learn</a:t>
          </a:r>
        </a:p>
      </dgm:t>
    </dgm:pt>
    <dgm:pt modelId="{7BE45547-2D20-D74C-AA59-C7DD69351421}" type="parTrans" cxnId="{CCC31253-0CBA-BB40-A2C9-87943102EF53}">
      <dgm:prSet/>
      <dgm:spPr/>
      <dgm:t>
        <a:bodyPr/>
        <a:lstStyle/>
        <a:p>
          <a:endParaRPr lang="en-US" b="1" i="0">
            <a:latin typeface="Franklin Gothic Demi" panose="020B0603020102020204" pitchFamily="34" charset="0"/>
          </a:endParaRPr>
        </a:p>
      </dgm:t>
    </dgm:pt>
    <dgm:pt modelId="{CBE515F0-A52D-A041-A3BA-ABA85477FB5C}" type="sibTrans" cxnId="{CCC31253-0CBA-BB40-A2C9-87943102EF53}">
      <dgm:prSet/>
      <dgm:spPr>
        <a:ln>
          <a:solidFill>
            <a:schemeClr val="bg2">
              <a:lumMod val="50000"/>
            </a:schemeClr>
          </a:solidFill>
        </a:ln>
      </dgm:spPr>
      <dgm:t>
        <a:bodyPr/>
        <a:lstStyle/>
        <a:p>
          <a:endParaRPr lang="en-US" b="1" i="0">
            <a:latin typeface="Franklin Gothic Demi" panose="020B0603020102020204" pitchFamily="34" charset="0"/>
          </a:endParaRPr>
        </a:p>
      </dgm:t>
    </dgm:pt>
    <dgm:pt modelId="{927BB2E7-0FCA-4C4F-85BB-55FF92E1B93D}">
      <dgm:prSet phldrT="[Text]"/>
      <dgm:spPr>
        <a:solidFill>
          <a:schemeClr val="bg2">
            <a:lumMod val="75000"/>
          </a:schemeClr>
        </a:solidFill>
      </dgm:spPr>
      <dgm:t>
        <a:bodyPr/>
        <a:lstStyle/>
        <a:p>
          <a:r>
            <a:rPr lang="en-US" b="1" i="0" dirty="0">
              <a:latin typeface="Franklin Gothic Demi" panose="020B0603020102020204" pitchFamily="34" charset="0"/>
            </a:rPr>
            <a:t>Identify</a:t>
          </a:r>
        </a:p>
      </dgm:t>
    </dgm:pt>
    <dgm:pt modelId="{47C7DFF2-F909-144F-9E20-3421A1F58F5E}" type="parTrans" cxnId="{2485F219-D457-D64B-AFE6-3FEBE1D99BC2}">
      <dgm:prSet/>
      <dgm:spPr/>
      <dgm:t>
        <a:bodyPr/>
        <a:lstStyle/>
        <a:p>
          <a:endParaRPr lang="en-US" b="1" i="0">
            <a:latin typeface="Franklin Gothic Demi" panose="020B0603020102020204" pitchFamily="34" charset="0"/>
          </a:endParaRPr>
        </a:p>
      </dgm:t>
    </dgm:pt>
    <dgm:pt modelId="{99A7F653-DF04-B34F-BBAD-A09108E69707}" type="sibTrans" cxnId="{2485F219-D457-D64B-AFE6-3FEBE1D99BC2}">
      <dgm:prSet/>
      <dgm:spPr>
        <a:ln>
          <a:solidFill>
            <a:schemeClr val="bg2">
              <a:lumMod val="50000"/>
            </a:schemeClr>
          </a:solidFill>
        </a:ln>
      </dgm:spPr>
      <dgm:t>
        <a:bodyPr/>
        <a:lstStyle/>
        <a:p>
          <a:endParaRPr lang="en-US" b="1" i="0">
            <a:latin typeface="Franklin Gothic Demi" panose="020B0603020102020204" pitchFamily="34" charset="0"/>
          </a:endParaRPr>
        </a:p>
      </dgm:t>
    </dgm:pt>
    <dgm:pt modelId="{F77BCE96-F1FF-8B4B-9B71-F459F7341553}">
      <dgm:prSet phldrT="[Text]"/>
      <dgm:spPr>
        <a:solidFill>
          <a:schemeClr val="bg2">
            <a:lumMod val="75000"/>
          </a:schemeClr>
        </a:solidFill>
      </dgm:spPr>
      <dgm:t>
        <a:bodyPr/>
        <a:lstStyle/>
        <a:p>
          <a:r>
            <a:rPr lang="en-US" b="1" i="0" dirty="0">
              <a:latin typeface="Franklin Gothic Demi" panose="020B0603020102020204" pitchFamily="34" charset="0"/>
            </a:rPr>
            <a:t>Implement</a:t>
          </a:r>
        </a:p>
      </dgm:t>
    </dgm:pt>
    <dgm:pt modelId="{78D9C878-DA8D-2342-A043-C11959F5B143}" type="parTrans" cxnId="{4D35AD7C-1F3A-5743-8959-9ADA93B4A1B2}">
      <dgm:prSet/>
      <dgm:spPr/>
      <dgm:t>
        <a:bodyPr/>
        <a:lstStyle/>
        <a:p>
          <a:endParaRPr lang="en-US" b="1" i="0">
            <a:latin typeface="Franklin Gothic Demi" panose="020B0603020102020204" pitchFamily="34" charset="0"/>
          </a:endParaRPr>
        </a:p>
      </dgm:t>
    </dgm:pt>
    <dgm:pt modelId="{C0D410A1-9519-B14D-B809-24904FC25E89}" type="sibTrans" cxnId="{4D35AD7C-1F3A-5743-8959-9ADA93B4A1B2}">
      <dgm:prSet/>
      <dgm:spPr>
        <a:ln>
          <a:solidFill>
            <a:schemeClr val="bg2">
              <a:lumMod val="50000"/>
            </a:schemeClr>
          </a:solidFill>
        </a:ln>
      </dgm:spPr>
      <dgm:t>
        <a:bodyPr/>
        <a:lstStyle/>
        <a:p>
          <a:endParaRPr lang="en-US" b="1" i="0">
            <a:latin typeface="Franklin Gothic Demi" panose="020B0603020102020204" pitchFamily="34" charset="0"/>
          </a:endParaRPr>
        </a:p>
      </dgm:t>
    </dgm:pt>
    <dgm:pt modelId="{E1C71562-09B8-A747-81CE-632AA72F4C2F}">
      <dgm:prSet phldrT="[Text]"/>
      <dgm:spPr>
        <a:solidFill>
          <a:schemeClr val="bg2">
            <a:lumMod val="75000"/>
          </a:schemeClr>
        </a:solidFill>
      </dgm:spPr>
      <dgm:t>
        <a:bodyPr/>
        <a:lstStyle/>
        <a:p>
          <a:r>
            <a:rPr lang="en-US" b="1" i="0" dirty="0">
              <a:latin typeface="Franklin Gothic Demi" panose="020B0603020102020204" pitchFamily="34" charset="0"/>
            </a:rPr>
            <a:t>Communicate</a:t>
          </a:r>
        </a:p>
      </dgm:t>
    </dgm:pt>
    <dgm:pt modelId="{55FB53AF-6E98-6949-B51A-D8D81CDA9A01}" type="parTrans" cxnId="{5CC5C7E5-A290-4F47-B310-B6A36747CA83}">
      <dgm:prSet/>
      <dgm:spPr/>
      <dgm:t>
        <a:bodyPr/>
        <a:lstStyle/>
        <a:p>
          <a:endParaRPr lang="en-US" b="1" i="0">
            <a:latin typeface="Franklin Gothic Demi" panose="020B0603020102020204" pitchFamily="34" charset="0"/>
          </a:endParaRPr>
        </a:p>
      </dgm:t>
    </dgm:pt>
    <dgm:pt modelId="{E35702A5-FBF7-4F4F-A541-FC48D27D76CE}" type="sibTrans" cxnId="{5CC5C7E5-A290-4F47-B310-B6A36747CA83}">
      <dgm:prSet/>
      <dgm:spPr>
        <a:ln>
          <a:solidFill>
            <a:schemeClr val="bg2">
              <a:lumMod val="50000"/>
            </a:schemeClr>
          </a:solidFill>
        </a:ln>
      </dgm:spPr>
      <dgm:t>
        <a:bodyPr/>
        <a:lstStyle/>
        <a:p>
          <a:endParaRPr lang="en-US" b="1" i="0">
            <a:latin typeface="Franklin Gothic Demi" panose="020B0603020102020204" pitchFamily="34" charset="0"/>
          </a:endParaRPr>
        </a:p>
      </dgm:t>
    </dgm:pt>
    <dgm:pt modelId="{A9CFD010-2B62-F544-98CA-8C838269AA4E}">
      <dgm:prSet phldrT="[Text]"/>
      <dgm:spPr>
        <a:solidFill>
          <a:srgbClr val="DB18D9"/>
        </a:solidFill>
      </dgm:spPr>
      <dgm:t>
        <a:bodyPr/>
        <a:lstStyle/>
        <a:p>
          <a:r>
            <a:rPr lang="en-US" b="1" i="0" dirty="0">
              <a:latin typeface="Franklin Gothic Demi" panose="020B0603020102020204" pitchFamily="34" charset="0"/>
            </a:rPr>
            <a:t>Track</a:t>
          </a:r>
        </a:p>
      </dgm:t>
    </dgm:pt>
    <dgm:pt modelId="{CE1223CF-ADE5-8D4B-83B4-CB8301BD3BD9}" type="parTrans" cxnId="{BBFCC2E4-1414-0D46-8F45-178471550F14}">
      <dgm:prSet/>
      <dgm:spPr/>
      <dgm:t>
        <a:bodyPr/>
        <a:lstStyle/>
        <a:p>
          <a:endParaRPr lang="en-US" b="1" i="0">
            <a:latin typeface="Franklin Gothic Demi" panose="020B0603020102020204" pitchFamily="34" charset="0"/>
          </a:endParaRPr>
        </a:p>
      </dgm:t>
    </dgm:pt>
    <dgm:pt modelId="{9839B1B0-3298-3D40-B788-A9221C5C2AE9}" type="sibTrans" cxnId="{BBFCC2E4-1414-0D46-8F45-178471550F14}">
      <dgm:prSet/>
      <dgm:spPr>
        <a:ln>
          <a:solidFill>
            <a:schemeClr val="bg2">
              <a:lumMod val="50000"/>
            </a:schemeClr>
          </a:solidFill>
        </a:ln>
      </dgm:spPr>
      <dgm:t>
        <a:bodyPr/>
        <a:lstStyle/>
        <a:p>
          <a:endParaRPr lang="en-US" b="1" i="0">
            <a:latin typeface="Franklin Gothic Demi" panose="020B0603020102020204" pitchFamily="34" charset="0"/>
          </a:endParaRPr>
        </a:p>
      </dgm:t>
    </dgm:pt>
    <dgm:pt modelId="{9F025FB1-5614-AD42-BA7D-E19993DF8C83}">
      <dgm:prSet phldrT="[Text]"/>
      <dgm:spPr>
        <a:solidFill>
          <a:srgbClr val="D31920"/>
        </a:solidFill>
      </dgm:spPr>
      <dgm:t>
        <a:bodyPr/>
        <a:lstStyle/>
        <a:p>
          <a:r>
            <a:rPr lang="en-US" b="1" i="0" dirty="0">
              <a:latin typeface="Franklin Gothic Demi" panose="020B0603020102020204" pitchFamily="34" charset="0"/>
            </a:rPr>
            <a:t>Re-Evaluate</a:t>
          </a:r>
        </a:p>
      </dgm:t>
    </dgm:pt>
    <dgm:pt modelId="{5C55F84C-B4D6-D44E-8AE6-5CCDD181DA47}" type="parTrans" cxnId="{47A6CD4E-DE18-7045-8D14-00BA019765CE}">
      <dgm:prSet/>
      <dgm:spPr/>
      <dgm:t>
        <a:bodyPr/>
        <a:lstStyle/>
        <a:p>
          <a:endParaRPr lang="en-US" b="1" i="0">
            <a:latin typeface="Franklin Gothic Demi" panose="020B0603020102020204" pitchFamily="34" charset="0"/>
          </a:endParaRPr>
        </a:p>
      </dgm:t>
    </dgm:pt>
    <dgm:pt modelId="{851E2E0E-111A-EC49-9315-E10A8DBECE6E}" type="sibTrans" cxnId="{47A6CD4E-DE18-7045-8D14-00BA019765CE}">
      <dgm:prSet/>
      <dgm:spPr>
        <a:ln>
          <a:solidFill>
            <a:schemeClr val="bg2">
              <a:lumMod val="50000"/>
            </a:schemeClr>
          </a:solidFill>
        </a:ln>
      </dgm:spPr>
      <dgm:t>
        <a:bodyPr/>
        <a:lstStyle/>
        <a:p>
          <a:endParaRPr lang="en-US" b="1" i="0">
            <a:latin typeface="Franklin Gothic Demi" panose="020B0603020102020204" pitchFamily="34" charset="0"/>
          </a:endParaRPr>
        </a:p>
      </dgm:t>
    </dgm:pt>
    <dgm:pt modelId="{AF084A50-2401-B742-BB1F-7BB9ABAC106F}" type="pres">
      <dgm:prSet presAssocID="{E75A7D37-95A0-204A-AD46-40D063D3B088}" presName="cycle" presStyleCnt="0">
        <dgm:presLayoutVars>
          <dgm:dir/>
          <dgm:resizeHandles val="exact"/>
        </dgm:presLayoutVars>
      </dgm:prSet>
      <dgm:spPr/>
    </dgm:pt>
    <dgm:pt modelId="{99012F85-3FB1-2443-8AFC-EB0E2AE47D31}" type="pres">
      <dgm:prSet presAssocID="{DB920A10-5835-914D-B339-D90AFF3620C8}" presName="node" presStyleLbl="node1" presStyleIdx="0" presStyleCnt="7">
        <dgm:presLayoutVars>
          <dgm:bulletEnabled val="1"/>
        </dgm:presLayoutVars>
      </dgm:prSet>
      <dgm:spPr/>
    </dgm:pt>
    <dgm:pt modelId="{DE2C9513-C27E-0141-8607-92076720974E}" type="pres">
      <dgm:prSet presAssocID="{DB920A10-5835-914D-B339-D90AFF3620C8}" presName="spNode" presStyleCnt="0"/>
      <dgm:spPr/>
    </dgm:pt>
    <dgm:pt modelId="{3FBA4B75-A626-3748-A8A6-03E6D5789450}" type="pres">
      <dgm:prSet presAssocID="{D642F30F-E162-4E4E-AB66-AE80BE6CD675}" presName="sibTrans" presStyleLbl="sibTrans1D1" presStyleIdx="0" presStyleCnt="7"/>
      <dgm:spPr/>
    </dgm:pt>
    <dgm:pt modelId="{0DCEBAF5-7814-F644-BD19-5B66E6488DA3}" type="pres">
      <dgm:prSet presAssocID="{8C54BAD6-3CAE-AB46-8197-71755FEB5727}" presName="node" presStyleLbl="node1" presStyleIdx="1" presStyleCnt="7">
        <dgm:presLayoutVars>
          <dgm:bulletEnabled val="1"/>
        </dgm:presLayoutVars>
      </dgm:prSet>
      <dgm:spPr/>
    </dgm:pt>
    <dgm:pt modelId="{A5D42039-2592-8D42-A6F5-131331F15CC3}" type="pres">
      <dgm:prSet presAssocID="{8C54BAD6-3CAE-AB46-8197-71755FEB5727}" presName="spNode" presStyleCnt="0"/>
      <dgm:spPr/>
    </dgm:pt>
    <dgm:pt modelId="{FECED5AE-E82E-8248-B4B8-5D4CBA6F675A}" type="pres">
      <dgm:prSet presAssocID="{CBE515F0-A52D-A041-A3BA-ABA85477FB5C}" presName="sibTrans" presStyleLbl="sibTrans1D1" presStyleIdx="1" presStyleCnt="7"/>
      <dgm:spPr/>
    </dgm:pt>
    <dgm:pt modelId="{873CB627-FD76-DC47-B13B-1480998D76D8}" type="pres">
      <dgm:prSet presAssocID="{927BB2E7-0FCA-4C4F-85BB-55FF92E1B93D}" presName="node" presStyleLbl="node1" presStyleIdx="2" presStyleCnt="7">
        <dgm:presLayoutVars>
          <dgm:bulletEnabled val="1"/>
        </dgm:presLayoutVars>
      </dgm:prSet>
      <dgm:spPr/>
    </dgm:pt>
    <dgm:pt modelId="{E0931537-7ED6-C440-A039-1D096E55391B}" type="pres">
      <dgm:prSet presAssocID="{927BB2E7-0FCA-4C4F-85BB-55FF92E1B93D}" presName="spNode" presStyleCnt="0"/>
      <dgm:spPr/>
    </dgm:pt>
    <dgm:pt modelId="{0F35064C-F6E2-4943-9873-94B75CA9CABD}" type="pres">
      <dgm:prSet presAssocID="{99A7F653-DF04-B34F-BBAD-A09108E69707}" presName="sibTrans" presStyleLbl="sibTrans1D1" presStyleIdx="2" presStyleCnt="7"/>
      <dgm:spPr/>
    </dgm:pt>
    <dgm:pt modelId="{16C0075B-34DA-6748-B77A-3D5D20B077E8}" type="pres">
      <dgm:prSet presAssocID="{F77BCE96-F1FF-8B4B-9B71-F459F7341553}" presName="node" presStyleLbl="node1" presStyleIdx="3" presStyleCnt="7">
        <dgm:presLayoutVars>
          <dgm:bulletEnabled val="1"/>
        </dgm:presLayoutVars>
      </dgm:prSet>
      <dgm:spPr/>
    </dgm:pt>
    <dgm:pt modelId="{E3F71B69-616C-9341-9A3D-1DD3620C3EFF}" type="pres">
      <dgm:prSet presAssocID="{F77BCE96-F1FF-8B4B-9B71-F459F7341553}" presName="spNode" presStyleCnt="0"/>
      <dgm:spPr/>
    </dgm:pt>
    <dgm:pt modelId="{332A0347-E0AD-1641-9DD1-4A6481112707}" type="pres">
      <dgm:prSet presAssocID="{C0D410A1-9519-B14D-B809-24904FC25E89}" presName="sibTrans" presStyleLbl="sibTrans1D1" presStyleIdx="3" presStyleCnt="7"/>
      <dgm:spPr/>
    </dgm:pt>
    <dgm:pt modelId="{4ECD45AD-C6F2-4B4E-A89A-40AE1B99F4E4}" type="pres">
      <dgm:prSet presAssocID="{E1C71562-09B8-A747-81CE-632AA72F4C2F}" presName="node" presStyleLbl="node1" presStyleIdx="4" presStyleCnt="7">
        <dgm:presLayoutVars>
          <dgm:bulletEnabled val="1"/>
        </dgm:presLayoutVars>
      </dgm:prSet>
      <dgm:spPr/>
    </dgm:pt>
    <dgm:pt modelId="{FCC8CE65-ABA3-9445-9A7F-6CE0112BB0C3}" type="pres">
      <dgm:prSet presAssocID="{E1C71562-09B8-A747-81CE-632AA72F4C2F}" presName="spNode" presStyleCnt="0"/>
      <dgm:spPr/>
    </dgm:pt>
    <dgm:pt modelId="{AF100854-5093-6D4F-A8F2-F5557BBC5242}" type="pres">
      <dgm:prSet presAssocID="{E35702A5-FBF7-4F4F-A541-FC48D27D76CE}" presName="sibTrans" presStyleLbl="sibTrans1D1" presStyleIdx="4" presStyleCnt="7"/>
      <dgm:spPr/>
    </dgm:pt>
    <dgm:pt modelId="{76CC1D52-E6BB-EA4D-862F-A73C071A850D}" type="pres">
      <dgm:prSet presAssocID="{A9CFD010-2B62-F544-98CA-8C838269AA4E}" presName="node" presStyleLbl="node1" presStyleIdx="5" presStyleCnt="7">
        <dgm:presLayoutVars>
          <dgm:bulletEnabled val="1"/>
        </dgm:presLayoutVars>
      </dgm:prSet>
      <dgm:spPr/>
    </dgm:pt>
    <dgm:pt modelId="{3E66D077-F57E-C44B-B0BE-695887B5DAF2}" type="pres">
      <dgm:prSet presAssocID="{A9CFD010-2B62-F544-98CA-8C838269AA4E}" presName="spNode" presStyleCnt="0"/>
      <dgm:spPr/>
    </dgm:pt>
    <dgm:pt modelId="{B92133F4-0621-1045-8715-B3030F73CCAA}" type="pres">
      <dgm:prSet presAssocID="{9839B1B0-3298-3D40-B788-A9221C5C2AE9}" presName="sibTrans" presStyleLbl="sibTrans1D1" presStyleIdx="5" presStyleCnt="7"/>
      <dgm:spPr/>
    </dgm:pt>
    <dgm:pt modelId="{44B440F9-2482-A846-84B8-AED6EBFC995D}" type="pres">
      <dgm:prSet presAssocID="{9F025FB1-5614-AD42-BA7D-E19993DF8C83}" presName="node" presStyleLbl="node1" presStyleIdx="6" presStyleCnt="7">
        <dgm:presLayoutVars>
          <dgm:bulletEnabled val="1"/>
        </dgm:presLayoutVars>
      </dgm:prSet>
      <dgm:spPr/>
    </dgm:pt>
    <dgm:pt modelId="{7B978AD9-CF27-924B-8544-4519F04312BE}" type="pres">
      <dgm:prSet presAssocID="{9F025FB1-5614-AD42-BA7D-E19993DF8C83}" presName="spNode" presStyleCnt="0"/>
      <dgm:spPr/>
    </dgm:pt>
    <dgm:pt modelId="{1C6A44B9-7D0B-8447-9F18-7DE36872E878}" type="pres">
      <dgm:prSet presAssocID="{851E2E0E-111A-EC49-9315-E10A8DBECE6E}" presName="sibTrans" presStyleLbl="sibTrans1D1" presStyleIdx="6" presStyleCnt="7"/>
      <dgm:spPr/>
    </dgm:pt>
  </dgm:ptLst>
  <dgm:cxnLst>
    <dgm:cxn modelId="{2485F219-D457-D64B-AFE6-3FEBE1D99BC2}" srcId="{E75A7D37-95A0-204A-AD46-40D063D3B088}" destId="{927BB2E7-0FCA-4C4F-85BB-55FF92E1B93D}" srcOrd="2" destOrd="0" parTransId="{47C7DFF2-F909-144F-9E20-3421A1F58F5E}" sibTransId="{99A7F653-DF04-B34F-BBAD-A09108E69707}"/>
    <dgm:cxn modelId="{E0E7C31B-A423-D940-B20F-F2031196D9DD}" type="presOf" srcId="{E1C71562-09B8-A747-81CE-632AA72F4C2F}" destId="{4ECD45AD-C6F2-4B4E-A89A-40AE1B99F4E4}" srcOrd="0" destOrd="0" presId="urn:microsoft.com/office/officeart/2005/8/layout/cycle5"/>
    <dgm:cxn modelId="{447C101E-DEE4-EB41-A104-11280C55563A}" type="presOf" srcId="{F77BCE96-F1FF-8B4B-9B71-F459F7341553}" destId="{16C0075B-34DA-6748-B77A-3D5D20B077E8}" srcOrd="0" destOrd="0" presId="urn:microsoft.com/office/officeart/2005/8/layout/cycle5"/>
    <dgm:cxn modelId="{D2FD9D2E-765C-8C44-B0B0-4E0F21AF1D90}" srcId="{E75A7D37-95A0-204A-AD46-40D063D3B088}" destId="{DB920A10-5835-914D-B339-D90AFF3620C8}" srcOrd="0" destOrd="0" parTransId="{B6387492-2B30-9A4B-9D1B-DFE78E3F498F}" sibTransId="{D642F30F-E162-4E4E-AB66-AE80BE6CD675}"/>
    <dgm:cxn modelId="{596FE637-388A-E64F-86C0-22DC6E8F6971}" type="presOf" srcId="{E35702A5-FBF7-4F4F-A541-FC48D27D76CE}" destId="{AF100854-5093-6D4F-A8F2-F5557BBC5242}" srcOrd="0" destOrd="0" presId="urn:microsoft.com/office/officeart/2005/8/layout/cycle5"/>
    <dgm:cxn modelId="{47A6CD4E-DE18-7045-8D14-00BA019765CE}" srcId="{E75A7D37-95A0-204A-AD46-40D063D3B088}" destId="{9F025FB1-5614-AD42-BA7D-E19993DF8C83}" srcOrd="6" destOrd="0" parTransId="{5C55F84C-B4D6-D44E-8AE6-5CCDD181DA47}" sibTransId="{851E2E0E-111A-EC49-9315-E10A8DBECE6E}"/>
    <dgm:cxn modelId="{CCC31253-0CBA-BB40-A2C9-87943102EF53}" srcId="{E75A7D37-95A0-204A-AD46-40D063D3B088}" destId="{8C54BAD6-3CAE-AB46-8197-71755FEB5727}" srcOrd="1" destOrd="0" parTransId="{7BE45547-2D20-D74C-AA59-C7DD69351421}" sibTransId="{CBE515F0-A52D-A041-A3BA-ABA85477FB5C}"/>
    <dgm:cxn modelId="{1FAF0759-8923-5E43-8B3F-8551EC61139E}" type="presOf" srcId="{DB920A10-5835-914D-B339-D90AFF3620C8}" destId="{99012F85-3FB1-2443-8AFC-EB0E2AE47D31}" srcOrd="0" destOrd="0" presId="urn:microsoft.com/office/officeart/2005/8/layout/cycle5"/>
    <dgm:cxn modelId="{94A32761-D4BB-5F45-8DB1-276B5969F729}" type="presOf" srcId="{A9CFD010-2B62-F544-98CA-8C838269AA4E}" destId="{76CC1D52-E6BB-EA4D-862F-A73C071A850D}" srcOrd="0" destOrd="0" presId="urn:microsoft.com/office/officeart/2005/8/layout/cycle5"/>
    <dgm:cxn modelId="{3F590A68-D455-E24E-983D-8AEC006C6F9D}" type="presOf" srcId="{CBE515F0-A52D-A041-A3BA-ABA85477FB5C}" destId="{FECED5AE-E82E-8248-B4B8-5D4CBA6F675A}" srcOrd="0" destOrd="0" presId="urn:microsoft.com/office/officeart/2005/8/layout/cycle5"/>
    <dgm:cxn modelId="{AD26D06C-6F9E-6B40-AAA4-101F125D068E}" type="presOf" srcId="{927BB2E7-0FCA-4C4F-85BB-55FF92E1B93D}" destId="{873CB627-FD76-DC47-B13B-1480998D76D8}" srcOrd="0" destOrd="0" presId="urn:microsoft.com/office/officeart/2005/8/layout/cycle5"/>
    <dgm:cxn modelId="{1F7AB37A-0F10-2E46-9671-70522CFCED5A}" type="presOf" srcId="{E75A7D37-95A0-204A-AD46-40D063D3B088}" destId="{AF084A50-2401-B742-BB1F-7BB9ABAC106F}" srcOrd="0" destOrd="0" presId="urn:microsoft.com/office/officeart/2005/8/layout/cycle5"/>
    <dgm:cxn modelId="{4D35AD7C-1F3A-5743-8959-9ADA93B4A1B2}" srcId="{E75A7D37-95A0-204A-AD46-40D063D3B088}" destId="{F77BCE96-F1FF-8B4B-9B71-F459F7341553}" srcOrd="3" destOrd="0" parTransId="{78D9C878-DA8D-2342-A043-C11959F5B143}" sibTransId="{C0D410A1-9519-B14D-B809-24904FC25E89}"/>
    <dgm:cxn modelId="{5653E988-70C1-E849-ABDA-6105385C1836}" type="presOf" srcId="{8C54BAD6-3CAE-AB46-8197-71755FEB5727}" destId="{0DCEBAF5-7814-F644-BD19-5B66E6488DA3}" srcOrd="0" destOrd="0" presId="urn:microsoft.com/office/officeart/2005/8/layout/cycle5"/>
    <dgm:cxn modelId="{E70885C6-A7F7-6E4B-9C7A-A74EEB53EE67}" type="presOf" srcId="{9F025FB1-5614-AD42-BA7D-E19993DF8C83}" destId="{44B440F9-2482-A846-84B8-AED6EBFC995D}" srcOrd="0" destOrd="0" presId="urn:microsoft.com/office/officeart/2005/8/layout/cycle5"/>
    <dgm:cxn modelId="{3D553FD8-802B-9A45-964F-28F721CE5D30}" type="presOf" srcId="{851E2E0E-111A-EC49-9315-E10A8DBECE6E}" destId="{1C6A44B9-7D0B-8447-9F18-7DE36872E878}" srcOrd="0" destOrd="0" presId="urn:microsoft.com/office/officeart/2005/8/layout/cycle5"/>
    <dgm:cxn modelId="{6B73E3E0-F366-BA4F-83B4-21FD74FFC487}" type="presOf" srcId="{C0D410A1-9519-B14D-B809-24904FC25E89}" destId="{332A0347-E0AD-1641-9DD1-4A6481112707}" srcOrd="0" destOrd="0" presId="urn:microsoft.com/office/officeart/2005/8/layout/cycle5"/>
    <dgm:cxn modelId="{BBFCC2E4-1414-0D46-8F45-178471550F14}" srcId="{E75A7D37-95A0-204A-AD46-40D063D3B088}" destId="{A9CFD010-2B62-F544-98CA-8C838269AA4E}" srcOrd="5" destOrd="0" parTransId="{CE1223CF-ADE5-8D4B-83B4-CB8301BD3BD9}" sibTransId="{9839B1B0-3298-3D40-B788-A9221C5C2AE9}"/>
    <dgm:cxn modelId="{501BD4E4-947E-FA44-A96D-1FDD409227A4}" type="presOf" srcId="{D642F30F-E162-4E4E-AB66-AE80BE6CD675}" destId="{3FBA4B75-A626-3748-A8A6-03E6D5789450}" srcOrd="0" destOrd="0" presId="urn:microsoft.com/office/officeart/2005/8/layout/cycle5"/>
    <dgm:cxn modelId="{5CC5C7E5-A290-4F47-B310-B6A36747CA83}" srcId="{E75A7D37-95A0-204A-AD46-40D063D3B088}" destId="{E1C71562-09B8-A747-81CE-632AA72F4C2F}" srcOrd="4" destOrd="0" parTransId="{55FB53AF-6E98-6949-B51A-D8D81CDA9A01}" sibTransId="{E35702A5-FBF7-4F4F-A541-FC48D27D76CE}"/>
    <dgm:cxn modelId="{31A191ED-5FFD-434A-AE14-F88E8F58C66E}" type="presOf" srcId="{99A7F653-DF04-B34F-BBAD-A09108E69707}" destId="{0F35064C-F6E2-4943-9873-94B75CA9CABD}" srcOrd="0" destOrd="0" presId="urn:microsoft.com/office/officeart/2005/8/layout/cycle5"/>
    <dgm:cxn modelId="{766B8DFE-784B-FD4D-9CF6-EB987AF71CB5}" type="presOf" srcId="{9839B1B0-3298-3D40-B788-A9221C5C2AE9}" destId="{B92133F4-0621-1045-8715-B3030F73CCAA}" srcOrd="0" destOrd="0" presId="urn:microsoft.com/office/officeart/2005/8/layout/cycle5"/>
    <dgm:cxn modelId="{12B1DBAC-D571-9646-8143-2B6AAD311055}" type="presParOf" srcId="{AF084A50-2401-B742-BB1F-7BB9ABAC106F}" destId="{99012F85-3FB1-2443-8AFC-EB0E2AE47D31}" srcOrd="0" destOrd="0" presId="urn:microsoft.com/office/officeart/2005/8/layout/cycle5"/>
    <dgm:cxn modelId="{700ECAC5-4D8F-0A4B-ADB0-3379DE2FE852}" type="presParOf" srcId="{AF084A50-2401-B742-BB1F-7BB9ABAC106F}" destId="{DE2C9513-C27E-0141-8607-92076720974E}" srcOrd="1" destOrd="0" presId="urn:microsoft.com/office/officeart/2005/8/layout/cycle5"/>
    <dgm:cxn modelId="{EF078294-B574-BB48-B901-0ECD04B671D2}" type="presParOf" srcId="{AF084A50-2401-B742-BB1F-7BB9ABAC106F}" destId="{3FBA4B75-A626-3748-A8A6-03E6D5789450}" srcOrd="2" destOrd="0" presId="urn:microsoft.com/office/officeart/2005/8/layout/cycle5"/>
    <dgm:cxn modelId="{23E6C02A-AC4B-8A45-B68A-074575F5E412}" type="presParOf" srcId="{AF084A50-2401-B742-BB1F-7BB9ABAC106F}" destId="{0DCEBAF5-7814-F644-BD19-5B66E6488DA3}" srcOrd="3" destOrd="0" presId="urn:microsoft.com/office/officeart/2005/8/layout/cycle5"/>
    <dgm:cxn modelId="{66C15FB8-E5D4-3242-A017-E0285BBBC048}" type="presParOf" srcId="{AF084A50-2401-B742-BB1F-7BB9ABAC106F}" destId="{A5D42039-2592-8D42-A6F5-131331F15CC3}" srcOrd="4" destOrd="0" presId="urn:microsoft.com/office/officeart/2005/8/layout/cycle5"/>
    <dgm:cxn modelId="{BAB1B228-D768-494B-BB04-505A235E19B8}" type="presParOf" srcId="{AF084A50-2401-B742-BB1F-7BB9ABAC106F}" destId="{FECED5AE-E82E-8248-B4B8-5D4CBA6F675A}" srcOrd="5" destOrd="0" presId="urn:microsoft.com/office/officeart/2005/8/layout/cycle5"/>
    <dgm:cxn modelId="{C6DABCF8-77A7-6D4A-B3F9-DCA125CD58BE}" type="presParOf" srcId="{AF084A50-2401-B742-BB1F-7BB9ABAC106F}" destId="{873CB627-FD76-DC47-B13B-1480998D76D8}" srcOrd="6" destOrd="0" presId="urn:microsoft.com/office/officeart/2005/8/layout/cycle5"/>
    <dgm:cxn modelId="{0D70100E-1E7E-DE41-9F7A-3738696BE50F}" type="presParOf" srcId="{AF084A50-2401-B742-BB1F-7BB9ABAC106F}" destId="{E0931537-7ED6-C440-A039-1D096E55391B}" srcOrd="7" destOrd="0" presId="urn:microsoft.com/office/officeart/2005/8/layout/cycle5"/>
    <dgm:cxn modelId="{4B744079-8C79-B14B-84BC-7296C2EF92E7}" type="presParOf" srcId="{AF084A50-2401-B742-BB1F-7BB9ABAC106F}" destId="{0F35064C-F6E2-4943-9873-94B75CA9CABD}" srcOrd="8" destOrd="0" presId="urn:microsoft.com/office/officeart/2005/8/layout/cycle5"/>
    <dgm:cxn modelId="{41CD8D2F-71BD-774D-8E28-821718FDA292}" type="presParOf" srcId="{AF084A50-2401-B742-BB1F-7BB9ABAC106F}" destId="{16C0075B-34DA-6748-B77A-3D5D20B077E8}" srcOrd="9" destOrd="0" presId="urn:microsoft.com/office/officeart/2005/8/layout/cycle5"/>
    <dgm:cxn modelId="{72973D5F-BA74-FD4B-A3AE-1805379B924D}" type="presParOf" srcId="{AF084A50-2401-B742-BB1F-7BB9ABAC106F}" destId="{E3F71B69-616C-9341-9A3D-1DD3620C3EFF}" srcOrd="10" destOrd="0" presId="urn:microsoft.com/office/officeart/2005/8/layout/cycle5"/>
    <dgm:cxn modelId="{EAEF1689-8622-604C-B750-5F1ED44171FC}" type="presParOf" srcId="{AF084A50-2401-B742-BB1F-7BB9ABAC106F}" destId="{332A0347-E0AD-1641-9DD1-4A6481112707}" srcOrd="11" destOrd="0" presId="urn:microsoft.com/office/officeart/2005/8/layout/cycle5"/>
    <dgm:cxn modelId="{EEB438A6-3A46-6747-97F2-238BCA564ACA}" type="presParOf" srcId="{AF084A50-2401-B742-BB1F-7BB9ABAC106F}" destId="{4ECD45AD-C6F2-4B4E-A89A-40AE1B99F4E4}" srcOrd="12" destOrd="0" presId="urn:microsoft.com/office/officeart/2005/8/layout/cycle5"/>
    <dgm:cxn modelId="{B4D5DE24-F291-474F-821C-81F6D0FC9753}" type="presParOf" srcId="{AF084A50-2401-B742-BB1F-7BB9ABAC106F}" destId="{FCC8CE65-ABA3-9445-9A7F-6CE0112BB0C3}" srcOrd="13" destOrd="0" presId="urn:microsoft.com/office/officeart/2005/8/layout/cycle5"/>
    <dgm:cxn modelId="{D14934E0-A6EB-7C4F-AD76-1EF377AC539F}" type="presParOf" srcId="{AF084A50-2401-B742-BB1F-7BB9ABAC106F}" destId="{AF100854-5093-6D4F-A8F2-F5557BBC5242}" srcOrd="14" destOrd="0" presId="urn:microsoft.com/office/officeart/2005/8/layout/cycle5"/>
    <dgm:cxn modelId="{CC697B4A-0D04-8D41-A530-2F03D088DA09}" type="presParOf" srcId="{AF084A50-2401-B742-BB1F-7BB9ABAC106F}" destId="{76CC1D52-E6BB-EA4D-862F-A73C071A850D}" srcOrd="15" destOrd="0" presId="urn:microsoft.com/office/officeart/2005/8/layout/cycle5"/>
    <dgm:cxn modelId="{F461352B-6BBA-8849-AA4D-D55C7979BD98}" type="presParOf" srcId="{AF084A50-2401-B742-BB1F-7BB9ABAC106F}" destId="{3E66D077-F57E-C44B-B0BE-695887B5DAF2}" srcOrd="16" destOrd="0" presId="urn:microsoft.com/office/officeart/2005/8/layout/cycle5"/>
    <dgm:cxn modelId="{DBF6A025-5D6B-BF4D-A80D-41A7114F4CDA}" type="presParOf" srcId="{AF084A50-2401-B742-BB1F-7BB9ABAC106F}" destId="{B92133F4-0621-1045-8715-B3030F73CCAA}" srcOrd="17" destOrd="0" presId="urn:microsoft.com/office/officeart/2005/8/layout/cycle5"/>
    <dgm:cxn modelId="{FA57F60D-FF64-C14F-BEBC-5880CC1511BA}" type="presParOf" srcId="{AF084A50-2401-B742-BB1F-7BB9ABAC106F}" destId="{44B440F9-2482-A846-84B8-AED6EBFC995D}" srcOrd="18" destOrd="0" presId="urn:microsoft.com/office/officeart/2005/8/layout/cycle5"/>
    <dgm:cxn modelId="{B314081E-F6E4-0B45-BFBF-895B73976B97}" type="presParOf" srcId="{AF084A50-2401-B742-BB1F-7BB9ABAC106F}" destId="{7B978AD9-CF27-924B-8544-4519F04312BE}" srcOrd="19" destOrd="0" presId="urn:microsoft.com/office/officeart/2005/8/layout/cycle5"/>
    <dgm:cxn modelId="{1EC6466A-6FB5-534F-821D-835678EEA873}" type="presParOf" srcId="{AF084A50-2401-B742-BB1F-7BB9ABAC106F}" destId="{1C6A44B9-7D0B-8447-9F18-7DE36872E878}" srcOrd="20"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12F85-3FB1-2443-8AFC-EB0E2AE47D31}">
      <dsp:nvSpPr>
        <dsp:cNvPr id="0" name=""/>
        <dsp:cNvSpPr/>
      </dsp:nvSpPr>
      <dsp:spPr>
        <a:xfrm>
          <a:off x="3669089" y="749"/>
          <a:ext cx="1379100" cy="89641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Assess</a:t>
          </a:r>
        </a:p>
      </dsp:txBody>
      <dsp:txXfrm>
        <a:off x="3712848" y="44508"/>
        <a:ext cx="1291582" cy="808897"/>
      </dsp:txXfrm>
    </dsp:sp>
    <dsp:sp modelId="{3FBA4B75-A626-3748-A8A6-03E6D5789450}">
      <dsp:nvSpPr>
        <dsp:cNvPr id="0" name=""/>
        <dsp:cNvSpPr/>
      </dsp:nvSpPr>
      <dsp:spPr>
        <a:xfrm>
          <a:off x="1797365" y="448956"/>
          <a:ext cx="5122548" cy="5122548"/>
        </a:xfrm>
        <a:custGeom>
          <a:avLst/>
          <a:gdLst/>
          <a:ahLst/>
          <a:cxnLst/>
          <a:rect l="0" t="0" r="0" b="0"/>
          <a:pathLst>
            <a:path>
              <a:moveTo>
                <a:pt x="3431920" y="152519"/>
              </a:moveTo>
              <a:arcTo wR="2561274" hR="2561274" stAng="17392346" swAng="773252"/>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DCEBAF5-7814-F644-BD19-5B66E6488DA3}">
      <dsp:nvSpPr>
        <dsp:cNvPr id="0" name=""/>
        <dsp:cNvSpPr/>
      </dsp:nvSpPr>
      <dsp:spPr>
        <a:xfrm>
          <a:off x="5671574" y="965094"/>
          <a:ext cx="1379100" cy="896415"/>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Learn</a:t>
          </a:r>
        </a:p>
      </dsp:txBody>
      <dsp:txXfrm>
        <a:off x="5715333" y="1008853"/>
        <a:ext cx="1291582" cy="808897"/>
      </dsp:txXfrm>
    </dsp:sp>
    <dsp:sp modelId="{FECED5AE-E82E-8248-B4B8-5D4CBA6F675A}">
      <dsp:nvSpPr>
        <dsp:cNvPr id="0" name=""/>
        <dsp:cNvSpPr/>
      </dsp:nvSpPr>
      <dsp:spPr>
        <a:xfrm>
          <a:off x="1797365" y="448956"/>
          <a:ext cx="5122548" cy="5122548"/>
        </a:xfrm>
        <a:custGeom>
          <a:avLst/>
          <a:gdLst/>
          <a:ahLst/>
          <a:cxnLst/>
          <a:rect l="0" t="0" r="0" b="0"/>
          <a:pathLst>
            <a:path>
              <a:moveTo>
                <a:pt x="4955030" y="1650199"/>
              </a:moveTo>
              <a:arcTo wR="2561274" hR="2561274" stAng="20349777" swAng="1065061"/>
            </a:path>
          </a:pathLst>
        </a:custGeom>
        <a:noFill/>
        <a:ln w="12700" cap="flat" cmpd="sng" algn="ctr">
          <a:solidFill>
            <a:schemeClr val="accent3">
              <a:hueOff val="3430431"/>
              <a:satOff val="-1357"/>
              <a:lumOff val="-143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73CB627-FD76-DC47-B13B-1480998D76D8}">
      <dsp:nvSpPr>
        <dsp:cNvPr id="0" name=""/>
        <dsp:cNvSpPr/>
      </dsp:nvSpPr>
      <dsp:spPr>
        <a:xfrm>
          <a:off x="6166147" y="3131960"/>
          <a:ext cx="1379100" cy="896415"/>
        </a:xfrm>
        <a:prstGeom prst="roundRect">
          <a:avLst/>
        </a:prstGeom>
        <a:solidFill>
          <a:srgbClr val="1EEC3D"/>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Identify</a:t>
          </a:r>
        </a:p>
      </dsp:txBody>
      <dsp:txXfrm>
        <a:off x="6209906" y="3175719"/>
        <a:ext cx="1291582" cy="808897"/>
      </dsp:txXfrm>
    </dsp:sp>
    <dsp:sp modelId="{0F35064C-F6E2-4943-9873-94B75CA9CABD}">
      <dsp:nvSpPr>
        <dsp:cNvPr id="0" name=""/>
        <dsp:cNvSpPr/>
      </dsp:nvSpPr>
      <dsp:spPr>
        <a:xfrm>
          <a:off x="1797365" y="448956"/>
          <a:ext cx="5122548" cy="5122548"/>
        </a:xfrm>
        <a:custGeom>
          <a:avLst/>
          <a:gdLst/>
          <a:ahLst/>
          <a:cxnLst/>
          <a:rect l="0" t="0" r="0" b="0"/>
          <a:pathLst>
            <a:path>
              <a:moveTo>
                <a:pt x="4822387" y="3764390"/>
              </a:moveTo>
              <a:arcTo wR="2561274" hR="2561274" stAng="1681020" swAng="836335"/>
            </a:path>
          </a:pathLst>
        </a:custGeom>
        <a:noFill/>
        <a:ln w="12700" cap="flat" cmpd="sng" algn="ctr">
          <a:solidFill>
            <a:schemeClr val="accent3">
              <a:hueOff val="6860861"/>
              <a:satOff val="-2714"/>
              <a:lumOff val="-287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6C0075B-34DA-6748-B77A-3D5D20B077E8}">
      <dsp:nvSpPr>
        <dsp:cNvPr id="0" name=""/>
        <dsp:cNvSpPr/>
      </dsp:nvSpPr>
      <dsp:spPr>
        <a:xfrm>
          <a:off x="4780384" y="4869651"/>
          <a:ext cx="1379100" cy="896415"/>
        </a:xfrm>
        <a:prstGeom prst="roundRect">
          <a:avLst/>
        </a:prstGeom>
        <a:solidFill>
          <a:srgbClr val="19D4E9"/>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Implement</a:t>
          </a:r>
        </a:p>
      </dsp:txBody>
      <dsp:txXfrm>
        <a:off x="4824143" y="4913410"/>
        <a:ext cx="1291582" cy="808897"/>
      </dsp:txXfrm>
    </dsp:sp>
    <dsp:sp modelId="{332A0347-E0AD-1641-9DD1-4A6481112707}">
      <dsp:nvSpPr>
        <dsp:cNvPr id="0" name=""/>
        <dsp:cNvSpPr/>
      </dsp:nvSpPr>
      <dsp:spPr>
        <a:xfrm>
          <a:off x="1797365" y="448956"/>
          <a:ext cx="5122548" cy="5122548"/>
        </a:xfrm>
        <a:custGeom>
          <a:avLst/>
          <a:gdLst/>
          <a:ahLst/>
          <a:cxnLst/>
          <a:rect l="0" t="0" r="0" b="0"/>
          <a:pathLst>
            <a:path>
              <a:moveTo>
                <a:pt x="2815829" y="5109867"/>
              </a:moveTo>
              <a:arcTo wR="2561274" hR="2561274" stAng="5057770" swAng="684459"/>
            </a:path>
          </a:pathLst>
        </a:custGeom>
        <a:noFill/>
        <a:ln w="12700" cap="flat" cmpd="sng" algn="ctr">
          <a:solidFill>
            <a:schemeClr val="accent3">
              <a:hueOff val="10291292"/>
              <a:satOff val="-4071"/>
              <a:lumOff val="-431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ECD45AD-C6F2-4B4E-A89A-40AE1B99F4E4}">
      <dsp:nvSpPr>
        <dsp:cNvPr id="0" name=""/>
        <dsp:cNvSpPr/>
      </dsp:nvSpPr>
      <dsp:spPr>
        <a:xfrm>
          <a:off x="2557794" y="4869651"/>
          <a:ext cx="1379100" cy="896415"/>
        </a:xfrm>
        <a:prstGeom prst="roundRect">
          <a:avLst/>
        </a:prstGeom>
        <a:solidFill>
          <a:srgbClr val="2317E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Communicate</a:t>
          </a:r>
        </a:p>
      </dsp:txBody>
      <dsp:txXfrm>
        <a:off x="2601553" y="4913410"/>
        <a:ext cx="1291582" cy="808897"/>
      </dsp:txXfrm>
    </dsp:sp>
    <dsp:sp modelId="{AF100854-5093-6D4F-A8F2-F5557BBC5242}">
      <dsp:nvSpPr>
        <dsp:cNvPr id="0" name=""/>
        <dsp:cNvSpPr/>
      </dsp:nvSpPr>
      <dsp:spPr>
        <a:xfrm>
          <a:off x="1797365" y="448956"/>
          <a:ext cx="5122548" cy="5122548"/>
        </a:xfrm>
        <a:custGeom>
          <a:avLst/>
          <a:gdLst/>
          <a:ahLst/>
          <a:cxnLst/>
          <a:rect l="0" t="0" r="0" b="0"/>
          <a:pathLst>
            <a:path>
              <a:moveTo>
                <a:pt x="656558" y="4273636"/>
              </a:moveTo>
              <a:arcTo wR="2561274" hR="2561274" stAng="8282645" swAng="836335"/>
            </a:path>
          </a:pathLst>
        </a:custGeom>
        <a:noFill/>
        <a:ln w="12700" cap="flat" cmpd="sng" algn="ctr">
          <a:solidFill>
            <a:schemeClr val="accent3">
              <a:hueOff val="13721722"/>
              <a:satOff val="-5428"/>
              <a:lumOff val="-575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6CC1D52-E6BB-EA4D-862F-A73C071A850D}">
      <dsp:nvSpPr>
        <dsp:cNvPr id="0" name=""/>
        <dsp:cNvSpPr/>
      </dsp:nvSpPr>
      <dsp:spPr>
        <a:xfrm>
          <a:off x="1172031" y="3131960"/>
          <a:ext cx="1379100" cy="896415"/>
        </a:xfrm>
        <a:prstGeom prst="roundRect">
          <a:avLst/>
        </a:prstGeom>
        <a:solidFill>
          <a:srgbClr val="DB18D9"/>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Track</a:t>
          </a:r>
        </a:p>
      </dsp:txBody>
      <dsp:txXfrm>
        <a:off x="1215790" y="3175719"/>
        <a:ext cx="1291582" cy="808897"/>
      </dsp:txXfrm>
    </dsp:sp>
    <dsp:sp modelId="{B92133F4-0621-1045-8715-B3030F73CCAA}">
      <dsp:nvSpPr>
        <dsp:cNvPr id="0" name=""/>
        <dsp:cNvSpPr/>
      </dsp:nvSpPr>
      <dsp:spPr>
        <a:xfrm>
          <a:off x="1797365" y="448956"/>
          <a:ext cx="5122548" cy="5122548"/>
        </a:xfrm>
        <a:custGeom>
          <a:avLst/>
          <a:gdLst/>
          <a:ahLst/>
          <a:cxnLst/>
          <a:rect l="0" t="0" r="0" b="0"/>
          <a:pathLst>
            <a:path>
              <a:moveTo>
                <a:pt x="3714" y="2423386"/>
              </a:moveTo>
              <a:arcTo wR="2561274" hR="2561274" stAng="10985163" swAng="1065061"/>
            </a:path>
          </a:pathLst>
        </a:custGeom>
        <a:noFill/>
        <a:ln w="12700" cap="flat" cmpd="sng" algn="ctr">
          <a:solidFill>
            <a:schemeClr val="accent3">
              <a:hueOff val="17152152"/>
              <a:satOff val="-6785"/>
              <a:lumOff val="-719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4B440F9-2482-A846-84B8-AED6EBFC995D}">
      <dsp:nvSpPr>
        <dsp:cNvPr id="0" name=""/>
        <dsp:cNvSpPr/>
      </dsp:nvSpPr>
      <dsp:spPr>
        <a:xfrm>
          <a:off x="1666604" y="965094"/>
          <a:ext cx="1379100" cy="896415"/>
        </a:xfrm>
        <a:prstGeom prst="roundRect">
          <a:avLst/>
        </a:prstGeom>
        <a:solidFill>
          <a:srgbClr val="D3192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Re-Evaluate</a:t>
          </a:r>
        </a:p>
      </dsp:txBody>
      <dsp:txXfrm>
        <a:off x="1710363" y="1008853"/>
        <a:ext cx="1291582" cy="808897"/>
      </dsp:txXfrm>
    </dsp:sp>
    <dsp:sp modelId="{1C6A44B9-7D0B-8447-9F18-7DE36872E878}">
      <dsp:nvSpPr>
        <dsp:cNvPr id="0" name=""/>
        <dsp:cNvSpPr/>
      </dsp:nvSpPr>
      <dsp:spPr>
        <a:xfrm>
          <a:off x="1797365" y="448956"/>
          <a:ext cx="5122548" cy="5122548"/>
        </a:xfrm>
        <a:custGeom>
          <a:avLst/>
          <a:gdLst/>
          <a:ahLst/>
          <a:cxnLst/>
          <a:rect l="0" t="0" r="0" b="0"/>
          <a:pathLst>
            <a:path>
              <a:moveTo>
                <a:pt x="1175315" y="407383"/>
              </a:moveTo>
              <a:arcTo wR="2561274" hR="2561274" stAng="14234402" swAng="773252"/>
            </a:path>
          </a:pathLst>
        </a:custGeom>
        <a:noFill/>
        <a:ln w="12700" cap="flat" cmpd="sng" algn="ctr">
          <a:solidFill>
            <a:schemeClr val="accent3">
              <a:hueOff val="20582584"/>
              <a:satOff val="-8142"/>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12F85-3FB1-2443-8AFC-EB0E2AE47D31}">
      <dsp:nvSpPr>
        <dsp:cNvPr id="0" name=""/>
        <dsp:cNvSpPr/>
      </dsp:nvSpPr>
      <dsp:spPr>
        <a:xfrm>
          <a:off x="3669089" y="749"/>
          <a:ext cx="1379100" cy="89641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Assess</a:t>
          </a:r>
        </a:p>
      </dsp:txBody>
      <dsp:txXfrm>
        <a:off x="3712848" y="44508"/>
        <a:ext cx="1291582" cy="808897"/>
      </dsp:txXfrm>
    </dsp:sp>
    <dsp:sp modelId="{3FBA4B75-A626-3748-A8A6-03E6D5789450}">
      <dsp:nvSpPr>
        <dsp:cNvPr id="0" name=""/>
        <dsp:cNvSpPr/>
      </dsp:nvSpPr>
      <dsp:spPr>
        <a:xfrm>
          <a:off x="1797365" y="448956"/>
          <a:ext cx="5122548" cy="5122548"/>
        </a:xfrm>
        <a:custGeom>
          <a:avLst/>
          <a:gdLst/>
          <a:ahLst/>
          <a:cxnLst/>
          <a:rect l="0" t="0" r="0" b="0"/>
          <a:pathLst>
            <a:path>
              <a:moveTo>
                <a:pt x="3431920" y="152519"/>
              </a:moveTo>
              <a:arcTo wR="2561274" hR="2561274" stAng="17392346" swAng="773252"/>
            </a:path>
          </a:pathLst>
        </a:custGeom>
        <a:noFill/>
        <a:ln w="12700" cap="flat" cmpd="sng" algn="ctr">
          <a:solidFill>
            <a:schemeClr val="bg2">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DCEBAF5-7814-F644-BD19-5B66E6488DA3}">
      <dsp:nvSpPr>
        <dsp:cNvPr id="0" name=""/>
        <dsp:cNvSpPr/>
      </dsp:nvSpPr>
      <dsp:spPr>
        <a:xfrm>
          <a:off x="5671574" y="965094"/>
          <a:ext cx="1379100" cy="896415"/>
        </a:xfrm>
        <a:prstGeom prst="roundRect">
          <a:avLst/>
        </a:prstGeom>
        <a:solidFill>
          <a:schemeClr val="bg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Learn</a:t>
          </a:r>
        </a:p>
      </dsp:txBody>
      <dsp:txXfrm>
        <a:off x="5715333" y="1008853"/>
        <a:ext cx="1291582" cy="808897"/>
      </dsp:txXfrm>
    </dsp:sp>
    <dsp:sp modelId="{FECED5AE-E82E-8248-B4B8-5D4CBA6F675A}">
      <dsp:nvSpPr>
        <dsp:cNvPr id="0" name=""/>
        <dsp:cNvSpPr/>
      </dsp:nvSpPr>
      <dsp:spPr>
        <a:xfrm>
          <a:off x="1797365" y="448956"/>
          <a:ext cx="5122548" cy="5122548"/>
        </a:xfrm>
        <a:custGeom>
          <a:avLst/>
          <a:gdLst/>
          <a:ahLst/>
          <a:cxnLst/>
          <a:rect l="0" t="0" r="0" b="0"/>
          <a:pathLst>
            <a:path>
              <a:moveTo>
                <a:pt x="4955030" y="1650199"/>
              </a:moveTo>
              <a:arcTo wR="2561274" hR="2561274" stAng="20349777" swAng="1065061"/>
            </a:path>
          </a:pathLst>
        </a:custGeom>
        <a:noFill/>
        <a:ln w="12700" cap="flat" cmpd="sng" algn="ctr">
          <a:solidFill>
            <a:schemeClr val="bg2">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73CB627-FD76-DC47-B13B-1480998D76D8}">
      <dsp:nvSpPr>
        <dsp:cNvPr id="0" name=""/>
        <dsp:cNvSpPr/>
      </dsp:nvSpPr>
      <dsp:spPr>
        <a:xfrm>
          <a:off x="6166147" y="3131960"/>
          <a:ext cx="1379100" cy="896415"/>
        </a:xfrm>
        <a:prstGeom prst="roundRect">
          <a:avLst/>
        </a:prstGeom>
        <a:solidFill>
          <a:schemeClr val="bg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Identify</a:t>
          </a:r>
        </a:p>
      </dsp:txBody>
      <dsp:txXfrm>
        <a:off x="6209906" y="3175719"/>
        <a:ext cx="1291582" cy="808897"/>
      </dsp:txXfrm>
    </dsp:sp>
    <dsp:sp modelId="{0F35064C-F6E2-4943-9873-94B75CA9CABD}">
      <dsp:nvSpPr>
        <dsp:cNvPr id="0" name=""/>
        <dsp:cNvSpPr/>
      </dsp:nvSpPr>
      <dsp:spPr>
        <a:xfrm>
          <a:off x="1797365" y="448956"/>
          <a:ext cx="5122548" cy="5122548"/>
        </a:xfrm>
        <a:custGeom>
          <a:avLst/>
          <a:gdLst/>
          <a:ahLst/>
          <a:cxnLst/>
          <a:rect l="0" t="0" r="0" b="0"/>
          <a:pathLst>
            <a:path>
              <a:moveTo>
                <a:pt x="4822387" y="3764390"/>
              </a:moveTo>
              <a:arcTo wR="2561274" hR="2561274" stAng="1681020" swAng="836335"/>
            </a:path>
          </a:pathLst>
        </a:custGeom>
        <a:noFill/>
        <a:ln w="12700" cap="flat" cmpd="sng" algn="ctr">
          <a:solidFill>
            <a:schemeClr val="bg2">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6C0075B-34DA-6748-B77A-3D5D20B077E8}">
      <dsp:nvSpPr>
        <dsp:cNvPr id="0" name=""/>
        <dsp:cNvSpPr/>
      </dsp:nvSpPr>
      <dsp:spPr>
        <a:xfrm>
          <a:off x="4780384" y="4869651"/>
          <a:ext cx="1379100" cy="896415"/>
        </a:xfrm>
        <a:prstGeom prst="roundRect">
          <a:avLst/>
        </a:prstGeom>
        <a:solidFill>
          <a:schemeClr val="bg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Implement</a:t>
          </a:r>
        </a:p>
      </dsp:txBody>
      <dsp:txXfrm>
        <a:off x="4824143" y="4913410"/>
        <a:ext cx="1291582" cy="808897"/>
      </dsp:txXfrm>
    </dsp:sp>
    <dsp:sp modelId="{332A0347-E0AD-1641-9DD1-4A6481112707}">
      <dsp:nvSpPr>
        <dsp:cNvPr id="0" name=""/>
        <dsp:cNvSpPr/>
      </dsp:nvSpPr>
      <dsp:spPr>
        <a:xfrm>
          <a:off x="1797365" y="448956"/>
          <a:ext cx="5122548" cy="5122548"/>
        </a:xfrm>
        <a:custGeom>
          <a:avLst/>
          <a:gdLst/>
          <a:ahLst/>
          <a:cxnLst/>
          <a:rect l="0" t="0" r="0" b="0"/>
          <a:pathLst>
            <a:path>
              <a:moveTo>
                <a:pt x="2815829" y="5109867"/>
              </a:moveTo>
              <a:arcTo wR="2561274" hR="2561274" stAng="5057770" swAng="684459"/>
            </a:path>
          </a:pathLst>
        </a:custGeom>
        <a:noFill/>
        <a:ln w="12700" cap="flat" cmpd="sng" algn="ctr">
          <a:solidFill>
            <a:schemeClr val="bg2">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ECD45AD-C6F2-4B4E-A89A-40AE1B99F4E4}">
      <dsp:nvSpPr>
        <dsp:cNvPr id="0" name=""/>
        <dsp:cNvSpPr/>
      </dsp:nvSpPr>
      <dsp:spPr>
        <a:xfrm>
          <a:off x="2557794" y="4869651"/>
          <a:ext cx="1379100" cy="896415"/>
        </a:xfrm>
        <a:prstGeom prst="roundRect">
          <a:avLst/>
        </a:prstGeom>
        <a:solidFill>
          <a:schemeClr val="bg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Communicate</a:t>
          </a:r>
        </a:p>
      </dsp:txBody>
      <dsp:txXfrm>
        <a:off x="2601553" y="4913410"/>
        <a:ext cx="1291582" cy="808897"/>
      </dsp:txXfrm>
    </dsp:sp>
    <dsp:sp modelId="{AF100854-5093-6D4F-A8F2-F5557BBC5242}">
      <dsp:nvSpPr>
        <dsp:cNvPr id="0" name=""/>
        <dsp:cNvSpPr/>
      </dsp:nvSpPr>
      <dsp:spPr>
        <a:xfrm>
          <a:off x="1797365" y="448956"/>
          <a:ext cx="5122548" cy="5122548"/>
        </a:xfrm>
        <a:custGeom>
          <a:avLst/>
          <a:gdLst/>
          <a:ahLst/>
          <a:cxnLst/>
          <a:rect l="0" t="0" r="0" b="0"/>
          <a:pathLst>
            <a:path>
              <a:moveTo>
                <a:pt x="656558" y="4273636"/>
              </a:moveTo>
              <a:arcTo wR="2561274" hR="2561274" stAng="8282645" swAng="836335"/>
            </a:path>
          </a:pathLst>
        </a:custGeom>
        <a:noFill/>
        <a:ln w="12700" cap="flat" cmpd="sng" algn="ctr">
          <a:solidFill>
            <a:schemeClr val="bg2">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6CC1D52-E6BB-EA4D-862F-A73C071A850D}">
      <dsp:nvSpPr>
        <dsp:cNvPr id="0" name=""/>
        <dsp:cNvSpPr/>
      </dsp:nvSpPr>
      <dsp:spPr>
        <a:xfrm>
          <a:off x="1172031" y="3131960"/>
          <a:ext cx="1379100" cy="896415"/>
        </a:xfrm>
        <a:prstGeom prst="roundRect">
          <a:avLst/>
        </a:prstGeom>
        <a:solidFill>
          <a:schemeClr val="bg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Track</a:t>
          </a:r>
        </a:p>
      </dsp:txBody>
      <dsp:txXfrm>
        <a:off x="1215790" y="3175719"/>
        <a:ext cx="1291582" cy="808897"/>
      </dsp:txXfrm>
    </dsp:sp>
    <dsp:sp modelId="{B92133F4-0621-1045-8715-B3030F73CCAA}">
      <dsp:nvSpPr>
        <dsp:cNvPr id="0" name=""/>
        <dsp:cNvSpPr/>
      </dsp:nvSpPr>
      <dsp:spPr>
        <a:xfrm>
          <a:off x="1797365" y="448956"/>
          <a:ext cx="5122548" cy="5122548"/>
        </a:xfrm>
        <a:custGeom>
          <a:avLst/>
          <a:gdLst/>
          <a:ahLst/>
          <a:cxnLst/>
          <a:rect l="0" t="0" r="0" b="0"/>
          <a:pathLst>
            <a:path>
              <a:moveTo>
                <a:pt x="3714" y="2423386"/>
              </a:moveTo>
              <a:arcTo wR="2561274" hR="2561274" stAng="10985163" swAng="1065061"/>
            </a:path>
          </a:pathLst>
        </a:custGeom>
        <a:noFill/>
        <a:ln w="12700" cap="flat" cmpd="sng" algn="ctr">
          <a:solidFill>
            <a:schemeClr val="bg2">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4B440F9-2482-A846-84B8-AED6EBFC995D}">
      <dsp:nvSpPr>
        <dsp:cNvPr id="0" name=""/>
        <dsp:cNvSpPr/>
      </dsp:nvSpPr>
      <dsp:spPr>
        <a:xfrm>
          <a:off x="1666604" y="965094"/>
          <a:ext cx="1379100" cy="896415"/>
        </a:xfrm>
        <a:prstGeom prst="roundRect">
          <a:avLst/>
        </a:prstGeom>
        <a:solidFill>
          <a:schemeClr val="bg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Re-Evaluate</a:t>
          </a:r>
        </a:p>
      </dsp:txBody>
      <dsp:txXfrm>
        <a:off x="1710363" y="1008853"/>
        <a:ext cx="1291582" cy="808897"/>
      </dsp:txXfrm>
    </dsp:sp>
    <dsp:sp modelId="{1C6A44B9-7D0B-8447-9F18-7DE36872E878}">
      <dsp:nvSpPr>
        <dsp:cNvPr id="0" name=""/>
        <dsp:cNvSpPr/>
      </dsp:nvSpPr>
      <dsp:spPr>
        <a:xfrm>
          <a:off x="1797365" y="448956"/>
          <a:ext cx="5122548" cy="5122548"/>
        </a:xfrm>
        <a:custGeom>
          <a:avLst/>
          <a:gdLst/>
          <a:ahLst/>
          <a:cxnLst/>
          <a:rect l="0" t="0" r="0" b="0"/>
          <a:pathLst>
            <a:path>
              <a:moveTo>
                <a:pt x="1175315" y="407383"/>
              </a:moveTo>
              <a:arcTo wR="2561274" hR="2561274" stAng="14234402" swAng="773252"/>
            </a:path>
          </a:pathLst>
        </a:custGeom>
        <a:noFill/>
        <a:ln w="12700" cap="flat" cmpd="sng" algn="ctr">
          <a:solidFill>
            <a:schemeClr val="bg2">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12F85-3FB1-2443-8AFC-EB0E2AE47D31}">
      <dsp:nvSpPr>
        <dsp:cNvPr id="0" name=""/>
        <dsp:cNvSpPr/>
      </dsp:nvSpPr>
      <dsp:spPr>
        <a:xfrm>
          <a:off x="3669089" y="749"/>
          <a:ext cx="1379100" cy="896415"/>
        </a:xfrm>
        <a:prstGeom prst="roundRect">
          <a:avLst/>
        </a:prstGeom>
        <a:solidFill>
          <a:schemeClr val="bg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Assess</a:t>
          </a:r>
        </a:p>
      </dsp:txBody>
      <dsp:txXfrm>
        <a:off x="3712848" y="44508"/>
        <a:ext cx="1291582" cy="808897"/>
      </dsp:txXfrm>
    </dsp:sp>
    <dsp:sp modelId="{3FBA4B75-A626-3748-A8A6-03E6D5789450}">
      <dsp:nvSpPr>
        <dsp:cNvPr id="0" name=""/>
        <dsp:cNvSpPr/>
      </dsp:nvSpPr>
      <dsp:spPr>
        <a:xfrm>
          <a:off x="1797365" y="448956"/>
          <a:ext cx="5122548" cy="5122548"/>
        </a:xfrm>
        <a:custGeom>
          <a:avLst/>
          <a:gdLst/>
          <a:ahLst/>
          <a:cxnLst/>
          <a:rect l="0" t="0" r="0" b="0"/>
          <a:pathLst>
            <a:path>
              <a:moveTo>
                <a:pt x="3431920" y="152519"/>
              </a:moveTo>
              <a:arcTo wR="2561274" hR="2561274" stAng="17392346" swAng="773252"/>
            </a:path>
          </a:pathLst>
        </a:custGeom>
        <a:noFill/>
        <a:ln w="12700" cap="flat" cmpd="sng" algn="ctr">
          <a:solidFill>
            <a:schemeClr val="bg2">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DCEBAF5-7814-F644-BD19-5B66E6488DA3}">
      <dsp:nvSpPr>
        <dsp:cNvPr id="0" name=""/>
        <dsp:cNvSpPr/>
      </dsp:nvSpPr>
      <dsp:spPr>
        <a:xfrm>
          <a:off x="5671574" y="965094"/>
          <a:ext cx="1379100" cy="896415"/>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Learn</a:t>
          </a:r>
        </a:p>
      </dsp:txBody>
      <dsp:txXfrm>
        <a:off x="5715333" y="1008853"/>
        <a:ext cx="1291582" cy="808897"/>
      </dsp:txXfrm>
    </dsp:sp>
    <dsp:sp modelId="{FECED5AE-E82E-8248-B4B8-5D4CBA6F675A}">
      <dsp:nvSpPr>
        <dsp:cNvPr id="0" name=""/>
        <dsp:cNvSpPr/>
      </dsp:nvSpPr>
      <dsp:spPr>
        <a:xfrm>
          <a:off x="1797365" y="448956"/>
          <a:ext cx="5122548" cy="5122548"/>
        </a:xfrm>
        <a:custGeom>
          <a:avLst/>
          <a:gdLst/>
          <a:ahLst/>
          <a:cxnLst/>
          <a:rect l="0" t="0" r="0" b="0"/>
          <a:pathLst>
            <a:path>
              <a:moveTo>
                <a:pt x="4955030" y="1650199"/>
              </a:moveTo>
              <a:arcTo wR="2561274" hR="2561274" stAng="20349777" swAng="1065061"/>
            </a:path>
          </a:pathLst>
        </a:custGeom>
        <a:noFill/>
        <a:ln w="12700" cap="flat" cmpd="sng" algn="ctr">
          <a:solidFill>
            <a:schemeClr val="bg2">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73CB627-FD76-DC47-B13B-1480998D76D8}">
      <dsp:nvSpPr>
        <dsp:cNvPr id="0" name=""/>
        <dsp:cNvSpPr/>
      </dsp:nvSpPr>
      <dsp:spPr>
        <a:xfrm>
          <a:off x="6166147" y="3131960"/>
          <a:ext cx="1379100" cy="896415"/>
        </a:xfrm>
        <a:prstGeom prst="roundRect">
          <a:avLst/>
        </a:prstGeom>
        <a:solidFill>
          <a:schemeClr val="bg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Identify</a:t>
          </a:r>
        </a:p>
      </dsp:txBody>
      <dsp:txXfrm>
        <a:off x="6209906" y="3175719"/>
        <a:ext cx="1291582" cy="808897"/>
      </dsp:txXfrm>
    </dsp:sp>
    <dsp:sp modelId="{0F35064C-F6E2-4943-9873-94B75CA9CABD}">
      <dsp:nvSpPr>
        <dsp:cNvPr id="0" name=""/>
        <dsp:cNvSpPr/>
      </dsp:nvSpPr>
      <dsp:spPr>
        <a:xfrm>
          <a:off x="1797365" y="448956"/>
          <a:ext cx="5122548" cy="5122548"/>
        </a:xfrm>
        <a:custGeom>
          <a:avLst/>
          <a:gdLst/>
          <a:ahLst/>
          <a:cxnLst/>
          <a:rect l="0" t="0" r="0" b="0"/>
          <a:pathLst>
            <a:path>
              <a:moveTo>
                <a:pt x="4822387" y="3764390"/>
              </a:moveTo>
              <a:arcTo wR="2561274" hR="2561274" stAng="1681020" swAng="836335"/>
            </a:path>
          </a:pathLst>
        </a:custGeom>
        <a:noFill/>
        <a:ln w="12700" cap="flat" cmpd="sng" algn="ctr">
          <a:solidFill>
            <a:schemeClr val="bg2">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6C0075B-34DA-6748-B77A-3D5D20B077E8}">
      <dsp:nvSpPr>
        <dsp:cNvPr id="0" name=""/>
        <dsp:cNvSpPr/>
      </dsp:nvSpPr>
      <dsp:spPr>
        <a:xfrm>
          <a:off x="4780384" y="4869651"/>
          <a:ext cx="1379100" cy="896415"/>
        </a:xfrm>
        <a:prstGeom prst="roundRect">
          <a:avLst/>
        </a:prstGeom>
        <a:solidFill>
          <a:schemeClr val="bg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Implement</a:t>
          </a:r>
        </a:p>
      </dsp:txBody>
      <dsp:txXfrm>
        <a:off x="4824143" y="4913410"/>
        <a:ext cx="1291582" cy="808897"/>
      </dsp:txXfrm>
    </dsp:sp>
    <dsp:sp modelId="{332A0347-E0AD-1641-9DD1-4A6481112707}">
      <dsp:nvSpPr>
        <dsp:cNvPr id="0" name=""/>
        <dsp:cNvSpPr/>
      </dsp:nvSpPr>
      <dsp:spPr>
        <a:xfrm>
          <a:off x="1797365" y="448956"/>
          <a:ext cx="5122548" cy="5122548"/>
        </a:xfrm>
        <a:custGeom>
          <a:avLst/>
          <a:gdLst/>
          <a:ahLst/>
          <a:cxnLst/>
          <a:rect l="0" t="0" r="0" b="0"/>
          <a:pathLst>
            <a:path>
              <a:moveTo>
                <a:pt x="2815829" y="5109867"/>
              </a:moveTo>
              <a:arcTo wR="2561274" hR="2561274" stAng="5057770" swAng="684459"/>
            </a:path>
          </a:pathLst>
        </a:custGeom>
        <a:noFill/>
        <a:ln w="12700" cap="flat" cmpd="sng" algn="ctr">
          <a:solidFill>
            <a:schemeClr val="bg2">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ECD45AD-C6F2-4B4E-A89A-40AE1B99F4E4}">
      <dsp:nvSpPr>
        <dsp:cNvPr id="0" name=""/>
        <dsp:cNvSpPr/>
      </dsp:nvSpPr>
      <dsp:spPr>
        <a:xfrm>
          <a:off x="2557794" y="4869651"/>
          <a:ext cx="1379100" cy="896415"/>
        </a:xfrm>
        <a:prstGeom prst="roundRect">
          <a:avLst/>
        </a:prstGeom>
        <a:solidFill>
          <a:schemeClr val="bg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Communicate</a:t>
          </a:r>
        </a:p>
      </dsp:txBody>
      <dsp:txXfrm>
        <a:off x="2601553" y="4913410"/>
        <a:ext cx="1291582" cy="808897"/>
      </dsp:txXfrm>
    </dsp:sp>
    <dsp:sp modelId="{AF100854-5093-6D4F-A8F2-F5557BBC5242}">
      <dsp:nvSpPr>
        <dsp:cNvPr id="0" name=""/>
        <dsp:cNvSpPr/>
      </dsp:nvSpPr>
      <dsp:spPr>
        <a:xfrm>
          <a:off x="1797365" y="448956"/>
          <a:ext cx="5122548" cy="5122548"/>
        </a:xfrm>
        <a:custGeom>
          <a:avLst/>
          <a:gdLst/>
          <a:ahLst/>
          <a:cxnLst/>
          <a:rect l="0" t="0" r="0" b="0"/>
          <a:pathLst>
            <a:path>
              <a:moveTo>
                <a:pt x="656558" y="4273636"/>
              </a:moveTo>
              <a:arcTo wR="2561274" hR="2561274" stAng="8282645" swAng="836335"/>
            </a:path>
          </a:pathLst>
        </a:custGeom>
        <a:noFill/>
        <a:ln w="12700" cap="flat" cmpd="sng" algn="ctr">
          <a:solidFill>
            <a:schemeClr val="bg2">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6CC1D52-E6BB-EA4D-862F-A73C071A850D}">
      <dsp:nvSpPr>
        <dsp:cNvPr id="0" name=""/>
        <dsp:cNvSpPr/>
      </dsp:nvSpPr>
      <dsp:spPr>
        <a:xfrm>
          <a:off x="1172031" y="3131960"/>
          <a:ext cx="1379100" cy="896415"/>
        </a:xfrm>
        <a:prstGeom prst="roundRect">
          <a:avLst/>
        </a:prstGeom>
        <a:solidFill>
          <a:schemeClr val="bg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Track</a:t>
          </a:r>
        </a:p>
      </dsp:txBody>
      <dsp:txXfrm>
        <a:off x="1215790" y="3175719"/>
        <a:ext cx="1291582" cy="808897"/>
      </dsp:txXfrm>
    </dsp:sp>
    <dsp:sp modelId="{B92133F4-0621-1045-8715-B3030F73CCAA}">
      <dsp:nvSpPr>
        <dsp:cNvPr id="0" name=""/>
        <dsp:cNvSpPr/>
      </dsp:nvSpPr>
      <dsp:spPr>
        <a:xfrm>
          <a:off x="1797365" y="448956"/>
          <a:ext cx="5122548" cy="5122548"/>
        </a:xfrm>
        <a:custGeom>
          <a:avLst/>
          <a:gdLst/>
          <a:ahLst/>
          <a:cxnLst/>
          <a:rect l="0" t="0" r="0" b="0"/>
          <a:pathLst>
            <a:path>
              <a:moveTo>
                <a:pt x="3714" y="2423386"/>
              </a:moveTo>
              <a:arcTo wR="2561274" hR="2561274" stAng="10985163" swAng="1065061"/>
            </a:path>
          </a:pathLst>
        </a:custGeom>
        <a:noFill/>
        <a:ln w="12700" cap="flat" cmpd="sng" algn="ctr">
          <a:solidFill>
            <a:schemeClr val="bg2">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4B440F9-2482-A846-84B8-AED6EBFC995D}">
      <dsp:nvSpPr>
        <dsp:cNvPr id="0" name=""/>
        <dsp:cNvSpPr/>
      </dsp:nvSpPr>
      <dsp:spPr>
        <a:xfrm>
          <a:off x="1666604" y="965094"/>
          <a:ext cx="1379100" cy="896415"/>
        </a:xfrm>
        <a:prstGeom prst="roundRect">
          <a:avLst/>
        </a:prstGeom>
        <a:solidFill>
          <a:schemeClr val="bg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Re-Evaluate</a:t>
          </a:r>
        </a:p>
      </dsp:txBody>
      <dsp:txXfrm>
        <a:off x="1710363" y="1008853"/>
        <a:ext cx="1291582" cy="808897"/>
      </dsp:txXfrm>
    </dsp:sp>
    <dsp:sp modelId="{1C6A44B9-7D0B-8447-9F18-7DE36872E878}">
      <dsp:nvSpPr>
        <dsp:cNvPr id="0" name=""/>
        <dsp:cNvSpPr/>
      </dsp:nvSpPr>
      <dsp:spPr>
        <a:xfrm>
          <a:off x="1797365" y="448956"/>
          <a:ext cx="5122548" cy="5122548"/>
        </a:xfrm>
        <a:custGeom>
          <a:avLst/>
          <a:gdLst/>
          <a:ahLst/>
          <a:cxnLst/>
          <a:rect l="0" t="0" r="0" b="0"/>
          <a:pathLst>
            <a:path>
              <a:moveTo>
                <a:pt x="1175315" y="407383"/>
              </a:moveTo>
              <a:arcTo wR="2561274" hR="2561274" stAng="14234402" swAng="773252"/>
            </a:path>
          </a:pathLst>
        </a:custGeom>
        <a:noFill/>
        <a:ln w="12700" cap="flat" cmpd="sng" algn="ctr">
          <a:solidFill>
            <a:schemeClr val="bg2">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12F85-3FB1-2443-8AFC-EB0E2AE47D31}">
      <dsp:nvSpPr>
        <dsp:cNvPr id="0" name=""/>
        <dsp:cNvSpPr/>
      </dsp:nvSpPr>
      <dsp:spPr>
        <a:xfrm>
          <a:off x="3669089" y="749"/>
          <a:ext cx="1379100" cy="896415"/>
        </a:xfrm>
        <a:prstGeom prst="roundRect">
          <a:avLst/>
        </a:prstGeom>
        <a:solidFill>
          <a:schemeClr val="bg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Assess</a:t>
          </a:r>
        </a:p>
      </dsp:txBody>
      <dsp:txXfrm>
        <a:off x="3712848" y="44508"/>
        <a:ext cx="1291582" cy="808897"/>
      </dsp:txXfrm>
    </dsp:sp>
    <dsp:sp modelId="{3FBA4B75-A626-3748-A8A6-03E6D5789450}">
      <dsp:nvSpPr>
        <dsp:cNvPr id="0" name=""/>
        <dsp:cNvSpPr/>
      </dsp:nvSpPr>
      <dsp:spPr>
        <a:xfrm>
          <a:off x="1797365" y="448956"/>
          <a:ext cx="5122548" cy="5122548"/>
        </a:xfrm>
        <a:custGeom>
          <a:avLst/>
          <a:gdLst/>
          <a:ahLst/>
          <a:cxnLst/>
          <a:rect l="0" t="0" r="0" b="0"/>
          <a:pathLst>
            <a:path>
              <a:moveTo>
                <a:pt x="3431920" y="152519"/>
              </a:moveTo>
              <a:arcTo wR="2561274" hR="2561274" stAng="17392346" swAng="773252"/>
            </a:path>
          </a:pathLst>
        </a:custGeom>
        <a:noFill/>
        <a:ln w="12700" cap="flat" cmpd="sng" algn="ctr">
          <a:solidFill>
            <a:schemeClr val="bg2">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DCEBAF5-7814-F644-BD19-5B66E6488DA3}">
      <dsp:nvSpPr>
        <dsp:cNvPr id="0" name=""/>
        <dsp:cNvSpPr/>
      </dsp:nvSpPr>
      <dsp:spPr>
        <a:xfrm>
          <a:off x="5671574" y="965094"/>
          <a:ext cx="1379100" cy="896415"/>
        </a:xfrm>
        <a:prstGeom prst="roundRect">
          <a:avLst/>
        </a:prstGeom>
        <a:solidFill>
          <a:schemeClr val="bg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Learn</a:t>
          </a:r>
        </a:p>
      </dsp:txBody>
      <dsp:txXfrm>
        <a:off x="5715333" y="1008853"/>
        <a:ext cx="1291582" cy="808897"/>
      </dsp:txXfrm>
    </dsp:sp>
    <dsp:sp modelId="{FECED5AE-E82E-8248-B4B8-5D4CBA6F675A}">
      <dsp:nvSpPr>
        <dsp:cNvPr id="0" name=""/>
        <dsp:cNvSpPr/>
      </dsp:nvSpPr>
      <dsp:spPr>
        <a:xfrm>
          <a:off x="1797365" y="448956"/>
          <a:ext cx="5122548" cy="5122548"/>
        </a:xfrm>
        <a:custGeom>
          <a:avLst/>
          <a:gdLst/>
          <a:ahLst/>
          <a:cxnLst/>
          <a:rect l="0" t="0" r="0" b="0"/>
          <a:pathLst>
            <a:path>
              <a:moveTo>
                <a:pt x="4955030" y="1650199"/>
              </a:moveTo>
              <a:arcTo wR="2561274" hR="2561274" stAng="20349777" swAng="1065061"/>
            </a:path>
          </a:pathLst>
        </a:custGeom>
        <a:noFill/>
        <a:ln w="12700" cap="flat" cmpd="sng" algn="ctr">
          <a:solidFill>
            <a:schemeClr val="bg2">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73CB627-FD76-DC47-B13B-1480998D76D8}">
      <dsp:nvSpPr>
        <dsp:cNvPr id="0" name=""/>
        <dsp:cNvSpPr/>
      </dsp:nvSpPr>
      <dsp:spPr>
        <a:xfrm>
          <a:off x="6166147" y="3131960"/>
          <a:ext cx="1379100" cy="896415"/>
        </a:xfrm>
        <a:prstGeom prst="roundRect">
          <a:avLst/>
        </a:prstGeom>
        <a:solidFill>
          <a:srgbClr val="1EEC3D"/>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Identify</a:t>
          </a:r>
        </a:p>
      </dsp:txBody>
      <dsp:txXfrm>
        <a:off x="6209906" y="3175719"/>
        <a:ext cx="1291582" cy="808897"/>
      </dsp:txXfrm>
    </dsp:sp>
    <dsp:sp modelId="{0F35064C-F6E2-4943-9873-94B75CA9CABD}">
      <dsp:nvSpPr>
        <dsp:cNvPr id="0" name=""/>
        <dsp:cNvSpPr/>
      </dsp:nvSpPr>
      <dsp:spPr>
        <a:xfrm>
          <a:off x="1797365" y="448956"/>
          <a:ext cx="5122548" cy="5122548"/>
        </a:xfrm>
        <a:custGeom>
          <a:avLst/>
          <a:gdLst/>
          <a:ahLst/>
          <a:cxnLst/>
          <a:rect l="0" t="0" r="0" b="0"/>
          <a:pathLst>
            <a:path>
              <a:moveTo>
                <a:pt x="4822387" y="3764390"/>
              </a:moveTo>
              <a:arcTo wR="2561274" hR="2561274" stAng="1681020" swAng="836335"/>
            </a:path>
          </a:pathLst>
        </a:custGeom>
        <a:noFill/>
        <a:ln w="12700" cap="flat" cmpd="sng" algn="ctr">
          <a:solidFill>
            <a:schemeClr val="bg2">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6C0075B-34DA-6748-B77A-3D5D20B077E8}">
      <dsp:nvSpPr>
        <dsp:cNvPr id="0" name=""/>
        <dsp:cNvSpPr/>
      </dsp:nvSpPr>
      <dsp:spPr>
        <a:xfrm>
          <a:off x="4780384" y="4869651"/>
          <a:ext cx="1379100" cy="896415"/>
        </a:xfrm>
        <a:prstGeom prst="roundRect">
          <a:avLst/>
        </a:prstGeom>
        <a:solidFill>
          <a:schemeClr val="bg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Implement</a:t>
          </a:r>
        </a:p>
      </dsp:txBody>
      <dsp:txXfrm>
        <a:off x="4824143" y="4913410"/>
        <a:ext cx="1291582" cy="808897"/>
      </dsp:txXfrm>
    </dsp:sp>
    <dsp:sp modelId="{332A0347-E0AD-1641-9DD1-4A6481112707}">
      <dsp:nvSpPr>
        <dsp:cNvPr id="0" name=""/>
        <dsp:cNvSpPr/>
      </dsp:nvSpPr>
      <dsp:spPr>
        <a:xfrm>
          <a:off x="1797365" y="448956"/>
          <a:ext cx="5122548" cy="5122548"/>
        </a:xfrm>
        <a:custGeom>
          <a:avLst/>
          <a:gdLst/>
          <a:ahLst/>
          <a:cxnLst/>
          <a:rect l="0" t="0" r="0" b="0"/>
          <a:pathLst>
            <a:path>
              <a:moveTo>
                <a:pt x="2815829" y="5109867"/>
              </a:moveTo>
              <a:arcTo wR="2561274" hR="2561274" stAng="5057770" swAng="684459"/>
            </a:path>
          </a:pathLst>
        </a:custGeom>
        <a:noFill/>
        <a:ln w="12700" cap="flat" cmpd="sng" algn="ctr">
          <a:solidFill>
            <a:schemeClr val="bg2">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ECD45AD-C6F2-4B4E-A89A-40AE1B99F4E4}">
      <dsp:nvSpPr>
        <dsp:cNvPr id="0" name=""/>
        <dsp:cNvSpPr/>
      </dsp:nvSpPr>
      <dsp:spPr>
        <a:xfrm>
          <a:off x="2557794" y="4869651"/>
          <a:ext cx="1379100" cy="896415"/>
        </a:xfrm>
        <a:prstGeom prst="roundRect">
          <a:avLst/>
        </a:prstGeom>
        <a:solidFill>
          <a:schemeClr val="bg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Communicate</a:t>
          </a:r>
        </a:p>
      </dsp:txBody>
      <dsp:txXfrm>
        <a:off x="2601553" y="4913410"/>
        <a:ext cx="1291582" cy="808897"/>
      </dsp:txXfrm>
    </dsp:sp>
    <dsp:sp modelId="{AF100854-5093-6D4F-A8F2-F5557BBC5242}">
      <dsp:nvSpPr>
        <dsp:cNvPr id="0" name=""/>
        <dsp:cNvSpPr/>
      </dsp:nvSpPr>
      <dsp:spPr>
        <a:xfrm>
          <a:off x="1797365" y="448956"/>
          <a:ext cx="5122548" cy="5122548"/>
        </a:xfrm>
        <a:custGeom>
          <a:avLst/>
          <a:gdLst/>
          <a:ahLst/>
          <a:cxnLst/>
          <a:rect l="0" t="0" r="0" b="0"/>
          <a:pathLst>
            <a:path>
              <a:moveTo>
                <a:pt x="656558" y="4273636"/>
              </a:moveTo>
              <a:arcTo wR="2561274" hR="2561274" stAng="8282645" swAng="836335"/>
            </a:path>
          </a:pathLst>
        </a:custGeom>
        <a:noFill/>
        <a:ln w="12700" cap="flat" cmpd="sng" algn="ctr">
          <a:solidFill>
            <a:schemeClr val="bg2">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6CC1D52-E6BB-EA4D-862F-A73C071A850D}">
      <dsp:nvSpPr>
        <dsp:cNvPr id="0" name=""/>
        <dsp:cNvSpPr/>
      </dsp:nvSpPr>
      <dsp:spPr>
        <a:xfrm>
          <a:off x="1172031" y="3131960"/>
          <a:ext cx="1379100" cy="896415"/>
        </a:xfrm>
        <a:prstGeom prst="roundRect">
          <a:avLst/>
        </a:prstGeom>
        <a:solidFill>
          <a:schemeClr val="bg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Track</a:t>
          </a:r>
        </a:p>
      </dsp:txBody>
      <dsp:txXfrm>
        <a:off x="1215790" y="3175719"/>
        <a:ext cx="1291582" cy="808897"/>
      </dsp:txXfrm>
    </dsp:sp>
    <dsp:sp modelId="{B92133F4-0621-1045-8715-B3030F73CCAA}">
      <dsp:nvSpPr>
        <dsp:cNvPr id="0" name=""/>
        <dsp:cNvSpPr/>
      </dsp:nvSpPr>
      <dsp:spPr>
        <a:xfrm>
          <a:off x="1797365" y="448956"/>
          <a:ext cx="5122548" cy="5122548"/>
        </a:xfrm>
        <a:custGeom>
          <a:avLst/>
          <a:gdLst/>
          <a:ahLst/>
          <a:cxnLst/>
          <a:rect l="0" t="0" r="0" b="0"/>
          <a:pathLst>
            <a:path>
              <a:moveTo>
                <a:pt x="3714" y="2423386"/>
              </a:moveTo>
              <a:arcTo wR="2561274" hR="2561274" stAng="10985163" swAng="1065061"/>
            </a:path>
          </a:pathLst>
        </a:custGeom>
        <a:noFill/>
        <a:ln w="12700" cap="flat" cmpd="sng" algn="ctr">
          <a:solidFill>
            <a:schemeClr val="bg2">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4B440F9-2482-A846-84B8-AED6EBFC995D}">
      <dsp:nvSpPr>
        <dsp:cNvPr id="0" name=""/>
        <dsp:cNvSpPr/>
      </dsp:nvSpPr>
      <dsp:spPr>
        <a:xfrm>
          <a:off x="1666604" y="965094"/>
          <a:ext cx="1379100" cy="896415"/>
        </a:xfrm>
        <a:prstGeom prst="roundRect">
          <a:avLst/>
        </a:prstGeom>
        <a:solidFill>
          <a:schemeClr val="bg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Re-Evaluate</a:t>
          </a:r>
        </a:p>
      </dsp:txBody>
      <dsp:txXfrm>
        <a:off x="1710363" y="1008853"/>
        <a:ext cx="1291582" cy="808897"/>
      </dsp:txXfrm>
    </dsp:sp>
    <dsp:sp modelId="{1C6A44B9-7D0B-8447-9F18-7DE36872E878}">
      <dsp:nvSpPr>
        <dsp:cNvPr id="0" name=""/>
        <dsp:cNvSpPr/>
      </dsp:nvSpPr>
      <dsp:spPr>
        <a:xfrm>
          <a:off x="1797365" y="448956"/>
          <a:ext cx="5122548" cy="5122548"/>
        </a:xfrm>
        <a:custGeom>
          <a:avLst/>
          <a:gdLst/>
          <a:ahLst/>
          <a:cxnLst/>
          <a:rect l="0" t="0" r="0" b="0"/>
          <a:pathLst>
            <a:path>
              <a:moveTo>
                <a:pt x="1175315" y="407383"/>
              </a:moveTo>
              <a:arcTo wR="2561274" hR="2561274" stAng="14234402" swAng="773252"/>
            </a:path>
          </a:pathLst>
        </a:custGeom>
        <a:noFill/>
        <a:ln w="12700" cap="flat" cmpd="sng" algn="ctr">
          <a:solidFill>
            <a:schemeClr val="bg2">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12F85-3FB1-2443-8AFC-EB0E2AE47D31}">
      <dsp:nvSpPr>
        <dsp:cNvPr id="0" name=""/>
        <dsp:cNvSpPr/>
      </dsp:nvSpPr>
      <dsp:spPr>
        <a:xfrm>
          <a:off x="3669089" y="749"/>
          <a:ext cx="1379100" cy="896415"/>
        </a:xfrm>
        <a:prstGeom prst="roundRect">
          <a:avLst/>
        </a:prstGeom>
        <a:solidFill>
          <a:schemeClr val="bg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Assess</a:t>
          </a:r>
        </a:p>
      </dsp:txBody>
      <dsp:txXfrm>
        <a:off x="3712848" y="44508"/>
        <a:ext cx="1291582" cy="808897"/>
      </dsp:txXfrm>
    </dsp:sp>
    <dsp:sp modelId="{3FBA4B75-A626-3748-A8A6-03E6D5789450}">
      <dsp:nvSpPr>
        <dsp:cNvPr id="0" name=""/>
        <dsp:cNvSpPr/>
      </dsp:nvSpPr>
      <dsp:spPr>
        <a:xfrm>
          <a:off x="1797365" y="448956"/>
          <a:ext cx="5122548" cy="5122548"/>
        </a:xfrm>
        <a:custGeom>
          <a:avLst/>
          <a:gdLst/>
          <a:ahLst/>
          <a:cxnLst/>
          <a:rect l="0" t="0" r="0" b="0"/>
          <a:pathLst>
            <a:path>
              <a:moveTo>
                <a:pt x="3431920" y="152519"/>
              </a:moveTo>
              <a:arcTo wR="2561274" hR="2561274" stAng="17392346" swAng="773252"/>
            </a:path>
          </a:pathLst>
        </a:custGeom>
        <a:noFill/>
        <a:ln w="12700" cap="flat" cmpd="sng" algn="ctr">
          <a:solidFill>
            <a:schemeClr val="bg2">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DCEBAF5-7814-F644-BD19-5B66E6488DA3}">
      <dsp:nvSpPr>
        <dsp:cNvPr id="0" name=""/>
        <dsp:cNvSpPr/>
      </dsp:nvSpPr>
      <dsp:spPr>
        <a:xfrm>
          <a:off x="5671574" y="965094"/>
          <a:ext cx="1379100" cy="896415"/>
        </a:xfrm>
        <a:prstGeom prst="roundRect">
          <a:avLst/>
        </a:prstGeom>
        <a:solidFill>
          <a:schemeClr val="bg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Learn</a:t>
          </a:r>
        </a:p>
      </dsp:txBody>
      <dsp:txXfrm>
        <a:off x="5715333" y="1008853"/>
        <a:ext cx="1291582" cy="808897"/>
      </dsp:txXfrm>
    </dsp:sp>
    <dsp:sp modelId="{FECED5AE-E82E-8248-B4B8-5D4CBA6F675A}">
      <dsp:nvSpPr>
        <dsp:cNvPr id="0" name=""/>
        <dsp:cNvSpPr/>
      </dsp:nvSpPr>
      <dsp:spPr>
        <a:xfrm>
          <a:off x="1797365" y="448956"/>
          <a:ext cx="5122548" cy="5122548"/>
        </a:xfrm>
        <a:custGeom>
          <a:avLst/>
          <a:gdLst/>
          <a:ahLst/>
          <a:cxnLst/>
          <a:rect l="0" t="0" r="0" b="0"/>
          <a:pathLst>
            <a:path>
              <a:moveTo>
                <a:pt x="4955030" y="1650199"/>
              </a:moveTo>
              <a:arcTo wR="2561274" hR="2561274" stAng="20349777" swAng="1065061"/>
            </a:path>
          </a:pathLst>
        </a:custGeom>
        <a:noFill/>
        <a:ln w="12700" cap="flat" cmpd="sng" algn="ctr">
          <a:solidFill>
            <a:schemeClr val="bg2">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73CB627-FD76-DC47-B13B-1480998D76D8}">
      <dsp:nvSpPr>
        <dsp:cNvPr id="0" name=""/>
        <dsp:cNvSpPr/>
      </dsp:nvSpPr>
      <dsp:spPr>
        <a:xfrm>
          <a:off x="6166147" y="3131960"/>
          <a:ext cx="1379100" cy="896415"/>
        </a:xfrm>
        <a:prstGeom prst="roundRect">
          <a:avLst/>
        </a:prstGeom>
        <a:solidFill>
          <a:schemeClr val="bg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Identify</a:t>
          </a:r>
        </a:p>
      </dsp:txBody>
      <dsp:txXfrm>
        <a:off x="6209906" y="3175719"/>
        <a:ext cx="1291582" cy="808897"/>
      </dsp:txXfrm>
    </dsp:sp>
    <dsp:sp modelId="{0F35064C-F6E2-4943-9873-94B75CA9CABD}">
      <dsp:nvSpPr>
        <dsp:cNvPr id="0" name=""/>
        <dsp:cNvSpPr/>
      </dsp:nvSpPr>
      <dsp:spPr>
        <a:xfrm>
          <a:off x="1797365" y="448956"/>
          <a:ext cx="5122548" cy="5122548"/>
        </a:xfrm>
        <a:custGeom>
          <a:avLst/>
          <a:gdLst/>
          <a:ahLst/>
          <a:cxnLst/>
          <a:rect l="0" t="0" r="0" b="0"/>
          <a:pathLst>
            <a:path>
              <a:moveTo>
                <a:pt x="4822387" y="3764390"/>
              </a:moveTo>
              <a:arcTo wR="2561274" hR="2561274" stAng="1681020" swAng="836335"/>
            </a:path>
          </a:pathLst>
        </a:custGeom>
        <a:noFill/>
        <a:ln w="12700" cap="flat" cmpd="sng" algn="ctr">
          <a:solidFill>
            <a:schemeClr val="bg2">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6C0075B-34DA-6748-B77A-3D5D20B077E8}">
      <dsp:nvSpPr>
        <dsp:cNvPr id="0" name=""/>
        <dsp:cNvSpPr/>
      </dsp:nvSpPr>
      <dsp:spPr>
        <a:xfrm>
          <a:off x="4780384" y="4869651"/>
          <a:ext cx="1379100" cy="896415"/>
        </a:xfrm>
        <a:prstGeom prst="roundRect">
          <a:avLst/>
        </a:prstGeom>
        <a:solidFill>
          <a:srgbClr val="19D4E9"/>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Implement</a:t>
          </a:r>
        </a:p>
      </dsp:txBody>
      <dsp:txXfrm>
        <a:off x="4824143" y="4913410"/>
        <a:ext cx="1291582" cy="808897"/>
      </dsp:txXfrm>
    </dsp:sp>
    <dsp:sp modelId="{332A0347-E0AD-1641-9DD1-4A6481112707}">
      <dsp:nvSpPr>
        <dsp:cNvPr id="0" name=""/>
        <dsp:cNvSpPr/>
      </dsp:nvSpPr>
      <dsp:spPr>
        <a:xfrm>
          <a:off x="1797365" y="448956"/>
          <a:ext cx="5122548" cy="5122548"/>
        </a:xfrm>
        <a:custGeom>
          <a:avLst/>
          <a:gdLst/>
          <a:ahLst/>
          <a:cxnLst/>
          <a:rect l="0" t="0" r="0" b="0"/>
          <a:pathLst>
            <a:path>
              <a:moveTo>
                <a:pt x="2815829" y="5109867"/>
              </a:moveTo>
              <a:arcTo wR="2561274" hR="2561274" stAng="5057770" swAng="684459"/>
            </a:path>
          </a:pathLst>
        </a:custGeom>
        <a:noFill/>
        <a:ln w="12700" cap="flat" cmpd="sng" algn="ctr">
          <a:solidFill>
            <a:schemeClr val="bg2">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ECD45AD-C6F2-4B4E-A89A-40AE1B99F4E4}">
      <dsp:nvSpPr>
        <dsp:cNvPr id="0" name=""/>
        <dsp:cNvSpPr/>
      </dsp:nvSpPr>
      <dsp:spPr>
        <a:xfrm>
          <a:off x="2557794" y="4869651"/>
          <a:ext cx="1379100" cy="896415"/>
        </a:xfrm>
        <a:prstGeom prst="roundRect">
          <a:avLst/>
        </a:prstGeom>
        <a:solidFill>
          <a:srgbClr val="2317E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Communicate</a:t>
          </a:r>
        </a:p>
      </dsp:txBody>
      <dsp:txXfrm>
        <a:off x="2601553" y="4913410"/>
        <a:ext cx="1291582" cy="808897"/>
      </dsp:txXfrm>
    </dsp:sp>
    <dsp:sp modelId="{AF100854-5093-6D4F-A8F2-F5557BBC5242}">
      <dsp:nvSpPr>
        <dsp:cNvPr id="0" name=""/>
        <dsp:cNvSpPr/>
      </dsp:nvSpPr>
      <dsp:spPr>
        <a:xfrm>
          <a:off x="1797365" y="448956"/>
          <a:ext cx="5122548" cy="5122548"/>
        </a:xfrm>
        <a:custGeom>
          <a:avLst/>
          <a:gdLst/>
          <a:ahLst/>
          <a:cxnLst/>
          <a:rect l="0" t="0" r="0" b="0"/>
          <a:pathLst>
            <a:path>
              <a:moveTo>
                <a:pt x="656558" y="4273636"/>
              </a:moveTo>
              <a:arcTo wR="2561274" hR="2561274" stAng="8282645" swAng="836335"/>
            </a:path>
          </a:pathLst>
        </a:custGeom>
        <a:noFill/>
        <a:ln w="12700" cap="flat" cmpd="sng" algn="ctr">
          <a:solidFill>
            <a:schemeClr val="bg2">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6CC1D52-E6BB-EA4D-862F-A73C071A850D}">
      <dsp:nvSpPr>
        <dsp:cNvPr id="0" name=""/>
        <dsp:cNvSpPr/>
      </dsp:nvSpPr>
      <dsp:spPr>
        <a:xfrm>
          <a:off x="1172031" y="3131960"/>
          <a:ext cx="1379100" cy="896415"/>
        </a:xfrm>
        <a:prstGeom prst="roundRect">
          <a:avLst/>
        </a:prstGeom>
        <a:solidFill>
          <a:schemeClr val="bg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Track</a:t>
          </a:r>
        </a:p>
      </dsp:txBody>
      <dsp:txXfrm>
        <a:off x="1215790" y="3175719"/>
        <a:ext cx="1291582" cy="808897"/>
      </dsp:txXfrm>
    </dsp:sp>
    <dsp:sp modelId="{B92133F4-0621-1045-8715-B3030F73CCAA}">
      <dsp:nvSpPr>
        <dsp:cNvPr id="0" name=""/>
        <dsp:cNvSpPr/>
      </dsp:nvSpPr>
      <dsp:spPr>
        <a:xfrm>
          <a:off x="1797365" y="448956"/>
          <a:ext cx="5122548" cy="5122548"/>
        </a:xfrm>
        <a:custGeom>
          <a:avLst/>
          <a:gdLst/>
          <a:ahLst/>
          <a:cxnLst/>
          <a:rect l="0" t="0" r="0" b="0"/>
          <a:pathLst>
            <a:path>
              <a:moveTo>
                <a:pt x="3714" y="2423386"/>
              </a:moveTo>
              <a:arcTo wR="2561274" hR="2561274" stAng="10985163" swAng="1065061"/>
            </a:path>
          </a:pathLst>
        </a:custGeom>
        <a:noFill/>
        <a:ln w="12700" cap="flat" cmpd="sng" algn="ctr">
          <a:solidFill>
            <a:schemeClr val="bg2">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4B440F9-2482-A846-84B8-AED6EBFC995D}">
      <dsp:nvSpPr>
        <dsp:cNvPr id="0" name=""/>
        <dsp:cNvSpPr/>
      </dsp:nvSpPr>
      <dsp:spPr>
        <a:xfrm>
          <a:off x="1666604" y="965094"/>
          <a:ext cx="1379100" cy="896415"/>
        </a:xfrm>
        <a:prstGeom prst="roundRect">
          <a:avLst/>
        </a:prstGeom>
        <a:solidFill>
          <a:schemeClr val="bg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Re-Evaluate</a:t>
          </a:r>
        </a:p>
      </dsp:txBody>
      <dsp:txXfrm>
        <a:off x="1710363" y="1008853"/>
        <a:ext cx="1291582" cy="808897"/>
      </dsp:txXfrm>
    </dsp:sp>
    <dsp:sp modelId="{1C6A44B9-7D0B-8447-9F18-7DE36872E878}">
      <dsp:nvSpPr>
        <dsp:cNvPr id="0" name=""/>
        <dsp:cNvSpPr/>
      </dsp:nvSpPr>
      <dsp:spPr>
        <a:xfrm>
          <a:off x="1797365" y="448956"/>
          <a:ext cx="5122548" cy="5122548"/>
        </a:xfrm>
        <a:custGeom>
          <a:avLst/>
          <a:gdLst/>
          <a:ahLst/>
          <a:cxnLst/>
          <a:rect l="0" t="0" r="0" b="0"/>
          <a:pathLst>
            <a:path>
              <a:moveTo>
                <a:pt x="1175315" y="407383"/>
              </a:moveTo>
              <a:arcTo wR="2561274" hR="2561274" stAng="14234402" swAng="773252"/>
            </a:path>
          </a:pathLst>
        </a:custGeom>
        <a:noFill/>
        <a:ln w="12700" cap="flat" cmpd="sng" algn="ctr">
          <a:solidFill>
            <a:schemeClr val="bg2">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12F85-3FB1-2443-8AFC-EB0E2AE47D31}">
      <dsp:nvSpPr>
        <dsp:cNvPr id="0" name=""/>
        <dsp:cNvSpPr/>
      </dsp:nvSpPr>
      <dsp:spPr>
        <a:xfrm>
          <a:off x="3669089" y="749"/>
          <a:ext cx="1379100" cy="896415"/>
        </a:xfrm>
        <a:prstGeom prst="roundRect">
          <a:avLst/>
        </a:prstGeom>
        <a:solidFill>
          <a:schemeClr val="bg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Assess</a:t>
          </a:r>
        </a:p>
      </dsp:txBody>
      <dsp:txXfrm>
        <a:off x="3712848" y="44508"/>
        <a:ext cx="1291582" cy="808897"/>
      </dsp:txXfrm>
    </dsp:sp>
    <dsp:sp modelId="{3FBA4B75-A626-3748-A8A6-03E6D5789450}">
      <dsp:nvSpPr>
        <dsp:cNvPr id="0" name=""/>
        <dsp:cNvSpPr/>
      </dsp:nvSpPr>
      <dsp:spPr>
        <a:xfrm>
          <a:off x="1797365" y="448956"/>
          <a:ext cx="5122548" cy="5122548"/>
        </a:xfrm>
        <a:custGeom>
          <a:avLst/>
          <a:gdLst/>
          <a:ahLst/>
          <a:cxnLst/>
          <a:rect l="0" t="0" r="0" b="0"/>
          <a:pathLst>
            <a:path>
              <a:moveTo>
                <a:pt x="3431920" y="152519"/>
              </a:moveTo>
              <a:arcTo wR="2561274" hR="2561274" stAng="17392346" swAng="773252"/>
            </a:path>
          </a:pathLst>
        </a:custGeom>
        <a:noFill/>
        <a:ln w="12700" cap="flat" cmpd="sng" algn="ctr">
          <a:solidFill>
            <a:schemeClr val="bg2">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DCEBAF5-7814-F644-BD19-5B66E6488DA3}">
      <dsp:nvSpPr>
        <dsp:cNvPr id="0" name=""/>
        <dsp:cNvSpPr/>
      </dsp:nvSpPr>
      <dsp:spPr>
        <a:xfrm>
          <a:off x="5671574" y="965094"/>
          <a:ext cx="1379100" cy="896415"/>
        </a:xfrm>
        <a:prstGeom prst="roundRect">
          <a:avLst/>
        </a:prstGeom>
        <a:solidFill>
          <a:schemeClr val="bg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Learn</a:t>
          </a:r>
        </a:p>
      </dsp:txBody>
      <dsp:txXfrm>
        <a:off x="5715333" y="1008853"/>
        <a:ext cx="1291582" cy="808897"/>
      </dsp:txXfrm>
    </dsp:sp>
    <dsp:sp modelId="{FECED5AE-E82E-8248-B4B8-5D4CBA6F675A}">
      <dsp:nvSpPr>
        <dsp:cNvPr id="0" name=""/>
        <dsp:cNvSpPr/>
      </dsp:nvSpPr>
      <dsp:spPr>
        <a:xfrm>
          <a:off x="1797365" y="448956"/>
          <a:ext cx="5122548" cy="5122548"/>
        </a:xfrm>
        <a:custGeom>
          <a:avLst/>
          <a:gdLst/>
          <a:ahLst/>
          <a:cxnLst/>
          <a:rect l="0" t="0" r="0" b="0"/>
          <a:pathLst>
            <a:path>
              <a:moveTo>
                <a:pt x="4955030" y="1650199"/>
              </a:moveTo>
              <a:arcTo wR="2561274" hR="2561274" stAng="20349777" swAng="1065061"/>
            </a:path>
          </a:pathLst>
        </a:custGeom>
        <a:noFill/>
        <a:ln w="12700" cap="flat" cmpd="sng" algn="ctr">
          <a:solidFill>
            <a:schemeClr val="bg2">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73CB627-FD76-DC47-B13B-1480998D76D8}">
      <dsp:nvSpPr>
        <dsp:cNvPr id="0" name=""/>
        <dsp:cNvSpPr/>
      </dsp:nvSpPr>
      <dsp:spPr>
        <a:xfrm>
          <a:off x="6166147" y="3131960"/>
          <a:ext cx="1379100" cy="896415"/>
        </a:xfrm>
        <a:prstGeom prst="roundRect">
          <a:avLst/>
        </a:prstGeom>
        <a:solidFill>
          <a:schemeClr val="bg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Identify</a:t>
          </a:r>
        </a:p>
      </dsp:txBody>
      <dsp:txXfrm>
        <a:off x="6209906" y="3175719"/>
        <a:ext cx="1291582" cy="808897"/>
      </dsp:txXfrm>
    </dsp:sp>
    <dsp:sp modelId="{0F35064C-F6E2-4943-9873-94B75CA9CABD}">
      <dsp:nvSpPr>
        <dsp:cNvPr id="0" name=""/>
        <dsp:cNvSpPr/>
      </dsp:nvSpPr>
      <dsp:spPr>
        <a:xfrm>
          <a:off x="1797365" y="448956"/>
          <a:ext cx="5122548" cy="5122548"/>
        </a:xfrm>
        <a:custGeom>
          <a:avLst/>
          <a:gdLst/>
          <a:ahLst/>
          <a:cxnLst/>
          <a:rect l="0" t="0" r="0" b="0"/>
          <a:pathLst>
            <a:path>
              <a:moveTo>
                <a:pt x="4822387" y="3764390"/>
              </a:moveTo>
              <a:arcTo wR="2561274" hR="2561274" stAng="1681020" swAng="836335"/>
            </a:path>
          </a:pathLst>
        </a:custGeom>
        <a:noFill/>
        <a:ln w="12700" cap="flat" cmpd="sng" algn="ctr">
          <a:solidFill>
            <a:schemeClr val="bg2">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6C0075B-34DA-6748-B77A-3D5D20B077E8}">
      <dsp:nvSpPr>
        <dsp:cNvPr id="0" name=""/>
        <dsp:cNvSpPr/>
      </dsp:nvSpPr>
      <dsp:spPr>
        <a:xfrm>
          <a:off x="4780384" y="4869651"/>
          <a:ext cx="1379100" cy="896415"/>
        </a:xfrm>
        <a:prstGeom prst="roundRect">
          <a:avLst/>
        </a:prstGeom>
        <a:solidFill>
          <a:schemeClr val="bg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Implement</a:t>
          </a:r>
        </a:p>
      </dsp:txBody>
      <dsp:txXfrm>
        <a:off x="4824143" y="4913410"/>
        <a:ext cx="1291582" cy="808897"/>
      </dsp:txXfrm>
    </dsp:sp>
    <dsp:sp modelId="{332A0347-E0AD-1641-9DD1-4A6481112707}">
      <dsp:nvSpPr>
        <dsp:cNvPr id="0" name=""/>
        <dsp:cNvSpPr/>
      </dsp:nvSpPr>
      <dsp:spPr>
        <a:xfrm>
          <a:off x="1797365" y="448956"/>
          <a:ext cx="5122548" cy="5122548"/>
        </a:xfrm>
        <a:custGeom>
          <a:avLst/>
          <a:gdLst/>
          <a:ahLst/>
          <a:cxnLst/>
          <a:rect l="0" t="0" r="0" b="0"/>
          <a:pathLst>
            <a:path>
              <a:moveTo>
                <a:pt x="2815829" y="5109867"/>
              </a:moveTo>
              <a:arcTo wR="2561274" hR="2561274" stAng="5057770" swAng="684459"/>
            </a:path>
          </a:pathLst>
        </a:custGeom>
        <a:noFill/>
        <a:ln w="12700" cap="flat" cmpd="sng" algn="ctr">
          <a:solidFill>
            <a:schemeClr val="bg2">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ECD45AD-C6F2-4B4E-A89A-40AE1B99F4E4}">
      <dsp:nvSpPr>
        <dsp:cNvPr id="0" name=""/>
        <dsp:cNvSpPr/>
      </dsp:nvSpPr>
      <dsp:spPr>
        <a:xfrm>
          <a:off x="2557794" y="4869651"/>
          <a:ext cx="1379100" cy="896415"/>
        </a:xfrm>
        <a:prstGeom prst="roundRect">
          <a:avLst/>
        </a:prstGeom>
        <a:solidFill>
          <a:schemeClr val="bg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Communicate</a:t>
          </a:r>
        </a:p>
      </dsp:txBody>
      <dsp:txXfrm>
        <a:off x="2601553" y="4913410"/>
        <a:ext cx="1291582" cy="808897"/>
      </dsp:txXfrm>
    </dsp:sp>
    <dsp:sp modelId="{AF100854-5093-6D4F-A8F2-F5557BBC5242}">
      <dsp:nvSpPr>
        <dsp:cNvPr id="0" name=""/>
        <dsp:cNvSpPr/>
      </dsp:nvSpPr>
      <dsp:spPr>
        <a:xfrm>
          <a:off x="1797365" y="448956"/>
          <a:ext cx="5122548" cy="5122548"/>
        </a:xfrm>
        <a:custGeom>
          <a:avLst/>
          <a:gdLst/>
          <a:ahLst/>
          <a:cxnLst/>
          <a:rect l="0" t="0" r="0" b="0"/>
          <a:pathLst>
            <a:path>
              <a:moveTo>
                <a:pt x="656558" y="4273636"/>
              </a:moveTo>
              <a:arcTo wR="2561274" hR="2561274" stAng="8282645" swAng="836335"/>
            </a:path>
          </a:pathLst>
        </a:custGeom>
        <a:noFill/>
        <a:ln w="12700" cap="flat" cmpd="sng" algn="ctr">
          <a:solidFill>
            <a:schemeClr val="bg2">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6CC1D52-E6BB-EA4D-862F-A73C071A850D}">
      <dsp:nvSpPr>
        <dsp:cNvPr id="0" name=""/>
        <dsp:cNvSpPr/>
      </dsp:nvSpPr>
      <dsp:spPr>
        <a:xfrm>
          <a:off x="1172031" y="3131960"/>
          <a:ext cx="1379100" cy="896415"/>
        </a:xfrm>
        <a:prstGeom prst="roundRect">
          <a:avLst/>
        </a:prstGeom>
        <a:solidFill>
          <a:srgbClr val="DB18D9"/>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Track</a:t>
          </a:r>
        </a:p>
      </dsp:txBody>
      <dsp:txXfrm>
        <a:off x="1215790" y="3175719"/>
        <a:ext cx="1291582" cy="808897"/>
      </dsp:txXfrm>
    </dsp:sp>
    <dsp:sp modelId="{B92133F4-0621-1045-8715-B3030F73CCAA}">
      <dsp:nvSpPr>
        <dsp:cNvPr id="0" name=""/>
        <dsp:cNvSpPr/>
      </dsp:nvSpPr>
      <dsp:spPr>
        <a:xfrm>
          <a:off x="1797365" y="448956"/>
          <a:ext cx="5122548" cy="5122548"/>
        </a:xfrm>
        <a:custGeom>
          <a:avLst/>
          <a:gdLst/>
          <a:ahLst/>
          <a:cxnLst/>
          <a:rect l="0" t="0" r="0" b="0"/>
          <a:pathLst>
            <a:path>
              <a:moveTo>
                <a:pt x="3714" y="2423386"/>
              </a:moveTo>
              <a:arcTo wR="2561274" hR="2561274" stAng="10985163" swAng="1065061"/>
            </a:path>
          </a:pathLst>
        </a:custGeom>
        <a:noFill/>
        <a:ln w="12700" cap="flat" cmpd="sng" algn="ctr">
          <a:solidFill>
            <a:schemeClr val="bg2">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4B440F9-2482-A846-84B8-AED6EBFC995D}">
      <dsp:nvSpPr>
        <dsp:cNvPr id="0" name=""/>
        <dsp:cNvSpPr/>
      </dsp:nvSpPr>
      <dsp:spPr>
        <a:xfrm>
          <a:off x="1666604" y="965094"/>
          <a:ext cx="1379100" cy="896415"/>
        </a:xfrm>
        <a:prstGeom prst="roundRect">
          <a:avLst/>
        </a:prstGeom>
        <a:solidFill>
          <a:srgbClr val="D3192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Franklin Gothic Demi" panose="020B0603020102020204" pitchFamily="34" charset="0"/>
            </a:rPr>
            <a:t>Re-Evaluate</a:t>
          </a:r>
        </a:p>
      </dsp:txBody>
      <dsp:txXfrm>
        <a:off x="1710363" y="1008853"/>
        <a:ext cx="1291582" cy="808897"/>
      </dsp:txXfrm>
    </dsp:sp>
    <dsp:sp modelId="{1C6A44B9-7D0B-8447-9F18-7DE36872E878}">
      <dsp:nvSpPr>
        <dsp:cNvPr id="0" name=""/>
        <dsp:cNvSpPr/>
      </dsp:nvSpPr>
      <dsp:spPr>
        <a:xfrm>
          <a:off x="1797365" y="448956"/>
          <a:ext cx="5122548" cy="5122548"/>
        </a:xfrm>
        <a:custGeom>
          <a:avLst/>
          <a:gdLst/>
          <a:ahLst/>
          <a:cxnLst/>
          <a:rect l="0" t="0" r="0" b="0"/>
          <a:pathLst>
            <a:path>
              <a:moveTo>
                <a:pt x="1175315" y="407383"/>
              </a:moveTo>
              <a:arcTo wR="2561274" hR="2561274" stAng="14234402" swAng="773252"/>
            </a:path>
          </a:pathLst>
        </a:custGeom>
        <a:noFill/>
        <a:ln w="12700" cap="flat" cmpd="sng" algn="ctr">
          <a:solidFill>
            <a:schemeClr val="bg2">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DD30B9-5C5C-2242-8618-593E77EF848A}" type="datetimeFigureOut">
              <a:rPr lang="en-US" smtClean="0"/>
              <a:t>1/30/24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20972C-D5D7-ED44-A021-9854215E5E9A}" type="slidenum">
              <a:rPr lang="en-US" smtClean="0"/>
              <a:t>‹#›</a:t>
            </a:fld>
            <a:endParaRPr lang="en-US"/>
          </a:p>
        </p:txBody>
      </p:sp>
    </p:spTree>
    <p:extLst>
      <p:ext uri="{BB962C8B-B14F-4D97-AF65-F5344CB8AC3E}">
        <p14:creationId xmlns:p14="http://schemas.microsoft.com/office/powerpoint/2010/main" val="3649585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hsph.harvard.edu/nutritionsource/what-should-you-eat/fats-and-cholesterol/types-of-fat/transfat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Here are our objectives for the day.  By the time you leave today, we should have accomplished all of these things…</a:t>
            </a:r>
          </a:p>
          <a:p>
            <a:pPr eaLnBrk="1" hangingPunct="1">
              <a:spcBef>
                <a:spcPct val="0"/>
              </a:spcBef>
            </a:pPr>
            <a:r>
              <a:rPr lang="en-US" dirty="0"/>
              <a:t>[talk through objectives]</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A2F576C-8D37-4A9F-B2D4-9604674BA98E}"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6C534D55-30E3-4280-BE41-DE92D0746711}" type="slidenum">
              <a:rPr lang="en-US">
                <a:solidFill>
                  <a:srgbClr val="000000"/>
                </a:solidFill>
              </a:rPr>
              <a:pPr/>
              <a:t>15</a:t>
            </a:fld>
            <a:endParaRPr lang="en-US">
              <a:solidFill>
                <a:srgbClr val="000000"/>
              </a:solidFill>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Here are the OSNAP standards again, just to refresh your memory.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263FB08-14E4-4129-953B-4FBAFF023025}" type="slidenum">
              <a:rPr lang="en-US" smtClean="0"/>
              <a:pPr/>
              <a:t>16</a:t>
            </a:fld>
            <a:endParaRPr lang="en-US" dirty="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xfrm>
            <a:off x="701676" y="4416426"/>
            <a:ext cx="5775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87F0C6D-8B58-47B0-A71E-9543CA5BD829}" type="slidenum">
              <a:rPr lang="en-US" smtClean="0"/>
              <a:pPr/>
              <a:t>17</a:t>
            </a:fld>
            <a:endParaRPr lang="en-US" dirty="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a:defRPr/>
            </a:pPr>
            <a:r>
              <a:rPr lang="en-US" dirty="0"/>
              <a:t>So here are our two physical activity related goals.  [read goals].  You notice that we make a point to note outdoor activity.  In general, outdoor spaces are more open and it is often easier for kids to be more physically active.  We encourage taking kids outside to play in all kinds of weather, and I have a specific chart that shows what temperatures and conditions are safe to take kids outside in, if you’re interested. </a:t>
            </a:r>
          </a:p>
          <a:p>
            <a:pPr>
              <a:defRPr/>
            </a:pPr>
            <a:endParaRPr lang="en-US" dirty="0"/>
          </a:p>
          <a:p>
            <a:pPr>
              <a:defRPr/>
            </a:pPr>
            <a:r>
              <a:rPr lang="en-US" dirty="0"/>
              <a:t>Physical activity is really important for kids, and national guidelines say that </a:t>
            </a:r>
            <a:r>
              <a:rPr lang="en-US" kern="0" dirty="0"/>
              <a:t>kids need at least 60 minutes of physical activity every day.  We know that you don’t spend all day with kids, but we’re suggesting that kids can get half of that time during the afterschool hours.  </a:t>
            </a:r>
          </a:p>
          <a:p>
            <a:pPr>
              <a:defRPr/>
            </a:pPr>
            <a:endParaRPr lang="en-US" kern="0" dirty="0"/>
          </a:p>
          <a:p>
            <a:pPr>
              <a:defRPr/>
            </a:pPr>
            <a:r>
              <a:rPr lang="en-US" kern="0" dirty="0"/>
              <a:t>Regular physical activity is important for preventing chronic diseases like heart disease, diabetes, high blood pressure and osteoporosis</a:t>
            </a:r>
          </a:p>
          <a:p>
            <a:pPr>
              <a:defRPr/>
            </a:pPr>
            <a:endParaRPr lang="en-US" kern="0" dirty="0"/>
          </a:p>
          <a:p>
            <a:pPr>
              <a:defRPr/>
            </a:pPr>
            <a:r>
              <a:rPr lang="en-US" kern="0" dirty="0"/>
              <a:t>A couple things that we have found that help with this goal are…[read suggested strategies].</a:t>
            </a:r>
          </a:p>
          <a:p>
            <a:pPr>
              <a:defRPr/>
            </a:pPr>
            <a:endParaRPr lang="en-US" kern="0" dirty="0"/>
          </a:p>
          <a:p>
            <a:pPr>
              <a:defRPr/>
            </a:pPr>
            <a:r>
              <a:rPr lang="en-US" kern="0" dirty="0"/>
              <a:t>A final, but really important thing to emphasize here is how we talk about being healthy with kids.  The messages that you all give are an important part of getting kids excited about physical activity an nutrition.  We know that weight can be a sensitive topic, so we try to avoid say things like “we do this so we can be skinny.”  Instead, we frame the messages around health and fitness.  So here are some examples of things that you can say to kids that underscore how good it is to be active without bringing up weight or body image.  [read Food &amp; Fun key messages]</a:t>
            </a:r>
          </a:p>
          <a:p>
            <a:pPr>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9963243B-9055-40E5-BCEF-A8F5E1E1FCB3}" type="slidenum">
              <a:rPr lang="en-US" smtClean="0"/>
              <a:pPr/>
              <a:t>18</a:t>
            </a:fld>
            <a:endParaRPr lang="en-US" dirty="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eaLnBrk="1" hangingPunct="1"/>
            <a:r>
              <a:rPr lang="en-US" b="1" dirty="0"/>
              <a:t>Sugary drinks</a:t>
            </a:r>
            <a:r>
              <a:rPr lang="en-US" dirty="0"/>
              <a:t> are drinks with sugar added to them or any 100% juice greater than 4 ounces (a half a cup) in size. They include soda, sweetened iced teas, fruit punches, fruit drinks (such as lemonade), sports drinks, and sweetened water (e.g. Vitamin water).</a:t>
            </a:r>
          </a:p>
          <a:p>
            <a:pPr eaLnBrk="1" hangingPunct="1"/>
            <a:r>
              <a:rPr lang="en-US" dirty="0"/>
              <a:t>Our goal is to keep these out of the afterschool environment.  This means not serving big juices or other sugary beverages, as well as not letting kids bring them in from outside to be consumed during program time.  This might be things like a Capri-Sun they packed from home, a soda or juice drink they bought at the corner store before the program, or a program partner having a pizza and soda party.  </a:t>
            </a:r>
          </a:p>
          <a:p>
            <a:pPr eaLnBrk="1" hangingPunct="1"/>
            <a:endParaRPr lang="en-US" dirty="0"/>
          </a:p>
          <a:p>
            <a:pPr eaLnBrk="1" hangingPunct="1"/>
            <a:r>
              <a:rPr lang="en-US" dirty="0"/>
              <a:t>[read goals and “why is it important”]</a:t>
            </a:r>
          </a:p>
          <a:p>
            <a:pPr eaLnBrk="1" hangingPunct="1"/>
            <a:r>
              <a:rPr lang="en-US" dirty="0"/>
              <a:t>So two things you could think about doing would be [read suggested strategies].</a:t>
            </a:r>
          </a:p>
          <a:p>
            <a:pPr eaLnBrk="1" hangingPunct="1"/>
            <a:endParaRPr lang="en-US" dirty="0"/>
          </a:p>
          <a:p>
            <a:pPr eaLnBrk="1" hangingPunct="1"/>
            <a:r>
              <a:rPr lang="en-US" dirty="0"/>
              <a:t>And here again are our healthy messages around beverages.  </a:t>
            </a:r>
          </a:p>
          <a:p>
            <a:pPr marL="171450" indent="-171450">
              <a:buFont typeface="Arial" pitchFamily="34" charset="0"/>
              <a:buChar char="•"/>
              <a:defRPr/>
            </a:pPr>
            <a:r>
              <a:rPr lang="en-US" sz="1200" dirty="0"/>
              <a:t>Eating and drinking too much sugar is not healthy for your body and it can cause cavities.</a:t>
            </a:r>
          </a:p>
          <a:p>
            <a:pPr marL="171450" indent="-171450">
              <a:buFont typeface="Arial" pitchFamily="34" charset="0"/>
              <a:buChar char="•"/>
              <a:defRPr/>
            </a:pPr>
            <a:r>
              <a:rPr lang="en-US" sz="1200" dirty="0"/>
              <a:t>Juice is not as healthy as it seems. It can have as much sugar as soda. For example, Minute Maid Orange Juice and Coca-Cola Classic both have 41g of sugar in 12 ounces.  </a:t>
            </a:r>
          </a:p>
          <a:p>
            <a:pPr marL="628650" lvl="1" indent="-171450">
              <a:buFont typeface="Arial" pitchFamily="34" charset="0"/>
              <a:buChar char="•"/>
              <a:defRPr/>
            </a:pPr>
            <a:r>
              <a:rPr lang="en-US" sz="1200" dirty="0"/>
              <a:t>[Note to facilitator:  see “How Sweet is it?”  bonus slide for even more information]</a:t>
            </a:r>
          </a:p>
          <a:p>
            <a:pPr eaLnBrk="1" hangingPunct="1"/>
            <a:endParaRPr lang="en-US" dirty="0"/>
          </a:p>
          <a:p>
            <a:pPr eaLnBrk="1" hangingPunct="1"/>
            <a:r>
              <a:rPr lang="en-US" dirty="0"/>
              <a:t>Source:  http://www.hsph.harvard.edu/nutritionsource/files/how-sweet-is-it-color.pdf</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4F378195-21FB-45B7-8503-BF08D933A1CA}" type="slidenum">
              <a:rPr lang="en-US" smtClean="0"/>
              <a:pPr/>
              <a:t>19</a:t>
            </a:fld>
            <a:endParaRPr lang="en-US" dirty="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The previous slide was all about sugary drinks – but then you might wonder what to serve the kids to keep them hydrated.  The answer is  -- water!! Our goal is to have water offered as a drink everyday during snack time.  And by “offering” it, we mean that children should be able to take a serving of water back to their seats with them.  So having a water fountain around doesn’t quite count --- unless you have cups or water bottles that the kids can fill up!  </a:t>
            </a:r>
          </a:p>
          <a:p>
            <a:pPr eaLnBrk="1" hangingPunct="1"/>
            <a:endParaRPr lang="en-US" dirty="0"/>
          </a:p>
          <a:p>
            <a:pPr eaLnBrk="1" hangingPunct="1"/>
            <a:r>
              <a:rPr lang="en-US" dirty="0"/>
              <a:t>[read goals and “why is it important”]</a:t>
            </a:r>
          </a:p>
          <a:p>
            <a:pPr eaLnBrk="1" hangingPunct="1"/>
            <a:r>
              <a:rPr lang="en-US" dirty="0"/>
              <a:t>So two things you could think about doing would be [read suggested strategies].</a:t>
            </a:r>
          </a:p>
          <a:p>
            <a:pPr eaLnBrk="1" hangingPunct="1"/>
            <a:endParaRPr lang="en-US" dirty="0"/>
          </a:p>
          <a:p>
            <a:pPr eaLnBrk="1" hangingPunct="1"/>
            <a:r>
              <a:rPr lang="en-US" dirty="0"/>
              <a:t>And here are some things to say about around drinking water.    </a:t>
            </a:r>
          </a:p>
          <a:p>
            <a:pPr eaLnBrk="1" hangingPunct="1"/>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3553C36-E24B-4469-8CAD-39CDBF3F538F}" type="slidenum">
              <a:rPr lang="en-US" smtClean="0"/>
              <a:pPr/>
              <a:t>20</a:t>
            </a:fld>
            <a:endParaRPr lang="en-US" dirty="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The next set of goals focuses on fruits and vegetables.  Here, we ask that you offer a fruit or vegetable option every day.  Fresh fruits and veggies are great, but you can also serve frozen fruit and veggies, fruit cups, dried fruit, and canned fruit and veggies.  </a:t>
            </a:r>
          </a:p>
          <a:p>
            <a:pPr eaLnBrk="1" hangingPunct="1"/>
            <a:endParaRPr lang="en-US" dirty="0"/>
          </a:p>
          <a:p>
            <a:pPr eaLnBrk="1" hangingPunct="1">
              <a:lnSpc>
                <a:spcPct val="90000"/>
              </a:lnSpc>
              <a:spcBef>
                <a:spcPct val="0"/>
              </a:spcBef>
              <a:buFont typeface="Wingdings" pitchFamily="2" charset="2"/>
              <a:buNone/>
            </a:pPr>
            <a:r>
              <a:rPr lang="en-US" dirty="0"/>
              <a:t>Eating fruits and vegetables is important because fruits and vegetables contain vitamins, minerals, and fiber that keep kids and adults healthy.  These things protect against heart disease, stroke, high blood pressure, and even some cancers.</a:t>
            </a:r>
          </a:p>
          <a:p>
            <a:pPr eaLnBrk="1" hangingPunct="1">
              <a:lnSpc>
                <a:spcPct val="90000"/>
              </a:lnSpc>
              <a:spcBef>
                <a:spcPct val="0"/>
              </a:spcBef>
              <a:buFont typeface="Wingdings" pitchFamily="2" charset="2"/>
              <a:buNone/>
            </a:pPr>
            <a:endParaRPr lang="en-US" dirty="0"/>
          </a:p>
          <a:p>
            <a:pPr eaLnBrk="1" hangingPunct="1">
              <a:lnSpc>
                <a:spcPct val="90000"/>
              </a:lnSpc>
              <a:spcBef>
                <a:spcPct val="0"/>
              </a:spcBef>
              <a:buFont typeface="Wingdings" pitchFamily="2" charset="2"/>
              <a:buNone/>
            </a:pPr>
            <a:r>
              <a:rPr lang="en-US" dirty="0"/>
              <a:t>Changing the food that you serve can seem like a big challenge.  We suggest that you check with food service managers to make sure the fruits and vegetables served at your program match the planned menus.  If you’re adding more fruits and veggies to the menu, consider using taste tests to learn what the favorite ones are – that means less waste, and more kids eating nutritious foods!</a:t>
            </a:r>
          </a:p>
          <a:p>
            <a:pPr eaLnBrk="1" hangingPunct="1">
              <a:lnSpc>
                <a:spcPct val="90000"/>
              </a:lnSpc>
              <a:spcBef>
                <a:spcPct val="0"/>
              </a:spcBef>
              <a:buFont typeface="Wingdings" pitchFamily="2" charset="2"/>
              <a:buNone/>
            </a:pPr>
            <a:endParaRPr lang="en-US" dirty="0"/>
          </a:p>
          <a:p>
            <a:pPr eaLnBrk="1" hangingPunct="1">
              <a:lnSpc>
                <a:spcPct val="90000"/>
              </a:lnSpc>
              <a:spcBef>
                <a:spcPct val="0"/>
              </a:spcBef>
              <a:buFont typeface="Wingdings" pitchFamily="2" charset="2"/>
              <a:buNone/>
            </a:pPr>
            <a:r>
              <a:rPr lang="en-US" dirty="0"/>
              <a:t>The messages here are [read key messages].</a:t>
            </a:r>
          </a:p>
          <a:p>
            <a:pPr eaLnBrk="1" hangingPunct="1">
              <a:lnSpc>
                <a:spcPct val="90000"/>
              </a:lnSpc>
              <a:spcBef>
                <a:spcPct val="0"/>
              </a:spcBef>
              <a:buFont typeface="Wingdings" pitchFamily="2" charset="2"/>
              <a:buNone/>
            </a:pPr>
            <a:endParaRPr lang="en-US" dirty="0"/>
          </a:p>
          <a:p>
            <a:pPr eaLnBrk="1" hangingPunct="1"/>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6D84409-E7AC-46D2-9135-83FA52BDBE70}" type="slidenum">
              <a:rPr lang="en-US" smtClean="0"/>
              <a:pPr/>
              <a:t>21</a:t>
            </a:fld>
            <a:endParaRPr lang="en-US" dirty="0"/>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xfrm>
            <a:off x="701675" y="4416425"/>
            <a:ext cx="5607050" cy="4498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sz="1000" dirty="0"/>
              <a:t>A lot of the snacks that you serve are probably grain-based.  Things like cereal, chips, popcorn, crackers, granola bars, and pretzels are all grain products.  One of the OSNAP goals is to serve whole grains instead of refined grains.   When something is made with whole grains, it means the grain, which could be wheat, oats, rye, corn, or others, is less processed and it has more of the healthy stuff like fiber, which is reduced in processed grains.  Fiber-rich foods make good snacks because they help you feel full for a longer time than their refined counterparts.  Whole grains also have vitamins and healthy fats.  It can be tricky to tell which foods count as “whole grain” foods.  For OSNAP, we say a food is a whole grain food if whole grains are listed as the first ingredient.  For wheat, whole wheat should be listed as the first ingredient.  Things like “enriched wheat flour” are NOT whole grains.  Oats and corn can be little trickier because they don’t always say whole, but usually if these grains are the first ingredient, it’s a whole grain product.  [can fast forward here to next slide, talk about nutrition labels, then return]</a:t>
            </a:r>
          </a:p>
          <a:p>
            <a:pPr eaLnBrk="1" hangingPunct="1">
              <a:spcBef>
                <a:spcPct val="0"/>
              </a:spcBef>
              <a:defRPr/>
            </a:pPr>
            <a:endParaRPr lang="en-US" sz="1000" dirty="0"/>
          </a:p>
          <a:p>
            <a:pPr eaLnBrk="1" hangingPunct="1">
              <a:spcBef>
                <a:spcPct val="0"/>
              </a:spcBef>
              <a:defRPr/>
            </a:pPr>
            <a:r>
              <a:rPr lang="en-US" sz="1000" dirty="0"/>
              <a:t>Sometimes companies add more sugar to whole grain products, so we recommend selecting foods that have at least 3 grams of fiber per serving and less than 5 grams of sugar.  Products meeting these goals might not be readily available through your food vendor, but we have lists of products that are whole grain, common snack products that kids still enjoy. </a:t>
            </a:r>
          </a:p>
          <a:p>
            <a:pPr eaLnBrk="1" hangingPunct="1">
              <a:spcBef>
                <a:spcPct val="0"/>
              </a:spcBef>
              <a:defRPr/>
            </a:pPr>
            <a:endParaRPr lang="en-US" sz="1000" dirty="0"/>
          </a:p>
          <a:p>
            <a:pPr>
              <a:lnSpc>
                <a:spcPct val="90000"/>
              </a:lnSpc>
              <a:spcBef>
                <a:spcPts val="480"/>
              </a:spcBef>
              <a:buClr>
                <a:schemeClr val="tx2"/>
              </a:buClr>
              <a:buFont typeface="Wingdings" pitchFamily="2" charset="2"/>
              <a:buChar char="§"/>
              <a:defRPr/>
            </a:pPr>
            <a:endParaRPr lang="en-US" sz="1000" kern="0" dirty="0"/>
          </a:p>
          <a:p>
            <a:pPr>
              <a:lnSpc>
                <a:spcPct val="90000"/>
              </a:lnSpc>
              <a:spcBef>
                <a:spcPts val="480"/>
              </a:spcBef>
              <a:buClr>
                <a:schemeClr val="tx2"/>
              </a:buClr>
              <a:buFont typeface="Wingdings" pitchFamily="2" charset="2"/>
              <a:buNone/>
              <a:defRPr/>
            </a:pPr>
            <a:r>
              <a:rPr lang="en-US" sz="1000" kern="0" dirty="0"/>
              <a:t>Here are some healthy messages that help point out other fats that are better for you.  [read key messages]</a:t>
            </a:r>
            <a:endParaRPr lang="en-US" sz="1000" dirty="0"/>
          </a:p>
          <a:p>
            <a:pPr eaLnBrk="1" hangingPunct="1">
              <a:spcBef>
                <a:spcPct val="0"/>
              </a:spcBef>
              <a:defRPr/>
            </a:pPr>
            <a:endParaRPr lang="en-US" sz="10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B919DA8-A6D7-4A17-AC76-EA04ED146114}" type="slidenum">
              <a:rPr lang="en-US" smtClean="0"/>
              <a:pPr/>
              <a:t>22</a:t>
            </a:fld>
            <a:endParaRPr lang="en-US" dirty="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eaLnBrk="1" hangingPunct="1"/>
            <a:r>
              <a:rPr lang="en-US" dirty="0"/>
              <a:t>Our next set of goals is around screen time.  When we say screen time, we mean electronic devices that have a screen – that could be a TV, computer, video game, handheld PSP, and even a smartphone.  </a:t>
            </a:r>
          </a:p>
          <a:p>
            <a:pPr eaLnBrk="1" hangingPunct="1"/>
            <a:endParaRPr lang="en-US" dirty="0"/>
          </a:p>
          <a:p>
            <a:pPr eaLnBrk="1" hangingPunct="1"/>
            <a:r>
              <a:rPr lang="en-US" dirty="0"/>
              <a:t>Our goals are to [read goals].</a:t>
            </a:r>
          </a:p>
          <a:p>
            <a:pPr eaLnBrk="1" hangingPunct="1"/>
            <a:endParaRPr lang="en-US" dirty="0"/>
          </a:p>
          <a:p>
            <a:pPr eaLnBrk="1" hangingPunct="1"/>
            <a:r>
              <a:rPr lang="en-US" dirty="0"/>
              <a:t>Reducing screen time is important for two reasons.  One, kids are exposed to a ton of advertisements in media.  This could be commercials, product placement in TV shows and movies, online pop-up ads, or even internet games designed by food companies.  All of these things are designed to get people to eat or drink a certain product, and that product usually isn’t a healthy one!  So we want to limit screen time so that we limit kids’ exposure to these ads.</a:t>
            </a:r>
          </a:p>
          <a:p>
            <a:pPr eaLnBrk="1" hangingPunct="1"/>
            <a:r>
              <a:rPr lang="en-US" dirty="0"/>
              <a:t>Secondly, time spent in front of screens is time that kids aren’t running around and being active.  We know that computers are a useful educational tool, and that some of you may work at programs where teaching kids to use computers or having kids do homework on the computer is a big part of why parents send their kids to you.  So we’re asking that you focus on cutting out any of that non-instructional time.   We can also give you some tips on ways to get kids active even during homework time in a computer lab.  </a:t>
            </a:r>
          </a:p>
          <a:p>
            <a:pPr eaLnBrk="1" hangingPunct="1"/>
            <a:endParaRPr lang="en-US" dirty="0"/>
          </a:p>
          <a:p>
            <a:pPr eaLnBrk="1" hangingPunct="1"/>
            <a:r>
              <a:rPr lang="en-US" dirty="0"/>
              <a:t>Some ideas for strategies are …. [read suggested strategies].</a:t>
            </a:r>
          </a:p>
          <a:p>
            <a:pPr eaLnBrk="1" hangingPunct="1"/>
            <a:endParaRPr lang="en-US" dirty="0"/>
          </a:p>
          <a:p>
            <a:pPr eaLnBrk="1" hangingPunct="1"/>
            <a:r>
              <a:rPr lang="en-US" dirty="0"/>
              <a:t>And here are a couple healthy messages… [read key messages].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09702C24-239C-4077-9765-618C6417DDCC}" type="slidenum">
              <a:rPr lang="en-US" smtClean="0"/>
              <a:pPr/>
              <a:t>23</a:t>
            </a:fld>
            <a:endParaRPr lang="en-US" dirty="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xfrm>
            <a:off x="701675" y="4416425"/>
            <a:ext cx="5607050" cy="4498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“Do</a:t>
            </a:r>
            <a:r>
              <a:rPr lang="en-US" sz="1800" b="1" spc="-25"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not</a:t>
            </a:r>
            <a:r>
              <a:rPr lang="en-US" sz="1800" b="1" spc="-15"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serve</a:t>
            </a:r>
            <a:r>
              <a:rPr lang="en-US" sz="1800" b="1" spc="-3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foods</a:t>
            </a:r>
            <a:r>
              <a:rPr lang="en-US" sz="1800" b="1" spc="-25"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with</a:t>
            </a:r>
            <a:r>
              <a:rPr lang="en-US" sz="1800" b="1" spc="-25"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trans</a:t>
            </a:r>
            <a:r>
              <a:rPr lang="en-US" sz="1800" b="1" spc="-3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b="1" spc="-2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fat” is no longer included as an OSNAP standard due to the Food and Drug Administration's (FDA) ban on trans fats in the United States. In 2015, the FDA declared partially hydrogenated oils (the main source of artificial trans fat) as unsafe for use in human food. Food manufacturers had three years to remove partially hydrogenated oils from their products. Given this policy success, afterschool programs should now be in compliance with this OSNAP standard. However, trans fat remains prevalent in some countries where inexpensive partially hydrogenated oils have become staples not only for the food industry, but also for home use. If you are implementing OSNAP outside of the US where there are no regulations on trans fats, make sure to include the tips and lessons on the topic. To learn more, visit: </a:t>
            </a:r>
            <a:r>
              <a:rPr lang="en-US" sz="1800" b="1" u="sng" spc="-2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hlinkClick r:id="rId3"/>
              </a:rPr>
              <a:t>https://www.hsph.harvard.edu/nutritionsource/what-should-you-eat/fats-and-cholesterol/types-of-fat/transfats/</a:t>
            </a:r>
            <a:r>
              <a:rPr lang="en-US" sz="1800" b="1" spc="-2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sz="1800" b="1" dirty="0">
              <a:effectLst/>
              <a:latin typeface="Century Gothic" panose="020B0502020202020204" pitchFamily="34" charset="0"/>
              <a:ea typeface="Century Gothic" panose="020B0502020202020204" pitchFamily="34" charset="0"/>
              <a:cs typeface="Century Gothic" panose="020B0502020202020204" pitchFamily="34" charset="0"/>
            </a:endParaRPr>
          </a:p>
          <a:p>
            <a:pPr eaLnBrk="1" hangingPunct="1">
              <a:spcBef>
                <a:spcPct val="0"/>
              </a:spcBef>
              <a:defRPr/>
            </a:pPr>
            <a:endParaRPr lang="en-US" sz="1000" dirty="0"/>
          </a:p>
        </p:txBody>
      </p:sp>
    </p:spTree>
    <p:extLst>
      <p:ext uri="{BB962C8B-B14F-4D97-AF65-F5344CB8AC3E}">
        <p14:creationId xmlns:p14="http://schemas.microsoft.com/office/powerpoint/2010/main" val="3883784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87E891-83A3-4BBE-9D5D-E7A12A8D4B43}" type="slidenum">
              <a:rPr lang="en-US" smtClean="0"/>
              <a:pPr>
                <a:defRPr/>
              </a:pPr>
              <a:t>24</a:t>
            </a:fld>
            <a:endParaRPr lang="en-US" dirty="0"/>
          </a:p>
        </p:txBody>
      </p:sp>
    </p:spTree>
    <p:extLst>
      <p:ext uri="{BB962C8B-B14F-4D97-AF65-F5344CB8AC3E}">
        <p14:creationId xmlns:p14="http://schemas.microsoft.com/office/powerpoint/2010/main" val="1376328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58098239-CA18-4BC7-BD63-B183E44CC4B2}"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A:  commercial broadcast TV/movies, non-instructional screen time, sugary drinks (can also accept refined grains)</a:t>
            </a:r>
          </a:p>
          <a:p>
            <a:endParaRPr lang="en-US" dirty="0"/>
          </a:p>
        </p:txBody>
      </p:sp>
      <p:sp>
        <p:nvSpPr>
          <p:cNvPr id="4" name="Slide Number Placeholder 3"/>
          <p:cNvSpPr>
            <a:spLocks noGrp="1"/>
          </p:cNvSpPr>
          <p:nvPr>
            <p:ph type="sldNum" sz="quarter" idx="10"/>
          </p:nvPr>
        </p:nvSpPr>
        <p:spPr/>
        <p:txBody>
          <a:bodyPr/>
          <a:lstStyle/>
          <a:p>
            <a:pPr>
              <a:defRPr/>
            </a:pPr>
            <a:fld id="{D387E891-83A3-4BBE-9D5D-E7A12A8D4B43}" type="slidenum">
              <a:rPr lang="en-US" smtClean="0"/>
              <a:pPr>
                <a:defRPr/>
              </a:pPr>
              <a:t>25</a:t>
            </a:fld>
            <a:endParaRPr lang="en-US" dirty="0"/>
          </a:p>
        </p:txBody>
      </p:sp>
    </p:spTree>
    <p:extLst>
      <p:ext uri="{BB962C8B-B14F-4D97-AF65-F5344CB8AC3E}">
        <p14:creationId xmlns:p14="http://schemas.microsoft.com/office/powerpoint/2010/main" val="1376328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only</a:t>
            </a:r>
            <a:r>
              <a:rPr lang="en-US" baseline="0" dirty="0"/>
              <a:t> the seltzer and water.  Others are all sugary </a:t>
            </a:r>
            <a:endParaRPr lang="en-US" dirty="0"/>
          </a:p>
        </p:txBody>
      </p:sp>
      <p:sp>
        <p:nvSpPr>
          <p:cNvPr id="4" name="Slide Number Placeholder 3"/>
          <p:cNvSpPr>
            <a:spLocks noGrp="1"/>
          </p:cNvSpPr>
          <p:nvPr>
            <p:ph type="sldNum" sz="quarter" idx="10"/>
          </p:nvPr>
        </p:nvSpPr>
        <p:spPr/>
        <p:txBody>
          <a:bodyPr/>
          <a:lstStyle/>
          <a:p>
            <a:pPr>
              <a:defRPr/>
            </a:pPr>
            <a:fld id="{D387E891-83A3-4BBE-9D5D-E7A12A8D4B43}" type="slidenum">
              <a:rPr lang="en-US" smtClean="0"/>
              <a:pPr>
                <a:defRPr/>
              </a:pPr>
              <a:t>26</a:t>
            </a:fld>
            <a:endParaRPr lang="en-US" dirty="0"/>
          </a:p>
        </p:txBody>
      </p:sp>
    </p:spTree>
    <p:extLst>
      <p:ext uri="{BB962C8B-B14F-4D97-AF65-F5344CB8AC3E}">
        <p14:creationId xmlns:p14="http://schemas.microsoft.com/office/powerpoint/2010/main" val="2582181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spcBef>
                <a:spcPts val="0"/>
              </a:spcBef>
              <a:buFont typeface="Wingdings" pitchFamily="2" charset="2"/>
              <a:buChar char="§"/>
              <a:defRPr/>
            </a:pPr>
            <a:r>
              <a:rPr lang="en-US" baseline="0" dirty="0"/>
              <a:t>True! </a:t>
            </a:r>
          </a:p>
          <a:p>
            <a:pPr eaLnBrk="1" hangingPunct="1">
              <a:lnSpc>
                <a:spcPct val="90000"/>
              </a:lnSpc>
              <a:spcBef>
                <a:spcPts val="0"/>
              </a:spcBef>
              <a:buFont typeface="Wingdings" pitchFamily="2" charset="2"/>
              <a:buChar char="§"/>
              <a:defRPr/>
            </a:pPr>
            <a:r>
              <a:rPr lang="en-US" sz="1200" baseline="0" dirty="0"/>
              <a:t>Also, d</a:t>
            </a:r>
            <a:r>
              <a:rPr lang="en-US" sz="1200" dirty="0"/>
              <a:t>rinking sugary beverages is associated with obesity in kids.</a:t>
            </a:r>
          </a:p>
          <a:p>
            <a:pPr eaLnBrk="1" hangingPunct="1">
              <a:lnSpc>
                <a:spcPct val="90000"/>
              </a:lnSpc>
              <a:spcBef>
                <a:spcPts val="0"/>
              </a:spcBef>
              <a:buFont typeface="Wingdings" pitchFamily="2" charset="2"/>
              <a:buChar char="§"/>
              <a:defRPr/>
            </a:pPr>
            <a:r>
              <a:rPr lang="en-US" sz="1200" dirty="0"/>
              <a:t>They provide a lot of calories with little to no nutritional benefit.</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387E891-83A3-4BBE-9D5D-E7A12A8D4B43}" type="slidenum">
              <a:rPr lang="en-US" smtClean="0"/>
              <a:pPr>
                <a:defRPr/>
              </a:pPr>
              <a:t>27</a:t>
            </a:fld>
            <a:endParaRPr lang="en-US" dirty="0"/>
          </a:p>
        </p:txBody>
      </p:sp>
    </p:spTree>
    <p:extLst>
      <p:ext uri="{BB962C8B-B14F-4D97-AF65-F5344CB8AC3E}">
        <p14:creationId xmlns:p14="http://schemas.microsoft.com/office/powerpoint/2010/main" val="1376328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br>
              <a:rPr lang="en-US" baseline="0" dirty="0"/>
            </a:br>
            <a:r>
              <a:rPr lang="en-US" baseline="0" dirty="0"/>
              <a:t>A: </a:t>
            </a:r>
            <a:r>
              <a:rPr lang="en-US" dirty="0"/>
              <a:t>Provide all children with at least 30 minutes of moderate to vigorous physical activity every day.  Offer 20 minutes of vigorous physical activity 3 times per week</a:t>
            </a:r>
          </a:p>
          <a:p>
            <a:endParaRPr lang="en-US" dirty="0"/>
          </a:p>
        </p:txBody>
      </p:sp>
      <p:sp>
        <p:nvSpPr>
          <p:cNvPr id="4" name="Slide Number Placeholder 3"/>
          <p:cNvSpPr>
            <a:spLocks noGrp="1"/>
          </p:cNvSpPr>
          <p:nvPr>
            <p:ph type="sldNum" sz="quarter" idx="10"/>
          </p:nvPr>
        </p:nvSpPr>
        <p:spPr/>
        <p:txBody>
          <a:bodyPr/>
          <a:lstStyle/>
          <a:p>
            <a:pPr>
              <a:defRPr/>
            </a:pPr>
            <a:fld id="{D387E891-83A3-4BBE-9D5D-E7A12A8D4B43}" type="slidenum">
              <a:rPr lang="en-US" smtClean="0"/>
              <a:pPr>
                <a:defRPr/>
              </a:pPr>
              <a:t>28</a:t>
            </a:fld>
            <a:endParaRPr lang="en-US" dirty="0"/>
          </a:p>
        </p:txBody>
      </p:sp>
    </p:spTree>
    <p:extLst>
      <p:ext uri="{BB962C8B-B14F-4D97-AF65-F5344CB8AC3E}">
        <p14:creationId xmlns:p14="http://schemas.microsoft.com/office/powerpoint/2010/main" val="1376328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 – but almost!</a:t>
            </a:r>
          </a:p>
          <a:p>
            <a:endParaRPr lang="en-US" dirty="0"/>
          </a:p>
          <a:p>
            <a:r>
              <a:rPr lang="en-US" dirty="0"/>
              <a:t>Prompt participants to evaluate each day</a:t>
            </a:r>
            <a:r>
              <a:rPr lang="en-US" baseline="0" dirty="0"/>
              <a:t> when giving evidence.</a:t>
            </a:r>
          </a:p>
          <a:p>
            <a:endParaRPr lang="en-US" dirty="0"/>
          </a:p>
          <a:p>
            <a:r>
              <a:rPr lang="en-US" dirty="0"/>
              <a:t> Overall:</a:t>
            </a:r>
          </a:p>
          <a:p>
            <a:endParaRPr lang="en-US" dirty="0"/>
          </a:p>
          <a:p>
            <a:r>
              <a:rPr lang="en-US" dirty="0"/>
              <a:t>Good:</a:t>
            </a:r>
            <a:r>
              <a:rPr lang="en-US" baseline="0" dirty="0"/>
              <a:t>   When serving grains, they served whole grains.</a:t>
            </a:r>
          </a:p>
          <a:p>
            <a:endParaRPr lang="en-US" baseline="0" dirty="0"/>
          </a:p>
          <a:p>
            <a:r>
              <a:rPr lang="en-US" baseline="0" dirty="0"/>
              <a:t>Problems:  had a fruit or veggie on only 4 of the 5 days (OSNAP calls for every day) </a:t>
            </a:r>
          </a:p>
          <a:p>
            <a:r>
              <a:rPr lang="en-US" baseline="0" dirty="0"/>
              <a:t>Served water on 3 of 5 days</a:t>
            </a:r>
          </a:p>
          <a:p>
            <a:r>
              <a:rPr lang="en-US" baseline="0" dirty="0"/>
              <a:t>Served a sugary drink (over 4oz of juice) on Friday</a:t>
            </a:r>
          </a:p>
          <a:p>
            <a:endParaRPr lang="en-US" baseline="0" dirty="0"/>
          </a:p>
          <a:p>
            <a:r>
              <a:rPr lang="en-US" dirty="0"/>
              <a:t>Day by day -- </a:t>
            </a:r>
          </a:p>
          <a:p>
            <a:r>
              <a:rPr lang="en-US" dirty="0"/>
              <a:t>Day 1:  good</a:t>
            </a:r>
          </a:p>
          <a:p>
            <a:r>
              <a:rPr lang="en-US" dirty="0"/>
              <a:t>Day 2: good</a:t>
            </a:r>
          </a:p>
          <a:p>
            <a:r>
              <a:rPr lang="en-US" dirty="0"/>
              <a:t>Day 3: missing fruit/veg and water</a:t>
            </a:r>
          </a:p>
          <a:p>
            <a:r>
              <a:rPr lang="en-US" dirty="0"/>
              <a:t>Day 4: good</a:t>
            </a:r>
          </a:p>
          <a:p>
            <a:r>
              <a:rPr lang="en-US" dirty="0"/>
              <a:t>Day 5: sugary drink – cut to 4oz, and need to serve water too. </a:t>
            </a:r>
          </a:p>
          <a:p>
            <a:endParaRPr lang="en-US" dirty="0"/>
          </a:p>
        </p:txBody>
      </p:sp>
      <p:sp>
        <p:nvSpPr>
          <p:cNvPr id="4" name="Slide Number Placeholder 3"/>
          <p:cNvSpPr>
            <a:spLocks noGrp="1"/>
          </p:cNvSpPr>
          <p:nvPr>
            <p:ph type="sldNum" sz="quarter" idx="10"/>
          </p:nvPr>
        </p:nvSpPr>
        <p:spPr/>
        <p:txBody>
          <a:bodyPr/>
          <a:lstStyle/>
          <a:p>
            <a:pPr>
              <a:defRPr/>
            </a:pPr>
            <a:fld id="{D387E891-83A3-4BBE-9D5D-E7A12A8D4B43}" type="slidenum">
              <a:rPr lang="en-US" smtClean="0"/>
              <a:pPr>
                <a:defRPr/>
              </a:pPr>
              <a:t>29</a:t>
            </a:fld>
            <a:endParaRPr lang="en-US" dirty="0"/>
          </a:p>
        </p:txBody>
      </p:sp>
    </p:spTree>
    <p:extLst>
      <p:ext uri="{BB962C8B-B14F-4D97-AF65-F5344CB8AC3E}">
        <p14:creationId xmlns:p14="http://schemas.microsoft.com/office/powerpoint/2010/main" val="1376328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A: 1. ads for foods high in sugar and calories can influence food choices</a:t>
            </a:r>
          </a:p>
          <a:p>
            <a:r>
              <a:rPr lang="en-US" baseline="0" dirty="0"/>
              <a:t>2. Time in front of the screen is almost always inactive time, not active time</a:t>
            </a:r>
          </a:p>
          <a:p>
            <a:r>
              <a:rPr lang="en-US" baseline="0" dirty="0"/>
              <a:t>3.  [more relevant at home] eating in front of the TV can lead to overeating</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D387E891-83A3-4BBE-9D5D-E7A12A8D4B43}" type="slidenum">
              <a:rPr lang="en-US" smtClean="0"/>
              <a:pPr>
                <a:defRPr/>
              </a:pPr>
              <a:t>30</a:t>
            </a:fld>
            <a:endParaRPr lang="en-US" dirty="0"/>
          </a:p>
        </p:txBody>
      </p:sp>
    </p:spTree>
    <p:extLst>
      <p:ext uri="{BB962C8B-B14F-4D97-AF65-F5344CB8AC3E}">
        <p14:creationId xmlns:p14="http://schemas.microsoft.com/office/powerpoint/2010/main" val="1376328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baseline="0" dirty="0"/>
              <a:t>5</a:t>
            </a:r>
          </a:p>
          <a:p>
            <a:pPr marL="228600" indent="-228600">
              <a:buAutoNum type="arabicPeriod"/>
            </a:pPr>
            <a:r>
              <a:rPr lang="en-US" baseline="0" dirty="0"/>
              <a:t>2.5</a:t>
            </a:r>
          </a:p>
          <a:p>
            <a:pPr marL="228600" indent="-228600">
              <a:buAutoNum type="arabicPeriod"/>
            </a:pPr>
            <a:r>
              <a:rPr lang="en-US" baseline="0" dirty="0"/>
              <a:t>fiber</a:t>
            </a:r>
          </a:p>
          <a:p>
            <a:endParaRPr lang="en-US" baseline="0" dirty="0"/>
          </a:p>
          <a:p>
            <a:r>
              <a:rPr lang="en-US" dirty="0"/>
              <a:t>[note that this</a:t>
            </a:r>
            <a:r>
              <a:rPr lang="en-US" baseline="0" dirty="0"/>
              <a:t> info is on the web standards, but not in the </a:t>
            </a:r>
            <a:r>
              <a:rPr lang="en-US" baseline="0" dirty="0" err="1"/>
              <a:t>ppt</a:t>
            </a:r>
            <a:r>
              <a:rPr lang="en-US" baseline="0" dirty="0"/>
              <a:t> slides – not sure how want to cover it]</a:t>
            </a:r>
          </a:p>
          <a:p>
            <a:r>
              <a:rPr lang="en-US" dirty="0"/>
              <a:t>http://osnap.org/resources/environmental-standards/ </a:t>
            </a:r>
          </a:p>
        </p:txBody>
      </p:sp>
      <p:sp>
        <p:nvSpPr>
          <p:cNvPr id="4" name="Slide Number Placeholder 3"/>
          <p:cNvSpPr>
            <a:spLocks noGrp="1"/>
          </p:cNvSpPr>
          <p:nvPr>
            <p:ph type="sldNum" sz="quarter" idx="10"/>
          </p:nvPr>
        </p:nvSpPr>
        <p:spPr/>
        <p:txBody>
          <a:bodyPr/>
          <a:lstStyle/>
          <a:p>
            <a:pPr>
              <a:defRPr/>
            </a:pPr>
            <a:fld id="{D387E891-83A3-4BBE-9D5D-E7A12A8D4B43}" type="slidenum">
              <a:rPr lang="en-US" smtClean="0"/>
              <a:pPr>
                <a:defRPr/>
              </a:pPr>
              <a:t>31</a:t>
            </a:fld>
            <a:endParaRPr lang="en-US" dirty="0"/>
          </a:p>
        </p:txBody>
      </p:sp>
    </p:spTree>
    <p:extLst>
      <p:ext uri="{BB962C8B-B14F-4D97-AF65-F5344CB8AC3E}">
        <p14:creationId xmlns:p14="http://schemas.microsoft.com/office/powerpoint/2010/main" val="1376328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False.  Water is the best way to keep kids hydrated; other sports drinks have added sugars that kids don’t need.  </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D387E891-83A3-4BBE-9D5D-E7A12A8D4B43}" type="slidenum">
              <a:rPr lang="en-US" smtClean="0"/>
              <a:pPr>
                <a:defRPr/>
              </a:pPr>
              <a:t>32</a:t>
            </a:fld>
            <a:endParaRPr lang="en-US" dirty="0"/>
          </a:p>
        </p:txBody>
      </p:sp>
    </p:spTree>
    <p:extLst>
      <p:ext uri="{BB962C8B-B14F-4D97-AF65-F5344CB8AC3E}">
        <p14:creationId xmlns:p14="http://schemas.microsoft.com/office/powerpoint/2010/main" val="13763280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A: 60  min</a:t>
            </a:r>
          </a:p>
          <a:p>
            <a:r>
              <a:rPr lang="en-US" kern="0" dirty="0">
                <a:latin typeface="+mn-lt"/>
              </a:rPr>
              <a:t>Regular physical activity is important for preventing chronic diseases like heart disease, diabetes, high blood pressure and osteoporosis</a:t>
            </a: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D387E891-83A3-4BBE-9D5D-E7A12A8D4B43}" type="slidenum">
              <a:rPr lang="en-US" smtClean="0"/>
              <a:pPr>
                <a:defRPr/>
              </a:pPr>
              <a:t>33</a:t>
            </a:fld>
            <a:endParaRPr lang="en-US" dirty="0"/>
          </a:p>
        </p:txBody>
      </p:sp>
    </p:spTree>
    <p:extLst>
      <p:ext uri="{BB962C8B-B14F-4D97-AF65-F5344CB8AC3E}">
        <p14:creationId xmlns:p14="http://schemas.microsoft.com/office/powerpoint/2010/main" val="13763280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but</a:t>
            </a:r>
            <a:r>
              <a:rPr lang="en-US" baseline="0" dirty="0"/>
              <a:t> the water fountain</a:t>
            </a:r>
            <a:endParaRPr lang="en-US" dirty="0"/>
          </a:p>
        </p:txBody>
      </p:sp>
      <p:sp>
        <p:nvSpPr>
          <p:cNvPr id="4" name="Slide Number Placeholder 3"/>
          <p:cNvSpPr>
            <a:spLocks noGrp="1"/>
          </p:cNvSpPr>
          <p:nvPr>
            <p:ph type="sldNum" sz="quarter" idx="10"/>
          </p:nvPr>
        </p:nvSpPr>
        <p:spPr/>
        <p:txBody>
          <a:bodyPr/>
          <a:lstStyle/>
          <a:p>
            <a:pPr>
              <a:defRPr/>
            </a:pPr>
            <a:fld id="{D387E891-83A3-4BBE-9D5D-E7A12A8D4B43}" type="slidenum">
              <a:rPr lang="en-US" smtClean="0"/>
              <a:pPr>
                <a:defRPr/>
              </a:pPr>
              <a:t>34</a:t>
            </a:fld>
            <a:endParaRPr lang="en-US" dirty="0"/>
          </a:p>
        </p:txBody>
      </p:sp>
    </p:spTree>
    <p:extLst>
      <p:ext uri="{BB962C8B-B14F-4D97-AF65-F5344CB8AC3E}">
        <p14:creationId xmlns:p14="http://schemas.microsoft.com/office/powerpoint/2010/main" val="225104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58098239-CA18-4BC7-BD63-B183E44CC4B2}" type="slidenum">
              <a:rPr lang="en-US" smtClean="0"/>
              <a:pPr/>
              <a:t>5</a:t>
            </a:fld>
            <a:endParaRPr lang="en-US" dirty="0"/>
          </a:p>
        </p:txBody>
      </p:sp>
    </p:spTree>
    <p:extLst>
      <p:ext uri="{BB962C8B-B14F-4D97-AF65-F5344CB8AC3E}">
        <p14:creationId xmlns:p14="http://schemas.microsoft.com/office/powerpoint/2010/main" val="3696150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6C12969-7F00-4ECE-B0E2-348A3C73DF71}" type="slidenum">
              <a:rPr lang="en-US" smtClean="0"/>
              <a:pPr/>
              <a:t>42</a:t>
            </a:fld>
            <a:endParaRPr lang="en-US" dirty="0"/>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a:ln/>
        </p:spPr>
        <p:txBody>
          <a:bodyPr/>
          <a:lstStyle/>
          <a:p>
            <a:pPr eaLnBrk="1" hangingPunct="1">
              <a:defRPr/>
            </a:pPr>
            <a:r>
              <a:rPr lang="en-US" dirty="0"/>
              <a:t>The Food and Fun Afterschool Curriculum is one support for making YMCA programs a healthy place for kids. The curriculum components include afterschool activities for kids, parents communications, and nutrition and physical activity planning and tracking tool. In this part of the training, we’ll spend the most time talking about the afterschool activities for kids and the parent communications. We’ll also refer to the environmental standards for nutrition and physical activity in out-of –school time that guide the health messages in this curriculum. In training #2, you’ll find out more about our planning and tracking tools.</a:t>
            </a:r>
          </a:p>
          <a:p>
            <a:pPr eaLnBrk="1" hangingPunct="1">
              <a:defRPr/>
            </a:pPr>
            <a:endParaRPr lang="en-US" dirty="0"/>
          </a:p>
          <a:p>
            <a:pPr marL="228600" indent="-228600" eaLnBrk="1" hangingPunct="1">
              <a:buFontTx/>
              <a:buAutoNum type="arabicPeriod"/>
              <a:defRPr/>
            </a:pPr>
            <a:r>
              <a:rPr lang="en-US" dirty="0"/>
              <a:t>Point out 2 example units</a:t>
            </a:r>
          </a:p>
          <a:p>
            <a:pPr marL="228600" indent="-228600" eaLnBrk="1" hangingPunct="1">
              <a:buFontTx/>
              <a:buAutoNum type="arabicPeriod"/>
              <a:defRPr/>
            </a:pPr>
            <a:r>
              <a:rPr lang="en-US" dirty="0"/>
              <a:t>Hold up/pass around handouts and newsletters that correspond</a:t>
            </a:r>
          </a:p>
          <a:p>
            <a:pPr marL="228600" indent="-228600" eaLnBrk="1" hangingPunct="1">
              <a:buFontTx/>
              <a:buAutoNum type="arabicPeriod"/>
              <a:defRPr/>
            </a:pPr>
            <a:r>
              <a:rPr lang="en-US" dirty="0"/>
              <a:t>Hold up/pass around 2 planning and tracking tools/mention that there are more</a:t>
            </a:r>
          </a:p>
          <a:p>
            <a:pPr eaLnBrk="1" hangingPunct="1">
              <a:defRPr/>
            </a:pPr>
            <a:endParaRPr lang="en-US" dirty="0"/>
          </a:p>
          <a:p>
            <a:pPr eaLnBrk="1" hangingPunct="1">
              <a:defRPr/>
            </a:pP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942D7BE0-A5B6-477C-86D8-8A04D3D0A4AC}" type="slidenum">
              <a:rPr lang="en-US" smtClean="0"/>
              <a:pPr/>
              <a:t>43</a:t>
            </a:fld>
            <a:endParaRPr lang="en-US" dirty="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b="1" i="1" dirty="0"/>
              <a:t>Note to trainer: Read through bullets</a:t>
            </a:r>
          </a:p>
          <a:p>
            <a:pPr eaLnBrk="1" hangingPunct="1">
              <a:lnSpc>
                <a:spcPct val="90000"/>
              </a:lnSpc>
              <a:spcBef>
                <a:spcPct val="0"/>
              </a:spcBef>
            </a:pP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942D7BE0-A5B6-477C-86D8-8A04D3D0A4AC}" type="slidenum">
              <a:rPr lang="en-US" smtClean="0"/>
              <a:pPr/>
              <a:t>45</a:t>
            </a:fld>
            <a:endParaRPr lang="en-US" dirty="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b="0" i="0" dirty="0"/>
              <a:t>We’ve recently developed some great online</a:t>
            </a:r>
            <a:r>
              <a:rPr lang="en-US" b="0" i="0" baseline="0" dirty="0"/>
              <a:t> resources for Food &amp; Fun Afterschool.  Our website is  http://foodandfun.org.  There, you can find all of the Food &amp; Fun lessons, as well as training videos linked to our YouTube Channel.  </a:t>
            </a:r>
            <a:endParaRPr lang="en-US" b="0" i="0" dirty="0"/>
          </a:p>
          <a:p>
            <a:pPr eaLnBrk="1" hangingPunct="1">
              <a:lnSpc>
                <a:spcPct val="90000"/>
              </a:lnSpc>
              <a:spcBef>
                <a:spcPct val="0"/>
              </a:spcBef>
            </a:pP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87E891-83A3-4BBE-9D5D-E7A12A8D4B43}" type="slidenum">
              <a:rPr lang="en-US" smtClean="0"/>
              <a:pPr>
                <a:defRPr/>
              </a:pPr>
              <a:t>57</a:t>
            </a:fld>
            <a:endParaRPr lang="en-US" dirty="0"/>
          </a:p>
        </p:txBody>
      </p:sp>
    </p:spTree>
    <p:extLst>
      <p:ext uri="{BB962C8B-B14F-4D97-AF65-F5344CB8AC3E}">
        <p14:creationId xmlns:p14="http://schemas.microsoft.com/office/powerpoint/2010/main" val="39281709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pPr>
              <a:defRPr/>
            </a:pPr>
            <a:r>
              <a:rPr lang="en-US" dirty="0"/>
              <a:t>Now that you’ve got the general idea, the rest of the time is for you all to create your action plans.  Here’s the plan for the next hour or so:</a:t>
            </a:r>
          </a:p>
          <a:p>
            <a:pPr>
              <a:defRPr/>
            </a:pPr>
            <a:endParaRPr lang="en-US" dirty="0"/>
          </a:p>
          <a:p>
            <a:pPr marL="228600" indent="-228600">
              <a:buFontTx/>
              <a:buAutoNum type="arabicPeriod"/>
              <a:defRPr/>
            </a:pPr>
            <a:r>
              <a:rPr lang="en-US" dirty="0"/>
              <a:t>You will all split up into small groups with other people from your program.  If you’re the only person from your site, it’s OK, one person teams work too!</a:t>
            </a:r>
          </a:p>
          <a:p>
            <a:pPr marL="228600" indent="-228600">
              <a:buFontTx/>
              <a:buAutoNum type="arabicPeriod"/>
              <a:defRPr/>
            </a:pPr>
            <a:r>
              <a:rPr lang="en-US" dirty="0"/>
              <a:t>Using your self-assessments,</a:t>
            </a:r>
            <a:r>
              <a:rPr lang="en-US" baseline="0" dirty="0"/>
              <a:t> complete the </a:t>
            </a:r>
            <a:r>
              <a:rPr lang="en-US" sz="1200" b="1" dirty="0"/>
              <a:t>OSNAP Daily Self-Assessment Areas for Improvement: Practice Report.</a:t>
            </a:r>
            <a:r>
              <a:rPr lang="en-US" sz="1200" b="1" baseline="0" dirty="0"/>
              <a:t>  </a:t>
            </a:r>
            <a:r>
              <a:rPr lang="en-US" sz="1200" b="0" baseline="0" dirty="0"/>
              <a:t>I’ll give an overview of this momentarily.  Then, </a:t>
            </a:r>
            <a:r>
              <a:rPr lang="en-US" dirty="0"/>
              <a:t>as a group, review the results from your self assessment.  I will be circling through the groups to help you all interpret these results.  Think about areas that might be “low hanging fruit” –is there something where a little change could make a big difference?  Also, think about changes that might be harder but could have a really big impact in helping your program be a healthy place for the kids you serve.  After this, you should have an idea of what you’d like to target to improve physical activity, nutrition, and screen time practices and policies at your program.   </a:t>
            </a:r>
          </a:p>
          <a:p>
            <a:pPr marL="228600" indent="-228600">
              <a:buFontTx/>
              <a:buAutoNum type="arabicPeriod"/>
              <a:defRPr/>
            </a:pPr>
            <a:r>
              <a:rPr lang="en-US" dirty="0"/>
              <a:t>Look through the tip sheets and quick guides we’ve provided and think about the specific challenges your program faces and ways that you might address those challenges.  Keeping your target areas in mind, what would be some steps/changes you’d like to see?</a:t>
            </a:r>
          </a:p>
          <a:p>
            <a:pPr marL="228600" indent="-228600">
              <a:buFontTx/>
              <a:buAutoNum type="arabicPeriod"/>
              <a:defRPr/>
            </a:pPr>
            <a:r>
              <a:rPr lang="en-US" dirty="0"/>
              <a:t>Once you’ve considered the range of options you have, narrow your focus down to 3 goals that you’re going to focus on before our next learning community.  These can be goals that you expect to take the whole school year, or they might be shorter-term goals.  The goals should reflect the OSNAP standards, but they can be focused on any area covered by the goals – PA, nutrition, screen time.  </a:t>
            </a:r>
          </a:p>
          <a:p>
            <a:pPr marL="228600" indent="-228600">
              <a:buFontTx/>
              <a:buAutoNum type="arabicPeriod"/>
              <a:defRPr/>
            </a:pPr>
            <a:r>
              <a:rPr lang="en-US" dirty="0"/>
              <a:t>[Note to facilitators --</a:t>
            </a:r>
            <a:r>
              <a:rPr lang="en-US" baseline="0" dirty="0"/>
              <a:t>– the policy and communication pieces are o</a:t>
            </a:r>
            <a:r>
              <a:rPr lang="en-US" dirty="0"/>
              <a:t>ption</a:t>
            </a:r>
            <a:r>
              <a:rPr lang="en-US" baseline="0" dirty="0"/>
              <a:t>al and go above and beyond at this point]  </a:t>
            </a:r>
            <a:r>
              <a:rPr lang="en-US" dirty="0"/>
              <a:t>Then, once you have your goals in mind, we want you to think not only about how something will change, but what are the related practice</a:t>
            </a:r>
            <a:r>
              <a:rPr lang="en-US" baseline="0" dirty="0"/>
              <a:t> (and </a:t>
            </a:r>
            <a:r>
              <a:rPr lang="en-US" dirty="0"/>
              <a:t>policy and communication steps that go with that goal?  For example, if your goal is to ban outside snacks, then your practice might be “have kids only eat the provided snack, not allow any outside foods to be consumed at the program.”  A policy goal might be “To put a policy in our family and staff handbooks that outside food and drinks will not be allowed at the program.”  Remember that policies, especially when they’re included in places where people look for rules, can help make your changes last a long time and easier to enforce.  Then, think about how you’re going to inform people about this goal – it’s an important step, especially if what you’re doing might seem unpopular at first.  This will give you a chance to explain why you made this choice, and how kids and families can benefit.  So in</a:t>
            </a:r>
            <a:r>
              <a:rPr lang="en-US" baseline="0" dirty="0"/>
              <a:t> </a:t>
            </a:r>
            <a:r>
              <a:rPr lang="en-US" dirty="0"/>
              <a:t>my example, I might set communication steps of “Sending a notice home with children that parents should not send snacks in with their child.  Explaining to children during snack that food they buy or bring from school or elsewhere cannot be eaten during the program.  Ask staff to support this by being good role models and not having outside food and beverages at work.  Let families know that we will have a two-week grace period when we will remind children who bring other snacks what our new policy is.  After two weeks, we reserve the right to confiscate any outside snacks.  Parents can pick these up when they pick up their child…etc.”  You want to think through each of these three things – practice, policy, and communication action steps.  </a:t>
            </a:r>
          </a:p>
          <a:p>
            <a:pPr marL="228600" indent="-228600">
              <a:buFontTx/>
              <a:buAutoNum type="arabicPeriod"/>
              <a:defRPr/>
            </a:pPr>
            <a:r>
              <a:rPr lang="en-US" dirty="0"/>
              <a:t>Finally, please make two copies of this document – one for you to keep, and one for me to keep.  [Note</a:t>
            </a:r>
            <a:r>
              <a:rPr lang="en-US" baseline="0" dirty="0"/>
              <a:t> to facilitators – If you have a good scanner back at your office and everyone has reliable email access, then you can just collect the original Action Plans at the end of the LC, scan them in at your office, and then email every site a copy of their action plan.  Or, if you have access to a portable scanner or can access a copy machine in the building, then the group only needs to make one copy and you can create a copy for yourself on the spot.  Otherwise, if there are multiple people from a given site, have two people fill out identical action plans simultaneously.  If all else fails, you can use a camera/smart phone to take a picture of the action plan.  You just want a record of the goals the groups are setting, for your own tracking purposes and/or in case the site misplaces their copy]</a:t>
            </a:r>
            <a:endParaRPr lang="en-US" dirty="0"/>
          </a:p>
          <a:p>
            <a:pPr>
              <a:defRPr/>
            </a:pPr>
            <a:endParaRPr lang="en-US" dirty="0"/>
          </a:p>
          <a:p>
            <a:pPr>
              <a:defRPr/>
            </a:pPr>
            <a:r>
              <a:rPr lang="en-US" dirty="0"/>
              <a:t>This should be about 1 hour</a:t>
            </a:r>
          </a:p>
          <a:p>
            <a:pPr>
              <a:defRPr/>
            </a:pPr>
            <a:r>
              <a:rPr lang="en-US" dirty="0"/>
              <a:t>20 minutes to review the feedback</a:t>
            </a:r>
          </a:p>
          <a:p>
            <a:pPr>
              <a:defRPr/>
            </a:pPr>
            <a:r>
              <a:rPr lang="en-US" dirty="0"/>
              <a:t>20 minutes to brainstorm</a:t>
            </a:r>
          </a:p>
          <a:p>
            <a:pPr>
              <a:defRPr/>
            </a:pPr>
            <a:r>
              <a:rPr lang="en-US" dirty="0"/>
              <a:t>20 minutes to fill out </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2273082E-F555-480E-850A-078BB4A18A5A}" type="slidenum">
              <a:rPr lang="en-US" smtClean="0"/>
              <a:pPr/>
              <a:t>73</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87E891-83A3-4BBE-9D5D-E7A12A8D4B43}" type="slidenum">
              <a:rPr lang="en-US" smtClean="0"/>
              <a:pPr>
                <a:defRPr/>
              </a:pPr>
              <a:t>75</a:t>
            </a:fld>
            <a:endParaRPr lang="en-US" dirty="0"/>
          </a:p>
        </p:txBody>
      </p:sp>
    </p:spTree>
    <p:extLst>
      <p:ext uri="{BB962C8B-B14F-4D97-AF65-F5344CB8AC3E}">
        <p14:creationId xmlns:p14="http://schemas.microsoft.com/office/powerpoint/2010/main" val="41041031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a:t>
            </a:r>
            <a:r>
              <a:rPr lang="en-US" baseline="0" dirty="0"/>
              <a:t> designed to be straightforward, but I just wanted to briefly talk through this form.  Go ahead and take out your 5 days of assessments.  The left column states the OSNAP standard, for your reference.  Then, there are instructions.  In the first row, we see that we need to look at question three.  So take your first self-assessment and look for question 3.  Which box did you check?  If you checked of </a:t>
            </a:r>
            <a:r>
              <a:rPr lang="en-US" sz="1200" kern="1200" dirty="0">
                <a:solidFill>
                  <a:schemeClr val="tx1"/>
                </a:solidFill>
                <a:effectLst/>
                <a:latin typeface="+mn-lt"/>
                <a:ea typeface="+mn-ea"/>
                <a:cs typeface="+mn-cs"/>
              </a:rPr>
              <a:t>30-44 minutes, 45-59 minutes, or 60 minutes or more then what you do is put a check in the grey box</a:t>
            </a:r>
            <a:r>
              <a:rPr lang="en-US" sz="1200" kern="1200" baseline="0" dirty="0">
                <a:solidFill>
                  <a:schemeClr val="tx1"/>
                </a:solidFill>
                <a:effectLst/>
                <a:latin typeface="+mn-lt"/>
                <a:ea typeface="+mn-ea"/>
                <a:cs typeface="+mn-cs"/>
              </a:rPr>
              <a:t> under “Day 1” in the 3</a:t>
            </a:r>
            <a:r>
              <a:rPr lang="en-US" sz="1200" kern="1200" baseline="30000" dirty="0">
                <a:solidFill>
                  <a:schemeClr val="tx1"/>
                </a:solidFill>
                <a:effectLst/>
                <a:latin typeface="+mn-lt"/>
                <a:ea typeface="+mn-ea"/>
                <a:cs typeface="+mn-cs"/>
              </a:rPr>
              <a:t>rd</a:t>
            </a:r>
            <a:r>
              <a:rPr lang="en-US" sz="1200" kern="1200" baseline="0" dirty="0">
                <a:solidFill>
                  <a:schemeClr val="tx1"/>
                </a:solidFill>
                <a:effectLst/>
                <a:latin typeface="+mn-lt"/>
                <a:ea typeface="+mn-ea"/>
                <a:cs typeface="+mn-cs"/>
              </a:rPr>
              <a:t> column.  Then you do the same thing for the other days.  Don’t worry about checking any of the boxes in the “Instructions” column.  Then, at the end, you look at each row, count up the number of days that have checks, and write that number in the last column.  Then compare that number to the OSNAP goal.  How did you do? </a:t>
            </a:r>
            <a:endParaRPr lang="en-US" baseline="0" dirty="0"/>
          </a:p>
          <a:p>
            <a:endParaRPr lang="en-US" baseline="0" dirty="0"/>
          </a:p>
          <a:p>
            <a:r>
              <a:rPr lang="en-US" baseline="0" dirty="0"/>
              <a:t>Any questions?</a:t>
            </a:r>
          </a:p>
          <a:p>
            <a:r>
              <a:rPr lang="en-US" baseline="0" dirty="0"/>
              <a:t>[Direct groups to begin completing the Areas for Improvement sheet]</a:t>
            </a:r>
          </a:p>
          <a:p>
            <a:endParaRPr lang="en-US" baseline="0" dirty="0"/>
          </a:p>
          <a:p>
            <a:r>
              <a:rPr lang="en-US" baseline="0" dirty="0"/>
              <a:t>[Note to facilitator:  If some groups did not bring their assessments, ask them to complete a blank assessment based on what happened yesterday at their program.  Then use that assessment to complete the practice report]</a:t>
            </a:r>
            <a:endParaRPr lang="en-US" dirty="0"/>
          </a:p>
        </p:txBody>
      </p:sp>
      <p:sp>
        <p:nvSpPr>
          <p:cNvPr id="4" name="Slide Number Placeholder 3"/>
          <p:cNvSpPr>
            <a:spLocks noGrp="1"/>
          </p:cNvSpPr>
          <p:nvPr>
            <p:ph type="sldNum" sz="quarter" idx="10"/>
          </p:nvPr>
        </p:nvSpPr>
        <p:spPr/>
        <p:txBody>
          <a:bodyPr/>
          <a:lstStyle/>
          <a:p>
            <a:pPr>
              <a:defRPr/>
            </a:pPr>
            <a:fld id="{D387E891-83A3-4BBE-9D5D-E7A12A8D4B43}" type="slidenum">
              <a:rPr lang="en-US" smtClean="0"/>
              <a:pPr>
                <a:defRPr/>
              </a:pPr>
              <a:t>76</a:t>
            </a:fld>
            <a:endParaRPr lang="en-US" dirty="0"/>
          </a:p>
        </p:txBody>
      </p:sp>
    </p:spTree>
    <p:extLst>
      <p:ext uri="{BB962C8B-B14F-4D97-AF65-F5344CB8AC3E}">
        <p14:creationId xmlns:p14="http://schemas.microsoft.com/office/powerpoint/2010/main" val="20939304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Fast maps are a good resources for setting action steps to meet your OSNAP goals, especially at the structural level. </a:t>
            </a:r>
          </a:p>
          <a:p>
            <a:endParaRPr lang="en-US"/>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45C3E68-2F38-439B-8E20-3E19177B8D3C}" type="slidenum">
              <a:rPr lang="en-US" smtClean="0"/>
              <a:pPr/>
              <a:t>77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Tip sheets are a good resource to use at the site. They provide information on policies you can implement yourself.</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02CC0D17-FCD4-4FCA-9C51-7173E6E83FA2}" type="slidenum">
              <a:rPr lang="en-US" smtClean="0"/>
              <a:pPr/>
              <a:t>78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21415CC-60B4-467B-9576-DD5F600241D3}" type="slidenum">
              <a:rPr lang="en-US" smtClean="0"/>
              <a:pPr/>
              <a:t>82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09600" indent="-609600"/>
            <a:r>
              <a:rPr lang="en-US" dirty="0"/>
              <a:t>When we thought about places that have an impact in kids’ lives, we realized how important</a:t>
            </a:r>
          </a:p>
          <a:p>
            <a:pPr marL="609600" indent="-609600"/>
            <a:r>
              <a:rPr lang="en-US" dirty="0"/>
              <a:t>afterschool programming is.  </a:t>
            </a:r>
          </a:p>
          <a:p>
            <a:pPr marL="609600" marR="0" indent="-609600" algn="l" defTabSz="914400" rtl="0" eaLnBrk="0" fontAlgn="base" latinLnBrk="0" hangingPunct="0">
              <a:lnSpc>
                <a:spcPct val="100000"/>
              </a:lnSpc>
              <a:spcBef>
                <a:spcPct val="30000"/>
              </a:spcBef>
              <a:spcAft>
                <a:spcPct val="0"/>
              </a:spcAft>
              <a:buClrTx/>
              <a:buSzTx/>
              <a:buFontTx/>
              <a:buNone/>
              <a:tabLst/>
              <a:defRPr/>
            </a:pPr>
            <a:r>
              <a:rPr lang="en-US" sz="1200" dirty="0"/>
              <a:t>Out-of-school time (OST) programs, including afterschool programs, serve 7.8 million children annually for an average of 5.6 hours per week</a:t>
            </a:r>
          </a:p>
          <a:p>
            <a:pPr marL="609600" indent="-609600"/>
            <a:r>
              <a:rPr lang="en-US" dirty="0"/>
              <a:t>Thus, your programs are ideal settings for promoting healthy nutrition and physical activity environments.</a:t>
            </a:r>
          </a:p>
          <a:p>
            <a:pPr marL="0" indent="0">
              <a:spcAft>
                <a:spcPts val="1200"/>
              </a:spcAft>
              <a:buFont typeface="Arial" pitchFamily="34" charset="0"/>
              <a:buNone/>
            </a:pPr>
            <a:endParaRPr lang="en-US" dirty="0"/>
          </a:p>
          <a:p>
            <a:pPr marL="171450" indent="-171450">
              <a:spcAft>
                <a:spcPts val="1200"/>
              </a:spcAft>
              <a:buFont typeface="Arial" pitchFamily="34" charset="0"/>
              <a:buChar char="•"/>
            </a:pPr>
            <a:r>
              <a:rPr lang="en-US" dirty="0"/>
              <a:t>Source: </a:t>
            </a:r>
            <a:r>
              <a:rPr lang="en-US" sz="1200" kern="1200" dirty="0">
                <a:solidFill>
                  <a:schemeClr val="tx1"/>
                </a:solidFill>
                <a:effectLst/>
                <a:latin typeface="+mn-lt"/>
                <a:ea typeface="+mn-ea"/>
                <a:cs typeface="+mn-cs"/>
              </a:rPr>
              <a:t>https://afterschoolalliance.org/documents/AA3PM-2020/National-AA3PM-2020-Fact-Sheet.pdf </a:t>
            </a:r>
            <a:endParaRPr 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31B1A4D5-2385-487D-9B38-B7FEAB4AA8DB}" type="slidenum">
              <a:rPr lang="en-US" smtClean="0"/>
              <a:pPr/>
              <a:t>7</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technical assistance requests:</a:t>
            </a:r>
          </a:p>
          <a:p>
            <a:pPr marL="171450" indent="-171450">
              <a:buFontTx/>
              <a:buChar char="-"/>
            </a:pPr>
            <a:r>
              <a:rPr lang="en-US" dirty="0"/>
              <a:t>Information</a:t>
            </a:r>
            <a:r>
              <a:rPr lang="en-US" baseline="0" dirty="0"/>
              <a:t> on the Child and Adult Care Food Program</a:t>
            </a:r>
          </a:p>
          <a:p>
            <a:pPr marL="171450" indent="-171450">
              <a:buFontTx/>
              <a:buChar char="-"/>
            </a:pPr>
            <a:r>
              <a:rPr lang="en-US" baseline="0" dirty="0"/>
              <a:t>Where to buy cups, pitchers and/or water jugs</a:t>
            </a:r>
          </a:p>
          <a:p>
            <a:pPr marL="171450" indent="-171450">
              <a:buFontTx/>
              <a:buChar char="-"/>
            </a:pPr>
            <a:r>
              <a:rPr lang="en-US" baseline="0" dirty="0"/>
              <a:t>Physical activity equipment ideas</a:t>
            </a:r>
          </a:p>
          <a:p>
            <a:pPr marL="171450" indent="-171450">
              <a:buFontTx/>
              <a:buChar char="-"/>
            </a:pPr>
            <a:r>
              <a:rPr lang="en-US" baseline="0" dirty="0"/>
              <a:t>Ideas for how to purchase lower cost fruits/vegetables</a:t>
            </a:r>
          </a:p>
        </p:txBody>
      </p:sp>
      <p:sp>
        <p:nvSpPr>
          <p:cNvPr id="4" name="Slide Number Placeholder 3"/>
          <p:cNvSpPr>
            <a:spLocks noGrp="1"/>
          </p:cNvSpPr>
          <p:nvPr>
            <p:ph type="sldNum" sz="quarter" idx="10"/>
          </p:nvPr>
        </p:nvSpPr>
        <p:spPr/>
        <p:txBody>
          <a:bodyPr/>
          <a:lstStyle/>
          <a:p>
            <a:pPr>
              <a:defRPr/>
            </a:pPr>
            <a:fld id="{D387E891-83A3-4BBE-9D5D-E7A12A8D4B43}" type="slidenum">
              <a:rPr lang="en-US" smtClean="0"/>
              <a:pPr>
                <a:defRPr/>
              </a:pPr>
              <a:t>84</a:t>
            </a:fld>
            <a:endParaRPr lang="en-US" dirty="0"/>
          </a:p>
        </p:txBody>
      </p:sp>
    </p:spTree>
    <p:extLst>
      <p:ext uri="{BB962C8B-B14F-4D97-AF65-F5344CB8AC3E}">
        <p14:creationId xmlns:p14="http://schemas.microsoft.com/office/powerpoint/2010/main" val="16579597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87E891-83A3-4BBE-9D5D-E7A12A8D4B43}" type="slidenum">
              <a:rPr lang="en-US" smtClean="0"/>
              <a:pPr>
                <a:defRPr/>
              </a:pPr>
              <a:t>90</a:t>
            </a:fld>
            <a:endParaRPr lang="en-US" dirty="0"/>
          </a:p>
        </p:txBody>
      </p:sp>
    </p:spTree>
    <p:extLst>
      <p:ext uri="{BB962C8B-B14F-4D97-AF65-F5344CB8AC3E}">
        <p14:creationId xmlns:p14="http://schemas.microsoft.com/office/powerpoint/2010/main" val="22607125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87E891-83A3-4BBE-9D5D-E7A12A8D4B43}" type="slidenum">
              <a:rPr lang="en-US" smtClean="0"/>
              <a:pPr>
                <a:defRPr/>
              </a:pPr>
              <a:t>91</a:t>
            </a:fld>
            <a:endParaRPr lang="en-US" dirty="0"/>
          </a:p>
        </p:txBody>
      </p:sp>
    </p:spTree>
    <p:extLst>
      <p:ext uri="{BB962C8B-B14F-4D97-AF65-F5344CB8AC3E}">
        <p14:creationId xmlns:p14="http://schemas.microsoft.com/office/powerpoint/2010/main" val="15623565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981D5593-0E35-48A3-9F74-BDDF05EF9898}" type="slidenum">
              <a:rPr lang="en-US" smtClean="0">
                <a:latin typeface="Arial" charset="0"/>
              </a:rPr>
              <a:pPr eaLnBrk="1" hangingPunct="1"/>
              <a:t>92</a:t>
            </a:fld>
            <a:endParaRPr lang="en-US" dirty="0">
              <a:latin typeface="Arial"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z="1200" dirty="0"/>
              <a:t>Now that you’ve got a sense of where</a:t>
            </a:r>
            <a:r>
              <a:rPr lang="en-US" sz="1200" baseline="0" dirty="0"/>
              <a:t> your program’s policies are and are not, we’re going to spend some time brainstorming some ways to improve your policy.  </a:t>
            </a:r>
          </a:p>
          <a:p>
            <a:pPr eaLnBrk="1" hangingPunct="1"/>
            <a:endParaRPr lang="en-US" sz="1200" baseline="0" dirty="0"/>
          </a:p>
          <a:p>
            <a:pPr eaLnBrk="1" hangingPunct="1"/>
            <a:r>
              <a:rPr lang="en-US" sz="1200" baseline="0" dirty="0"/>
              <a:t>Before that, l</a:t>
            </a:r>
            <a:r>
              <a:rPr lang="en-US" sz="1200" dirty="0"/>
              <a:t>et’s talk for a moment about why policy is important.  </a:t>
            </a:r>
          </a:p>
          <a:p>
            <a:pPr eaLnBrk="1" hangingPunct="1"/>
            <a:endParaRPr lang="en-US" sz="1200" dirty="0"/>
          </a:p>
          <a:p>
            <a:pPr lvl="1" eaLnBrk="1" hangingPunct="1">
              <a:lnSpc>
                <a:spcPct val="110000"/>
              </a:lnSpc>
              <a:spcAft>
                <a:spcPts val="1200"/>
              </a:spcAft>
            </a:pPr>
            <a:r>
              <a:rPr lang="en-US" sz="1200" dirty="0"/>
              <a:t>[read through slide]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To support you in writing policies that support the OSNAP standards, we have a policy writing guide.  </a:t>
            </a:r>
          </a:p>
          <a:p>
            <a:pPr eaLnBrk="1" hangingPunct="1"/>
            <a:r>
              <a:rPr lang="en-US" dirty="0"/>
              <a:t>[Hand out the </a:t>
            </a:r>
            <a:r>
              <a:rPr lang="en-US" b="1" dirty="0"/>
              <a:t>OSNAP Guide for Writing After-School Wellness Policies.]</a:t>
            </a:r>
          </a:p>
          <a:p>
            <a:pPr eaLnBrk="1" hangingPunct="1"/>
            <a:endParaRPr lang="en-US" b="1" dirty="0"/>
          </a:p>
          <a:p>
            <a:pPr eaLnBrk="1" hangingPunct="1"/>
            <a:r>
              <a:rPr lang="en-US" dirty="0"/>
              <a:t>Talk through what the goal of this guide is --- </a:t>
            </a:r>
          </a:p>
          <a:p>
            <a:pPr eaLnBrk="1" hangingPunct="1">
              <a:buFontTx/>
              <a:buChar char="-"/>
            </a:pPr>
            <a:endParaRPr lang="en-US" dirty="0"/>
          </a:p>
          <a:p>
            <a:pPr eaLnBrk="1" hangingPunct="1">
              <a:buFontTx/>
              <a:buChar char="-"/>
            </a:pPr>
            <a:r>
              <a:rPr lang="en-US" dirty="0"/>
              <a:t>This guide is the primary tool to help you create policy.  It has a lot of sample language that you can directly insert into your own documents, or that you can use as ideas to base your own policies off of, if you want to write them yourself.  </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5E11A883-E288-4A0E-AAF8-72DC9A2BB851}" type="slidenum">
              <a:rPr lang="en-US" smtClean="0">
                <a:latin typeface="Arial" charset="0"/>
              </a:rPr>
              <a:pPr eaLnBrk="1" hangingPunct="1"/>
              <a:t>93</a:t>
            </a:fld>
            <a:endParaRPr lang="en-US" dirty="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hangingPunct="1">
              <a:lnSpc>
                <a:spcPct val="110000"/>
              </a:lnSpc>
              <a:buFont typeface="Arial" pitchFamily="34" charset="0"/>
              <a:buChar char="•"/>
              <a:defRPr/>
            </a:pPr>
            <a:r>
              <a:rPr lang="en-US" sz="2400" dirty="0"/>
              <a:t>[read through slide]</a:t>
            </a:r>
          </a:p>
          <a:p>
            <a:pPr eaLnBrk="1" hangingPunct="1">
              <a:defRPr/>
            </a:pPr>
            <a:endParaRPr lang="en-US" dirty="0"/>
          </a:p>
          <a:p>
            <a:pPr eaLnBrk="1" hangingPunct="1">
              <a:defRPr/>
            </a:pPr>
            <a:r>
              <a:rPr lang="en-US" b="0" dirty="0">
                <a:solidFill>
                  <a:srgbClr val="FF0000"/>
                </a:solidFill>
              </a:rPr>
              <a:t>Note to facilitator:  Take time to walk participants through a section or two of the guide, talking through how the information examples can be used, how to navigate the guide, etc.  </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3659A039-03F0-4466-9834-06FC820F7DC6}" type="slidenum">
              <a:rPr lang="en-US" smtClean="0">
                <a:latin typeface="Arial" charset="0"/>
              </a:rPr>
              <a:pPr eaLnBrk="1" hangingPunct="1"/>
              <a:t>94</a:t>
            </a:fld>
            <a:endParaRPr lang="en-US" dirty="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87E891-83A3-4BBE-9D5D-E7A12A8D4B43}" type="slidenum">
              <a:rPr lang="en-US" smtClean="0"/>
              <a:pPr>
                <a:defRPr/>
              </a:pPr>
              <a:t>95</a:t>
            </a:fld>
            <a:endParaRPr lang="en-US" dirty="0"/>
          </a:p>
        </p:txBody>
      </p:sp>
    </p:spTree>
    <p:extLst>
      <p:ext uri="{BB962C8B-B14F-4D97-AF65-F5344CB8AC3E}">
        <p14:creationId xmlns:p14="http://schemas.microsoft.com/office/powerpoint/2010/main" val="6549755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In the OSNAP randomized control trial, we found that inclement weather, small</a:t>
            </a:r>
            <a:r>
              <a:rPr lang="en-US" baseline="0" dirty="0"/>
              <a:t> spaces available to programs and limited time led to challenges with providing physical activity. </a:t>
            </a:r>
          </a:p>
          <a:p>
            <a:endParaRPr lang="en-US" dirty="0"/>
          </a:p>
          <a:p>
            <a:r>
              <a:rPr lang="en-US" dirty="0"/>
              <a:t>Even with those challenges there are ways to include more physical activity in your programs, even if it doesn’t seem like you have a lot of space.  While we encourage outside free play time when possible, we know that that isn’t always possible.  So today we’re going to do a series of activities that are perfect for small spaces, don’t require any or much equipment, and can be done even as a break during homework hour.  </a:t>
            </a:r>
          </a:p>
          <a:p>
            <a:endParaRPr lang="en-US" dirty="0"/>
          </a:p>
          <a:p>
            <a:r>
              <a:rPr lang="en-US" dirty="0"/>
              <a:t>[Note to facilitator – choose an activity from each grade range and demonstrate with the group.  The idea is to learn by doing – so get the whole group up and moving.  Alternatively, if you have other partners who are experts in this – for example, the school district Wellness Coordinator  or a master PE teacher – you could invite that person in to be a guest to demo activities.]</a:t>
            </a:r>
          </a:p>
          <a:p>
            <a:r>
              <a:rPr lang="en-US" dirty="0"/>
              <a:t>   </a:t>
            </a:r>
          </a:p>
          <a:p>
            <a:r>
              <a:rPr lang="en-US" dirty="0"/>
              <a:t>30-40 minutes</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37522DC-CBAC-4212-B52A-FB79C88D46DE}" type="slidenum">
              <a:rPr lang="en-US" smtClean="0"/>
              <a:pPr/>
              <a:t>98</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r>
              <a:rPr lang="en-US" dirty="0"/>
              <a:t>Now we’re going to spend time</a:t>
            </a:r>
            <a:r>
              <a:rPr lang="en-US" baseline="0" dirty="0"/>
              <a:t> thinking through </a:t>
            </a:r>
            <a:r>
              <a:rPr lang="en-US" b="1" u="sng" baseline="0" dirty="0"/>
              <a:t>how</a:t>
            </a:r>
            <a:r>
              <a:rPr lang="en-US" b="1" u="none" baseline="0" dirty="0"/>
              <a:t> </a:t>
            </a:r>
            <a:r>
              <a:rPr lang="en-US" baseline="0" dirty="0"/>
              <a:t>you might best start to address the OSNAP goals around healthy eating and drinking. Just to re-cap, the goals are:</a:t>
            </a:r>
            <a:endParaRPr lang="en-US" dirty="0"/>
          </a:p>
          <a:p>
            <a:pPr lvl="1"/>
            <a:endParaRPr lang="en-US" dirty="0"/>
          </a:p>
          <a:p>
            <a:pPr lvl="1"/>
            <a:r>
              <a:rPr lang="en-US" dirty="0"/>
              <a:t>-Do not serve sugary drinks.</a:t>
            </a:r>
          </a:p>
          <a:p>
            <a:pPr lvl="1"/>
            <a:r>
              <a:rPr lang="en-US" dirty="0"/>
              <a:t>-Do not allow sugary drinks</a:t>
            </a:r>
            <a:r>
              <a:rPr lang="en-US" baseline="0" dirty="0"/>
              <a:t> </a:t>
            </a:r>
            <a:r>
              <a:rPr lang="en-US" dirty="0"/>
              <a:t>to be brought in during program time.</a:t>
            </a:r>
          </a:p>
          <a:p>
            <a:pPr lvl="1"/>
            <a:r>
              <a:rPr lang="en-US" dirty="0"/>
              <a:t>-Offer water as a drink at snack every day.</a:t>
            </a:r>
          </a:p>
          <a:p>
            <a:pPr lvl="1"/>
            <a:r>
              <a:rPr lang="en-US" dirty="0"/>
              <a:t>-Offer a fruit or vegetable option every day at snack.</a:t>
            </a:r>
          </a:p>
          <a:p>
            <a:pPr lvl="1"/>
            <a:r>
              <a:rPr lang="en-US" dirty="0"/>
              <a:t>-When serving grains (like bread, crackers, and cereals), serve whole grains. </a:t>
            </a:r>
          </a:p>
          <a:p>
            <a:pPr lvl="1"/>
            <a:r>
              <a:rPr lang="en-US" dirty="0"/>
              <a:t>-Do not serve foods with trans fat.</a:t>
            </a:r>
          </a:p>
          <a:p>
            <a:pPr lvl="1"/>
            <a:endParaRPr lang="en-US" dirty="0"/>
          </a:p>
          <a:p>
            <a:pPr lvl="1"/>
            <a:r>
              <a:rPr lang="en-US" dirty="0"/>
              <a:t>Today we’ll give you some</a:t>
            </a:r>
            <a:r>
              <a:rPr lang="en-US" baseline="0" dirty="0"/>
              <a:t> tips based on the successes of programs like yours that have set goals and action steps around promoting nutrition in out of school time.</a:t>
            </a:r>
            <a:endParaRPr lang="en-US" dirty="0"/>
          </a:p>
          <a:p>
            <a:pPr lvl="1"/>
            <a:endParaRPr 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BF647C7B-4761-4723-9311-22D27A663329}" type="slidenum">
              <a:rPr lang="en-US" smtClean="0"/>
              <a:pPr/>
              <a:t>100</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457200" marR="0" lvl="1"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Let’s start by discussing healthy beverages.</a:t>
            </a:r>
          </a:p>
          <a:p>
            <a:pPr marL="457200" marR="0" lvl="1"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Promoting water at snack has been a very successful strategy in out of school time settings. Program have approached this goal largely depending on the resources and space available to them. If they worked with school cafeteria staff for snacks, afterschool staff often found that filling a cooler with water was the simplest and most effective way to provide water at snack every day for kids. At programs that didn’t have access to a kitchen, staff often used water pitchers and filled them somewhere in a school building with safe water…a teachers’ room, bathroom, or classroom might have a sink they could use. This strategy might take a bit more time because pitchers are smaller and might need to be refilled, but the afterschool staff had more control and did not have to rely on school staff for help. For both strategies, it’s important to remember to have plenty of cups on hand! Kids won’t be able to drink the water you provide if they don’t have something to drink it from!</a:t>
            </a:r>
          </a:p>
          <a:p>
            <a:pPr marL="457200" marR="0" lvl="1"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While we’ve found that most out of school time programs do not serve sugary drinks at snack, many programs allow staff and kids to bring in foods and drink from home. This can mean that children are drinking sugary drinks during the program even if the program-provided beverage is healthy. One of the most promising approaches to limit the consumption of these sugary drinks is to write a policy banning sugary drinks in your program handbook or staff manual. You could also ban kids from bringing in junk food like chips, candy, and cookies.  If you don’t have the authority to change the written policy at your program you could send home a letter to parents instead or put a notice in a program newsletter. </a:t>
            </a:r>
          </a:p>
          <a:p>
            <a:pPr marL="457200" marR="0" lvl="1"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mn-lt"/>
                <a:ea typeface="+mn-ea"/>
                <a:cs typeface="+mn-cs"/>
              </a:rPr>
              <a:t>Questions for group discussion:</a:t>
            </a: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mn-lt"/>
                <a:ea typeface="+mn-ea"/>
                <a:cs typeface="+mn-cs"/>
              </a:rPr>
              <a:t>Can you think if any strategies your program is already using to promote water and limit sugary drinks? </a:t>
            </a:r>
          </a:p>
          <a:p>
            <a:pPr marL="457200" marR="0" lvl="1" indent="0" algn="l" defTabSz="914400" rtl="0" eaLnBrk="0" fontAlgn="base" latinLnBrk="0" hangingPunct="0">
              <a:lnSpc>
                <a:spcPct val="100000"/>
              </a:lnSpc>
              <a:spcBef>
                <a:spcPct val="30000"/>
              </a:spcBef>
              <a:spcAft>
                <a:spcPct val="0"/>
              </a:spcAft>
              <a:buClrTx/>
              <a:buSzTx/>
              <a:buFontTx/>
              <a:buNone/>
              <a:tabLst/>
              <a:defRPr/>
            </a:pPr>
            <a:endParaRPr kumimoji="0" lang="en-US" sz="1200" b="1" i="1" u="none" strike="noStrike" kern="1200" cap="none" spc="0" normalizeH="0" baseline="0" noProof="0" dirty="0">
              <a:ln>
                <a:noFill/>
              </a:ln>
              <a:solidFill>
                <a:prstClr val="black"/>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mn-lt"/>
                <a:ea typeface="+mn-ea"/>
                <a:cs typeface="+mn-cs"/>
              </a:rPr>
              <a:t>Which of these strategies do you think would work well at your program?</a:t>
            </a:r>
          </a:p>
          <a:p>
            <a:pPr marL="457200" marR="0" lvl="1" indent="0" algn="l" defTabSz="914400" rtl="0" eaLnBrk="0" fontAlgn="base" latinLnBrk="0" hangingPunct="0">
              <a:lnSpc>
                <a:spcPct val="100000"/>
              </a:lnSpc>
              <a:spcBef>
                <a:spcPct val="30000"/>
              </a:spcBef>
              <a:spcAft>
                <a:spcPct val="0"/>
              </a:spcAft>
              <a:buClrTx/>
              <a:buSzTx/>
              <a:buFontTx/>
              <a:buNone/>
              <a:tabLst/>
              <a:defRPr/>
            </a:pPr>
            <a:endParaRPr kumimoji="0" lang="en-US" sz="1200" b="1" i="1" u="none" strike="noStrike" kern="1200" cap="none" spc="0" normalizeH="0" baseline="0" noProof="0" dirty="0">
              <a:ln>
                <a:noFill/>
              </a:ln>
              <a:solidFill>
                <a:prstClr val="black"/>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Note to facilitator:  If you overheard groups talking about changes related to SSBs and water they’ve made, be sure to give them a shout-out here!  </a:t>
            </a:r>
            <a:endParaRPr kumimoji="0" lang="en-US" sz="1200" b="1" i="1" u="none" strike="noStrike" kern="1200" cap="none" spc="0" normalizeH="0" baseline="0" noProof="0" dirty="0">
              <a:ln>
                <a:noFill/>
              </a:ln>
              <a:solidFill>
                <a:prstClr val="black"/>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{optional handouts: water pitcher sanitation guide, water and SSB tip sheets, water and SSB quick guides}</a:t>
            </a:r>
          </a:p>
          <a:p>
            <a:endParaRPr lang="en-US" dirty="0"/>
          </a:p>
        </p:txBody>
      </p:sp>
      <p:sp>
        <p:nvSpPr>
          <p:cNvPr id="4" name="Slide Number Placeholder 3"/>
          <p:cNvSpPr>
            <a:spLocks noGrp="1"/>
          </p:cNvSpPr>
          <p:nvPr>
            <p:ph type="sldNum" sz="quarter" idx="10"/>
          </p:nvPr>
        </p:nvSpPr>
        <p:spPr/>
        <p:txBody>
          <a:bodyPr/>
          <a:lstStyle/>
          <a:p>
            <a:pPr>
              <a:defRPr/>
            </a:pPr>
            <a:fld id="{CAF685D4-819D-4CB2-B4A0-65675E4F578D}" type="slidenum">
              <a:rPr lang="en-US" smtClean="0"/>
              <a:pPr>
                <a:defRPr/>
              </a:pPr>
              <a:t>101</a:t>
            </a:fld>
            <a:endParaRPr lang="en-US" dirty="0"/>
          </a:p>
        </p:txBody>
      </p:sp>
    </p:spTree>
    <p:extLst>
      <p:ext uri="{BB962C8B-B14F-4D97-AF65-F5344CB8AC3E}">
        <p14:creationId xmlns:p14="http://schemas.microsoft.com/office/powerpoint/2010/main" val="2004641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Let’s talk about what kinds of changes you can do around these ideas to make your program an even healthier place for kids to be.  </a:t>
            </a:r>
          </a:p>
          <a:p>
            <a:pPr eaLnBrk="1" hangingPunct="1"/>
            <a:r>
              <a:rPr lang="en-US" dirty="0"/>
              <a:t>These are all ways of promoting healthy changes, and they can all be very useful.</a:t>
            </a:r>
          </a:p>
          <a:p>
            <a:pPr eaLnBrk="1" hangingPunct="1"/>
            <a:endParaRPr lang="en-US" dirty="0"/>
          </a:p>
          <a:p>
            <a:r>
              <a:rPr lang="en-US" dirty="0"/>
              <a:t>[read through list and the example/description]</a:t>
            </a:r>
          </a:p>
          <a:p>
            <a:endParaRPr lang="en-US" dirty="0"/>
          </a:p>
          <a:p>
            <a:endParaRPr lang="en-US" dirty="0"/>
          </a:p>
          <a:p>
            <a:r>
              <a:rPr lang="en-US" dirty="0"/>
              <a:t>Keep these in mind as we look at some examples…. [next slide]</a:t>
            </a:r>
          </a:p>
          <a:p>
            <a:endParaRPr lang="en-US" dirty="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0E65D10C-5FE9-41B4-AC6B-473ED5BF5AF9}" type="slidenum">
              <a:rPr lang="en-US" smtClean="0"/>
              <a:pPr/>
              <a:t>8</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Changing the foods served</a:t>
            </a:r>
            <a:r>
              <a:rPr lang="en-US" baseline="0" dirty="0"/>
              <a:t> during the snack period can be a bit more challenging that serving water and banning sugary drinks. That being said, there are a number of key considerations as you begin. </a:t>
            </a:r>
          </a:p>
          <a:p>
            <a:endParaRPr lang="en-US" baseline="0" dirty="0"/>
          </a:p>
          <a:p>
            <a:r>
              <a:rPr lang="en-US" baseline="0" dirty="0"/>
              <a:t>First, programs will choose different strategies depending on whether they buy their own snacks or get foods and drinks through the school food service department. If you buy your own snacks, </a:t>
            </a:r>
            <a:r>
              <a:rPr lang="en-US" b="1" baseline="0" dirty="0"/>
              <a:t>Snack Sense </a:t>
            </a:r>
            <a:r>
              <a:rPr lang="en-US" baseline="0" dirty="0"/>
              <a:t>is an excellent guide for planning low cost healthy snacks during out of school time. There are suggestions for inexpensive fruits &amp; vegetables, whole grain products, and snacks free of trans fats and a sample menu that suggests a month’s worth of snack combinations that meet the OSNAP goals AND are reimbursable by the USDA snack program. </a:t>
            </a:r>
          </a:p>
          <a:p>
            <a:endParaRPr lang="en-US" baseline="0" dirty="0"/>
          </a:p>
          <a:p>
            <a:r>
              <a:rPr lang="en-US" baseline="0" dirty="0"/>
              <a:t>If the school department provides your meals, Snack Sense can also be a great guide for suggestions, but you may also have to look through the options available from the school system’s vendor and change may take a bit longer.  Developing a positive relationship with the school food service staff is the most important first step towards making healthy changes in this context. </a:t>
            </a:r>
          </a:p>
          <a:p>
            <a:endParaRPr lang="en-US" baseline="0" dirty="0"/>
          </a:p>
          <a:p>
            <a:r>
              <a:rPr lang="en-US" baseline="0" dirty="0"/>
              <a:t>No matter how you get the foods and drinks you serve at snack, many programs have found that replacing juice with water and a whole fruit like an apple, orange, or banana can be an easy first step for improving nutrition. Whole fruits are contain more fiber and less sugar than juice but cost about the same amount so you can usually improve health and not cost your program any additional money.</a:t>
            </a:r>
          </a:p>
          <a:p>
            <a:endParaRPr lang="en-US" b="1" i="1" dirty="0"/>
          </a:p>
          <a:p>
            <a:r>
              <a:rPr lang="en-US" b="1" i="1" dirty="0"/>
              <a:t>Can you think if any strategies your program is already using to promote water and limit sugary drinks? </a:t>
            </a:r>
          </a:p>
          <a:p>
            <a:endParaRPr lang="en-US" b="1" i="1" dirty="0"/>
          </a:p>
          <a:p>
            <a:r>
              <a:rPr lang="en-US" b="1" i="1" dirty="0"/>
              <a:t>Which of these strategies do you think would work well at your program?</a:t>
            </a:r>
          </a:p>
          <a:p>
            <a:endParaRPr lang="en-US" dirty="0"/>
          </a:p>
          <a:p>
            <a:pPr marL="0" marR="0" lvl="1"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Note to facilitator:  If you overheard groups talking about changes related to snacks they’ve made, be sure to give them a shout-out here!  </a:t>
            </a:r>
            <a:endParaRPr kumimoji="0" lang="en-US" sz="1200" b="1" i="1" u="none" strike="noStrike" kern="1200" cap="none" spc="0" normalizeH="0" baseline="0" noProof="0" dirty="0">
              <a:ln>
                <a:noFill/>
              </a:ln>
              <a:solidFill>
                <a:prstClr val="black"/>
              </a:solidFill>
              <a:effectLst/>
              <a:uLnTx/>
              <a:uFillTx/>
              <a:latin typeface="+mn-lt"/>
              <a:ea typeface="+mn-ea"/>
              <a:cs typeface="+mn-cs"/>
            </a:endParaRPr>
          </a:p>
          <a:p>
            <a:endParaRPr lang="en-US" dirty="0"/>
          </a:p>
          <a:p>
            <a:r>
              <a:rPr lang="en-US" b="1" dirty="0"/>
              <a:t>Hand out snack sense </a:t>
            </a:r>
          </a:p>
          <a:p>
            <a:r>
              <a:rPr lang="en-US" b="0" i="1" dirty="0"/>
              <a:t>{Optional:</a:t>
            </a:r>
            <a:r>
              <a:rPr lang="en-US" b="0" i="1" baseline="0" dirty="0"/>
              <a:t> whole grain, fv, trans fat tip sheets &amp; quick guides}</a:t>
            </a:r>
            <a:endParaRPr lang="en-US" b="0" i="1" dirty="0"/>
          </a:p>
        </p:txBody>
      </p:sp>
      <p:sp>
        <p:nvSpPr>
          <p:cNvPr id="4" name="Slide Number Placeholder 3"/>
          <p:cNvSpPr>
            <a:spLocks noGrp="1"/>
          </p:cNvSpPr>
          <p:nvPr>
            <p:ph type="sldNum" sz="quarter" idx="10"/>
          </p:nvPr>
        </p:nvSpPr>
        <p:spPr/>
        <p:txBody>
          <a:bodyPr/>
          <a:lstStyle/>
          <a:p>
            <a:pPr>
              <a:defRPr/>
            </a:pPr>
            <a:fld id="{CAF685D4-819D-4CB2-B4A0-65675E4F578D}" type="slidenum">
              <a:rPr lang="en-US" smtClean="0"/>
              <a:pPr>
                <a:defRPr/>
              </a:pPr>
              <a:t>102</a:t>
            </a:fld>
            <a:endParaRPr lang="en-US" dirty="0"/>
          </a:p>
        </p:txBody>
      </p:sp>
    </p:spTree>
    <p:extLst>
      <p:ext uri="{BB962C8B-B14F-4D97-AF65-F5344CB8AC3E}">
        <p14:creationId xmlns:p14="http://schemas.microsoft.com/office/powerpoint/2010/main" val="20046417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pPr>
              <a:defRPr/>
            </a:pPr>
            <a:r>
              <a:rPr lang="en-US" dirty="0"/>
              <a:t>Now that you’ve got the general idea, the rest of the time is for you all to create your action plans.  Here’s the plan for the next hour or so:</a:t>
            </a:r>
          </a:p>
          <a:p>
            <a:pPr>
              <a:defRPr/>
            </a:pPr>
            <a:endParaRPr lang="en-US" dirty="0"/>
          </a:p>
          <a:p>
            <a:pPr marL="228600" indent="-228600">
              <a:buFontTx/>
              <a:buAutoNum type="arabicPeriod"/>
              <a:defRPr/>
            </a:pPr>
            <a:r>
              <a:rPr lang="en-US" dirty="0"/>
              <a:t>You will all split up into small groups with other people from your program.  If you’re the only person from your site, it’s OK, one person teams work too!</a:t>
            </a:r>
          </a:p>
          <a:p>
            <a:pPr marL="228600" indent="-228600">
              <a:buFontTx/>
              <a:buAutoNum type="arabicPeriod"/>
              <a:defRPr/>
            </a:pPr>
            <a:r>
              <a:rPr lang="en-US" dirty="0"/>
              <a:t>Using your self-assessments,</a:t>
            </a:r>
            <a:r>
              <a:rPr lang="en-US" baseline="0" dirty="0"/>
              <a:t> complete the </a:t>
            </a:r>
            <a:r>
              <a:rPr lang="en-US" sz="1200" b="1" dirty="0"/>
              <a:t>OSNAP Daily Self-Assessment Areas for Improvement: Practice Report.</a:t>
            </a:r>
            <a:r>
              <a:rPr lang="en-US" sz="1200" b="1" baseline="0" dirty="0"/>
              <a:t>  </a:t>
            </a:r>
            <a:r>
              <a:rPr lang="en-US" sz="1200" b="0" baseline="0" dirty="0"/>
              <a:t>I’ll give an overview of this momentarily.  Then, </a:t>
            </a:r>
            <a:r>
              <a:rPr lang="en-US" dirty="0"/>
              <a:t>as a group, review the results from your self assessment.  I will be circling through the groups to help you all interpret these results.  Think about areas that might be “low hanging fruit” –is there something where a little change could make a big difference?  Also, think about changes that might be harder but could have a really big impact in helping your program be a healthy place for the kids you serve.  After this, you should have an idea of what you’d like to target to improve physical activity, nutrition, and screen time practices and policies at your program.   </a:t>
            </a:r>
          </a:p>
          <a:p>
            <a:pPr marL="228600" indent="-228600">
              <a:buFontTx/>
              <a:buAutoNum type="arabicPeriod"/>
              <a:defRPr/>
            </a:pPr>
            <a:r>
              <a:rPr lang="en-US" dirty="0"/>
              <a:t>Look through the tip sheets and quick guides we’ve provided and think about the specific challenges your program faces and ways that you might address those challenges.  Keeping your target areas in mind, what would be some steps/changes you’d like to see?</a:t>
            </a:r>
          </a:p>
          <a:p>
            <a:pPr marL="228600" indent="-228600">
              <a:buFontTx/>
              <a:buAutoNum type="arabicPeriod"/>
              <a:defRPr/>
            </a:pPr>
            <a:r>
              <a:rPr lang="en-US" dirty="0"/>
              <a:t>Once you’ve considered the range of options you have, narrow your focus down to 3 goals that you’re going to focus on before our next learning community.  These can be goals that you expect to take the whole school year, or they might be shorter-term goals.  The goals should reflect the OSNAP standards, but they can be focused on any area covered by the goals – PA, nutrition, screen time.  </a:t>
            </a:r>
          </a:p>
          <a:p>
            <a:pPr marL="228600" indent="-228600">
              <a:buFontTx/>
              <a:buAutoNum type="arabicPeriod"/>
              <a:defRPr/>
            </a:pPr>
            <a:r>
              <a:rPr lang="en-US" dirty="0"/>
              <a:t>[Note to facilitators --</a:t>
            </a:r>
            <a:r>
              <a:rPr lang="en-US" baseline="0" dirty="0"/>
              <a:t>– the policy and communication pieces are o</a:t>
            </a:r>
            <a:r>
              <a:rPr lang="en-US" dirty="0"/>
              <a:t>ption</a:t>
            </a:r>
            <a:r>
              <a:rPr lang="en-US" baseline="0" dirty="0"/>
              <a:t>al and go above and beyond at this point]  </a:t>
            </a:r>
            <a:r>
              <a:rPr lang="en-US" dirty="0"/>
              <a:t>Then, once you have your goals in mind, we want you to think not only about how something will change, but what are the related practice</a:t>
            </a:r>
            <a:r>
              <a:rPr lang="en-US" baseline="0" dirty="0"/>
              <a:t> (and </a:t>
            </a:r>
            <a:r>
              <a:rPr lang="en-US" dirty="0"/>
              <a:t>policy and communication steps that go with that goal?  For example, if your goal is to ban outside snacks, then your practice might be “have kids only eat the provided snack, not allow any outside foods to be consumed at the program.”  A policy goal might be “To put a policy in our family and staff handbooks that outside food and drinks will not be allowed at the program.”  Remember that policies, especially when they’re included in places where people look for rules, can help make your changes last a long time and easier to enforce.  Then, think about how you’re going to inform people about this goal – it’s an important step, especially if what you’re doing might seem unpopular at first.  This will give you a chance to explain why you made this choice, and how kids and families can benefit.  So in</a:t>
            </a:r>
            <a:r>
              <a:rPr lang="en-US" baseline="0" dirty="0"/>
              <a:t> </a:t>
            </a:r>
            <a:r>
              <a:rPr lang="en-US" dirty="0"/>
              <a:t>my example, I might set communication steps of “Sending a notice home with children that parents should not send snacks in with their child.  Explaining to children during snack that food they buy or bring from school or elsewhere cannot be eaten during the program.  Ask staff to support this by being good role models and not having outside food and beverages at work.  Let families know that we will have a two-week grace period when we will remind children who bring other snacks what our new policy is.  After two weeks, we reserve the right to confiscate any outside snacks.  Parents can pick these up when they pick up their child…etc.”  You want to think through each of these three things – practice, policy, and communication action steps.  </a:t>
            </a:r>
          </a:p>
          <a:p>
            <a:pPr marL="228600" indent="-228600">
              <a:buFontTx/>
              <a:buAutoNum type="arabicPeriod"/>
              <a:defRPr/>
            </a:pPr>
            <a:r>
              <a:rPr lang="en-US" dirty="0"/>
              <a:t>Finally, please make two copies of this document – one for you to keep, and one for me to keep.  [Note</a:t>
            </a:r>
            <a:r>
              <a:rPr lang="en-US" baseline="0" dirty="0"/>
              <a:t> to facilitators – If you have a good scanner back at your office and everyone has reliable email access, then you can just collect the original Action Plans at the end of the LC, scan them in at your office, and then email every site a copy of their action plan.  Or, if you have access to a portable scanner or can access a copy machine in the building, then the group only needs to make one copy and you can create a copy for yourself on the spot.  Otherwise, if there are multiple people from a given site, have two people fill out identical action plans simultaneously.  If all else fails, you can use a camera/smart phone to take a picture of the action plan.  You just want a record of the goals the groups are setting, for your own tracking purposes and/or in case the site misplaces their copy]</a:t>
            </a:r>
            <a:endParaRPr lang="en-US" dirty="0"/>
          </a:p>
          <a:p>
            <a:pPr>
              <a:defRPr/>
            </a:pPr>
            <a:endParaRPr lang="en-US" dirty="0"/>
          </a:p>
          <a:p>
            <a:pPr>
              <a:defRPr/>
            </a:pPr>
            <a:r>
              <a:rPr lang="en-US" dirty="0"/>
              <a:t>This should be about 1 hour</a:t>
            </a:r>
          </a:p>
          <a:p>
            <a:pPr>
              <a:defRPr/>
            </a:pPr>
            <a:r>
              <a:rPr lang="en-US" dirty="0"/>
              <a:t>20 minutes to review the feedback</a:t>
            </a:r>
          </a:p>
          <a:p>
            <a:pPr>
              <a:defRPr/>
            </a:pPr>
            <a:r>
              <a:rPr lang="en-US" dirty="0"/>
              <a:t>20 minutes to brainstorm</a:t>
            </a:r>
          </a:p>
          <a:p>
            <a:pPr>
              <a:defRPr/>
            </a:pPr>
            <a:r>
              <a:rPr lang="en-US" dirty="0"/>
              <a:t>20 minutes to fill out </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2273082E-F555-480E-850A-078BB4A18A5A}" type="slidenum">
              <a:rPr lang="en-US" smtClean="0"/>
              <a:pPr/>
              <a:t>103</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87E891-83A3-4BBE-9D5D-E7A12A8D4B43}" type="slidenum">
              <a:rPr lang="en-US" smtClean="0"/>
              <a:pPr>
                <a:defRPr/>
              </a:pPr>
              <a:t>104</a:t>
            </a:fld>
            <a:endParaRPr lang="en-US" dirty="0"/>
          </a:p>
        </p:txBody>
      </p:sp>
    </p:spTree>
    <p:extLst>
      <p:ext uri="{BB962C8B-B14F-4D97-AF65-F5344CB8AC3E}">
        <p14:creationId xmlns:p14="http://schemas.microsoft.com/office/powerpoint/2010/main" val="18964008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87E891-83A3-4BBE-9D5D-E7A12A8D4B43}" type="slidenum">
              <a:rPr lang="en-US" smtClean="0"/>
              <a:pPr>
                <a:defRPr/>
              </a:pPr>
              <a:t>107</a:t>
            </a:fld>
            <a:endParaRPr lang="en-US" dirty="0"/>
          </a:p>
        </p:txBody>
      </p:sp>
    </p:spTree>
    <p:extLst>
      <p:ext uri="{BB962C8B-B14F-4D97-AF65-F5344CB8AC3E}">
        <p14:creationId xmlns:p14="http://schemas.microsoft.com/office/powerpoint/2010/main" val="3736461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It sounds like you all are working on important changes. </a:t>
            </a:r>
          </a:p>
          <a:p>
            <a:endParaRPr lang="en-US" dirty="0"/>
          </a:p>
          <a:p>
            <a:r>
              <a:rPr lang="en-US" dirty="0"/>
              <a:t>Our first area for skill development today is practices to support healthy eating and beverage consumption [read through bullet</a:t>
            </a:r>
            <a:r>
              <a:rPr lang="en-US" baseline="0" dirty="0"/>
              <a:t> list]</a:t>
            </a:r>
            <a:endParaRPr lang="en-US"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0DD166EB-B6F7-4CED-A76B-8DFDAA638C25}" type="slidenum">
              <a:rPr lang="en-US" smtClean="0"/>
              <a:pPr/>
              <a:t>110</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a:t>
            </a:r>
            <a:r>
              <a:rPr lang="en-US" baseline="0" dirty="0"/>
              <a:t> a quick activity break of your choice </a:t>
            </a:r>
            <a:r>
              <a:rPr lang="en-US" baseline="0"/>
              <a:t>here!]</a:t>
            </a:r>
          </a:p>
          <a:p>
            <a:endParaRPr lang="en-US" baseline="0"/>
          </a:p>
          <a:p>
            <a:r>
              <a:rPr lang="en-US"/>
              <a:t>In </a:t>
            </a:r>
            <a:r>
              <a:rPr lang="en-US" dirty="0"/>
              <a:t>our final section of</a:t>
            </a:r>
            <a:r>
              <a:rPr lang="en-US" baseline="0" dirty="0"/>
              <a:t> Learning Communities, I want to share with you all a </a:t>
            </a:r>
            <a:r>
              <a:rPr lang="en-US" b="0" dirty="0"/>
              <a:t>5-step approach to implementing &amp; sustaining </a:t>
            </a:r>
            <a:br>
              <a:rPr lang="en-US" b="0" dirty="0"/>
            </a:br>
            <a:r>
              <a:rPr lang="en-US" b="0" dirty="0"/>
              <a:t>the changes you’ve</a:t>
            </a:r>
            <a:r>
              <a:rPr lang="en-US" b="0" baseline="0" dirty="0"/>
              <a:t> made in </a:t>
            </a:r>
            <a:r>
              <a:rPr lang="en-US" b="0" dirty="0"/>
              <a:t>nutrition &amp; physical activity.</a:t>
            </a:r>
            <a:endParaRPr lang="en-US" dirty="0"/>
          </a:p>
        </p:txBody>
      </p:sp>
      <p:sp>
        <p:nvSpPr>
          <p:cNvPr id="4" name="Slide Number Placeholder 3"/>
          <p:cNvSpPr>
            <a:spLocks noGrp="1"/>
          </p:cNvSpPr>
          <p:nvPr>
            <p:ph type="sldNum" sz="quarter" idx="10"/>
          </p:nvPr>
        </p:nvSpPr>
        <p:spPr/>
        <p:txBody>
          <a:bodyPr/>
          <a:lstStyle/>
          <a:p>
            <a:pPr>
              <a:defRPr/>
            </a:pPr>
            <a:fld id="{D8B7AC8F-B1D0-434B-B8A4-813F111B677C}" type="slidenum">
              <a:rPr lang="en-US" smtClean="0"/>
              <a:pPr>
                <a:defRPr/>
              </a:pPr>
              <a:t>112</a:t>
            </a:fld>
            <a:endParaRPr lang="en-US" dirty="0"/>
          </a:p>
        </p:txBody>
      </p:sp>
    </p:spTree>
    <p:extLst>
      <p:ext uri="{BB962C8B-B14F-4D97-AF65-F5344CB8AC3E}">
        <p14:creationId xmlns:p14="http://schemas.microsoft.com/office/powerpoint/2010/main" val="20500180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0" dirty="0"/>
              <a:t>[read through</a:t>
            </a:r>
            <a:r>
              <a:rPr lang="en-US" b="0" baseline="0" dirty="0"/>
              <a:t> slide]</a:t>
            </a:r>
            <a:endParaRPr lang="en-US" b="0" dirty="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B394AD91-BB19-491F-9946-8CC13C6AB5CB}" type="slidenum">
              <a:rPr lang="en-US" smtClean="0"/>
              <a:pPr/>
              <a:t>113</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pPr>
              <a:defRPr/>
            </a:pPr>
            <a:r>
              <a:rPr lang="en-US" dirty="0"/>
              <a:t>Now that you’ve got the general idea, the rest of the time is for you all to create your action plans.  Here’s the plan for the next hour or so:</a:t>
            </a:r>
          </a:p>
          <a:p>
            <a:pPr>
              <a:defRPr/>
            </a:pPr>
            <a:endParaRPr lang="en-US" dirty="0"/>
          </a:p>
          <a:p>
            <a:pPr marL="228600" indent="-228600">
              <a:buFontTx/>
              <a:buAutoNum type="arabicPeriod"/>
              <a:defRPr/>
            </a:pPr>
            <a:r>
              <a:rPr lang="en-US" dirty="0"/>
              <a:t>You will all split up into small groups with other people from your program.  If you’re the only person from your site, it’s OK, one person teams work too!</a:t>
            </a:r>
          </a:p>
          <a:p>
            <a:pPr marL="228600" indent="-228600">
              <a:buFontTx/>
              <a:buAutoNum type="arabicPeriod"/>
              <a:defRPr/>
            </a:pPr>
            <a:r>
              <a:rPr lang="en-US" dirty="0"/>
              <a:t>Using your self-assessments,</a:t>
            </a:r>
            <a:r>
              <a:rPr lang="en-US" baseline="0" dirty="0"/>
              <a:t> complete the </a:t>
            </a:r>
            <a:r>
              <a:rPr lang="en-US" sz="1200" b="1" dirty="0"/>
              <a:t>OSNAP Daily Self-Assessment Areas for Improvement: Practice Report.</a:t>
            </a:r>
            <a:r>
              <a:rPr lang="en-US" sz="1200" b="1" baseline="0" dirty="0"/>
              <a:t>  </a:t>
            </a:r>
            <a:r>
              <a:rPr lang="en-US" sz="1200" b="0" baseline="0" dirty="0"/>
              <a:t>I’ll give an overview of this momentarily.  Then, </a:t>
            </a:r>
            <a:r>
              <a:rPr lang="en-US" dirty="0"/>
              <a:t>as a group, review the results from your self assessment.  I will be circling through the groups to help you all interpret these results.  Think about areas that might be “low hanging fruit” –is there something where a little change could make a big difference?  Also, think about changes that might be harder but could have a really big impact in helping your program be a healthy place for the kids you serve.  After this, you should have an idea of what you’d like to target to improve physical activity, nutrition, and screen time practices and policies at your program.   </a:t>
            </a:r>
          </a:p>
          <a:p>
            <a:pPr marL="228600" indent="-228600">
              <a:buFontTx/>
              <a:buAutoNum type="arabicPeriod"/>
              <a:defRPr/>
            </a:pPr>
            <a:r>
              <a:rPr lang="en-US" dirty="0"/>
              <a:t>Look through the tip sheets and quick guides we’ve provided and think about the specific challenges your program faces and ways that you might address those challenges.  Keeping your target areas in mind, what would be some steps/changes you’d like to see?</a:t>
            </a:r>
          </a:p>
          <a:p>
            <a:pPr marL="228600" indent="-228600">
              <a:buFontTx/>
              <a:buAutoNum type="arabicPeriod"/>
              <a:defRPr/>
            </a:pPr>
            <a:r>
              <a:rPr lang="en-US" dirty="0"/>
              <a:t>Once you’ve considered the range of options you have, narrow your focus down to 3 goals that you’re going to focus on before our next learning community.  These can be goals that you expect to take the whole school year, or they might be shorter-term goals.  The goals should reflect the OSNAP standards, but they can be focused on any area covered by the goals – PA, nutrition, screen time.  </a:t>
            </a:r>
          </a:p>
          <a:p>
            <a:pPr marL="228600" indent="-228600">
              <a:buFontTx/>
              <a:buAutoNum type="arabicPeriod"/>
              <a:defRPr/>
            </a:pPr>
            <a:r>
              <a:rPr lang="en-US" dirty="0"/>
              <a:t>[Note to facilitators --</a:t>
            </a:r>
            <a:r>
              <a:rPr lang="en-US" baseline="0" dirty="0"/>
              <a:t>– the policy and communication pieces are o</a:t>
            </a:r>
            <a:r>
              <a:rPr lang="en-US" dirty="0"/>
              <a:t>ption</a:t>
            </a:r>
            <a:r>
              <a:rPr lang="en-US" baseline="0" dirty="0"/>
              <a:t>al and go above and beyond at this point]  </a:t>
            </a:r>
            <a:r>
              <a:rPr lang="en-US" dirty="0"/>
              <a:t>Then, once you have your goals in mind, we want you to think not only about how something will change, but what are the related practice</a:t>
            </a:r>
            <a:r>
              <a:rPr lang="en-US" baseline="0" dirty="0"/>
              <a:t> (and </a:t>
            </a:r>
            <a:r>
              <a:rPr lang="en-US" dirty="0"/>
              <a:t>policy and communication steps that go with that goal?  For example, if your goal is to ban outside snacks, then your practice might be “have kids only eat the provided snack, not allow any outside foods to be consumed at the program.”  A policy goal might be “To put a policy in our family and staff handbooks that outside food and drinks will not be allowed at the program.”  Remember that policies, especially when they’re included in places where people look for rules, can help make your changes last a long time and easier to enforce.  Then, think about how you’re going to inform people about this goal – it’s an important step, especially if what you’re doing might seem unpopular at first.  This will give you a chance to explain why you made this choice, and how kids and families can benefit.  So in</a:t>
            </a:r>
            <a:r>
              <a:rPr lang="en-US" baseline="0" dirty="0"/>
              <a:t> </a:t>
            </a:r>
            <a:r>
              <a:rPr lang="en-US" dirty="0"/>
              <a:t>my example, I might set communication steps of “Sending a notice home with children that parents should not send snacks in with their child.  Explaining to children during snack that food they buy or bring from school or elsewhere cannot be eaten during the program.  Ask staff to support this by being good role models and not having outside food and beverages at work.  Let families know that we will have a two-week grace period when we will remind children who bring other snacks what our new policy is.  After two weeks, we reserve the right to confiscate any outside snacks.  Parents can pick these up when they pick up their child…etc.”  You want to think through each of these three things – practice, policy, and communication action steps.  </a:t>
            </a:r>
          </a:p>
          <a:p>
            <a:pPr marL="228600" indent="-228600">
              <a:buFontTx/>
              <a:buAutoNum type="arabicPeriod"/>
              <a:defRPr/>
            </a:pPr>
            <a:r>
              <a:rPr lang="en-US" dirty="0"/>
              <a:t>Finally, please make two copies of this document – one for you to keep, and one for me to keep.  [Note</a:t>
            </a:r>
            <a:r>
              <a:rPr lang="en-US" baseline="0" dirty="0"/>
              <a:t> to facilitators – If you have a good scanner back at your office and everyone has reliable email access, then you can just collect the original Action Plans at the end of the LC, scan them in at your office, and then email every site a copy of their action plan.  Or, if you have access to a portable scanner or can access a copy machine in the building, then the group only needs to make one copy and you can create a copy for yourself on the spot.  Otherwise, if there are multiple people from a given site, have two people fill out identical action plans simultaneously.  If all else fails, you can use a camera/smart phone to take a picture of the action plan.  You just want a record of the goals the groups are setting, for your own tracking purposes and/or in case the site misplaces their copy]</a:t>
            </a:r>
            <a:endParaRPr lang="en-US" dirty="0"/>
          </a:p>
          <a:p>
            <a:pPr>
              <a:defRPr/>
            </a:pPr>
            <a:endParaRPr lang="en-US" dirty="0"/>
          </a:p>
          <a:p>
            <a:pPr>
              <a:defRPr/>
            </a:pPr>
            <a:r>
              <a:rPr lang="en-US" dirty="0"/>
              <a:t>This should be about 1 hour</a:t>
            </a:r>
          </a:p>
          <a:p>
            <a:pPr>
              <a:defRPr/>
            </a:pPr>
            <a:r>
              <a:rPr lang="en-US" dirty="0"/>
              <a:t>20 minutes to review the feedback</a:t>
            </a:r>
          </a:p>
          <a:p>
            <a:pPr>
              <a:defRPr/>
            </a:pPr>
            <a:r>
              <a:rPr lang="en-US" dirty="0"/>
              <a:t>20 minutes to brainstorm</a:t>
            </a:r>
          </a:p>
          <a:p>
            <a:pPr>
              <a:defRPr/>
            </a:pPr>
            <a:r>
              <a:rPr lang="en-US" dirty="0"/>
              <a:t>20 minutes to fill out </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2273082E-F555-480E-850A-078BB4A18A5A}" type="slidenum">
              <a:rPr lang="en-US" smtClean="0"/>
              <a:pPr/>
              <a:t>114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OSNAP Initiative</a:t>
            </a:r>
            <a:r>
              <a:rPr lang="en-US" baseline="0" dirty="0"/>
              <a:t> follows a series of steps to help programs identify where they could make changes regarding physical activity and nutrition; this process can be seen as a series of steps in a continuous improvement process that programs either work through as circumstances change or in addressing different aspects of physical activity and nutrition. The process involves assessment of practices and policies to identify specific areas to work on, opportunities to learn both about physical activity and nutrition, as well as strategies to address these areas, time to try out strategies for improvement/change, then opportunities for feedback with both the OSNAP facilitator and other programs, opportunities to both re-evaluate strategies as well as ongoing practices and policies. We’ll be going through each of the steps in the process during today’s training.</a:t>
            </a:r>
            <a:endParaRPr lang="en-US" dirty="0"/>
          </a:p>
        </p:txBody>
      </p:sp>
      <p:sp>
        <p:nvSpPr>
          <p:cNvPr id="4" name="Slide Number Placeholder 3"/>
          <p:cNvSpPr>
            <a:spLocks noGrp="1"/>
          </p:cNvSpPr>
          <p:nvPr>
            <p:ph type="sldNum" sz="quarter" idx="10"/>
          </p:nvPr>
        </p:nvSpPr>
        <p:spPr/>
        <p:txBody>
          <a:bodyPr/>
          <a:lstStyle/>
          <a:p>
            <a:pPr>
              <a:defRPr/>
            </a:pPr>
            <a:fld id="{D387E891-83A3-4BBE-9D5D-E7A12A8D4B43}" type="slidenum">
              <a:rPr lang="en-US" smtClean="0"/>
              <a:pPr>
                <a:defRPr/>
              </a:pPr>
              <a:t>9</a:t>
            </a:fld>
            <a:endParaRPr lang="en-US" dirty="0"/>
          </a:p>
        </p:txBody>
      </p:sp>
    </p:spTree>
    <p:extLst>
      <p:ext uri="{BB962C8B-B14F-4D97-AF65-F5344CB8AC3E}">
        <p14:creationId xmlns:p14="http://schemas.microsoft.com/office/powerpoint/2010/main" val="3889054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OSNAP can also help you meet state regulations for child care facilities in Massachusetts.  For example, The Massachusetts Child Care Regulations cover…</a:t>
            </a:r>
          </a:p>
          <a:p>
            <a:r>
              <a:rPr lang="en-US" dirty="0"/>
              <a:t>[read list]</a:t>
            </a:r>
          </a:p>
          <a:p>
            <a:endParaRPr lang="en-US" dirty="0"/>
          </a:p>
          <a:p>
            <a:endParaRPr lang="en-US" dirty="0"/>
          </a:p>
          <a:p>
            <a:r>
              <a:rPr lang="en-US" dirty="0"/>
              <a:t>[NOTE:  if you are in a state other than Mass., identify which licensing standards for agencies serving children 5-12 match the OSNAP objectives]</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0153A190-FD44-43C5-A3E7-6D89409A5B00}" type="slidenum">
              <a:rPr lang="en-US" smtClean="0"/>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r>
              <a:rPr lang="en-US" dirty="0"/>
              <a:t>In addition to state regulations, the goals of OSNAP also align with national requirements and possibly objectives in your school district as well.  After-school providers and child care programs receiving CACFP funds, are required to have clean, safe, drinking water available for the children throughout the day.</a:t>
            </a:r>
          </a:p>
          <a:p>
            <a:endParaRPr lang="en-US" dirty="0"/>
          </a:p>
          <a:p>
            <a:r>
              <a:rPr lang="en-US" dirty="0"/>
              <a:t>Additionally, many local wellness committees are working on similar goals. </a:t>
            </a:r>
          </a:p>
          <a:p>
            <a:endParaRPr lang="en-US" dirty="0"/>
          </a:p>
          <a:p>
            <a:r>
              <a:rPr lang="en-US" dirty="0"/>
              <a:t>More detailed info, FYI: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School meal programs --  Sec. 203.Water (NSLP/SBP) 	</a:t>
            </a:r>
          </a:p>
          <a:p>
            <a:r>
              <a:rPr lang="en-US" sz="1200" b="0" i="0" u="none" strike="noStrike" kern="1200" baseline="0" dirty="0">
                <a:solidFill>
                  <a:schemeClr val="tx1"/>
                </a:solidFill>
                <a:latin typeface="+mn-lt"/>
                <a:ea typeface="+mn-ea"/>
                <a:cs typeface="+mn-cs"/>
              </a:rPr>
              <a:t>Requires schools to make free potable water available where meals are served. </a:t>
            </a:r>
          </a:p>
          <a:p>
            <a:endParaRPr lang="en-US" dirty="0"/>
          </a:p>
          <a:p>
            <a:r>
              <a:rPr lang="en-US" dirty="0"/>
              <a:t>The Healthy, Hunger-Free Kids Act of 2010 (the Act), Public Law 111-296, establishes a requirement to make potable water available to children in the Child and Adult Care Food Program (CACFP). The purpose of this memorandum is to provide guidance on the implementation of this provision. </a:t>
            </a:r>
          </a:p>
          <a:p>
            <a:endParaRPr lang="en-US" dirty="0"/>
          </a:p>
          <a:p>
            <a:r>
              <a:rPr lang="en-US" dirty="0"/>
              <a:t>Section 221 of the Act added a new provision to the Richard B. Russell National School Lunch Act (42 U.S.C. 1766(u)). This new provision requires child care centers, family day care homes, at-risk afterschool programs, and shelters participating in CACFP to make drinking water available to children, as nutritionally appropriate. Throughout the day, including at meal times, water should be made available to children to drink upon their request, but does not have to be available for children to self-serve. While drinking water must be made available to children during meal times, it is not part of the reimbursable meal and may not be served in lieu of fluid milk. </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67507B67-4FED-43A0-AD02-18E4835D8AE0}" type="slidenum">
              <a:rPr lang="en-US" smtClean="0"/>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09600" indent="-609600"/>
            <a:r>
              <a:rPr lang="en-US" dirty="0"/>
              <a:t>Refer to handout in binder</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31B1A4D5-2385-487D-9B38-B7FEAB4AA8DB}"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38C74-4F7F-80A5-15F9-3CF220F2D9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2F21B1-90B5-C64E-538C-FFC0A2B645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00345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699CF-4EF1-CBFA-234B-37D064DEAB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8A2709-6227-1A69-1D24-718396EE0A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8215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FE0FB-B2AD-AB9C-0D5E-78F7B142C7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17749C-68C7-FB73-8642-A60BF4F53B23}"/>
              </a:ext>
            </a:extLst>
          </p:cNvPr>
          <p:cNvSpPr>
            <a:spLocks noGrp="1"/>
          </p:cNvSpPr>
          <p:nvPr>
            <p:ph type="body" idx="1"/>
          </p:nvPr>
        </p:nvSpPr>
        <p:spPr>
          <a:xfrm>
            <a:off x="831850" y="4589463"/>
            <a:ext cx="10515600" cy="1500187"/>
          </a:xfrm>
        </p:spPr>
        <p:txBody>
          <a:bodyPr/>
          <a:lstStyle>
            <a:lvl1pPr marL="0" indent="0">
              <a:buNone/>
              <a:defRPr sz="24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158416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0E676-52FB-1010-4B5C-09D0D379E9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E95EAB-E044-6D42-49CE-A8FB5B138F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0F6F57-066C-C479-2846-9809EF6F1A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5822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1EF37-5CCB-55DB-BEBD-95B040BC45C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318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5823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D80F4-D2E4-FEFE-AA13-40B0F30262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F49E97-EBA8-99C8-ED85-BDEEE3A9D0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996EB1-1025-A136-7496-EE36E7ED86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1335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CD635-41B9-FDC7-52B8-28DF22C8BB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DFBC82-F961-1BFB-C8BA-A5855C2DB1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69A232-9346-CBDE-5232-1045E0BF02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08440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52500"/>
          </a:xfrm>
        </p:spPr>
        <p:txBody>
          <a:bodyPr/>
          <a:lstStyle/>
          <a:p>
            <a:r>
              <a:rPr lang="en-US"/>
              <a:t>Click to edit Master title style</a:t>
            </a:r>
          </a:p>
        </p:txBody>
      </p:sp>
      <p:sp>
        <p:nvSpPr>
          <p:cNvPr id="3" name="Text Placeholder 2"/>
          <p:cNvSpPr>
            <a:spLocks noGrp="1"/>
          </p:cNvSpPr>
          <p:nvPr>
            <p:ph type="body" sz="half" idx="1"/>
          </p:nvPr>
        </p:nvSpPr>
        <p:spPr>
          <a:xfrm>
            <a:off x="609600" y="1114425"/>
            <a:ext cx="5384800" cy="4616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14425"/>
            <a:ext cx="5384800" cy="4616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4165600" y="6248400"/>
            <a:ext cx="3860800" cy="457200"/>
          </a:xfrm>
          <a:prstGeom prst="rect">
            <a:avLst/>
          </a:prstGeom>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xfrm>
            <a:off x="8737600" y="6248400"/>
            <a:ext cx="2844800" cy="457200"/>
          </a:xfrm>
          <a:prstGeom prst="rect">
            <a:avLst/>
          </a:prstGeom>
        </p:spPr>
        <p:txBody>
          <a:bodyPr/>
          <a:lstStyle>
            <a:lvl1pPr>
              <a:defRPr/>
            </a:lvl1pPr>
          </a:lstStyle>
          <a:p>
            <a:pPr>
              <a:defRPr/>
            </a:pPr>
            <a:fld id="{2099C5FD-ADFE-406A-9D9E-2EBFDBD3F464}" type="slidenum">
              <a:rPr lang="en-US"/>
              <a:pPr>
                <a:defRPr/>
              </a:pPr>
              <a:t>‹#›</a:t>
            </a:fld>
            <a:endParaRPr lang="en-US" dirty="0"/>
          </a:p>
        </p:txBody>
      </p:sp>
    </p:spTree>
    <p:extLst>
      <p:ext uri="{BB962C8B-B14F-4D97-AF65-F5344CB8AC3E}">
        <p14:creationId xmlns:p14="http://schemas.microsoft.com/office/powerpoint/2010/main" val="114328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t="-20000" b="-2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3331A6-3398-90EF-094A-D529B3F41F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04B8752-EC28-C10A-CBB5-4743715E97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04B05274-D34B-FFA7-FC34-91886C7F0FBD}"/>
              </a:ext>
            </a:extLst>
          </p:cNvPr>
          <p:cNvSpPr/>
          <p:nvPr userDrawn="1"/>
        </p:nvSpPr>
        <p:spPr>
          <a:xfrm>
            <a:off x="0" y="1080"/>
            <a:ext cx="12192000" cy="216916"/>
          </a:xfrm>
          <a:prstGeom prst="rect">
            <a:avLst/>
          </a:prstGeom>
          <a:blipFill dpi="0" rotWithShape="1">
            <a:blip r:embed="rId1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arrot logo with a letter a&#10;&#10;Description automatically generated">
            <a:extLst>
              <a:ext uri="{FF2B5EF4-FFF2-40B4-BE49-F238E27FC236}">
                <a16:creationId xmlns:a16="http://schemas.microsoft.com/office/drawing/2014/main" id="{ABF6FC7A-A8EF-F3A1-15F4-02933E68D965}"/>
              </a:ext>
            </a:extLst>
          </p:cNvPr>
          <p:cNvPicPr>
            <a:picLocks noChangeAspect="1"/>
          </p:cNvPicPr>
          <p:nvPr userDrawn="1"/>
        </p:nvPicPr>
        <p:blipFill>
          <a:blip r:embed="rId13"/>
          <a:stretch>
            <a:fillRect/>
          </a:stretch>
        </p:blipFill>
        <p:spPr>
          <a:xfrm>
            <a:off x="10027134" y="6400800"/>
            <a:ext cx="2164866" cy="457200"/>
          </a:xfrm>
          <a:prstGeom prst="rect">
            <a:avLst/>
          </a:prstGeom>
        </p:spPr>
      </p:pic>
      <p:cxnSp>
        <p:nvCxnSpPr>
          <p:cNvPr id="12" name="Straight Connector 11">
            <a:extLst>
              <a:ext uri="{FF2B5EF4-FFF2-40B4-BE49-F238E27FC236}">
                <a16:creationId xmlns:a16="http://schemas.microsoft.com/office/drawing/2014/main" id="{DF0DFC44-0B9B-840E-73AE-225C65D2EDF9}"/>
              </a:ext>
            </a:extLst>
          </p:cNvPr>
          <p:cNvCxnSpPr>
            <a:cxnSpLocks/>
          </p:cNvCxnSpPr>
          <p:nvPr userDrawn="1"/>
        </p:nvCxnSpPr>
        <p:spPr>
          <a:xfrm flipH="1" flipV="1">
            <a:off x="0" y="6656832"/>
            <a:ext cx="10027134" cy="9144"/>
          </a:xfrm>
          <a:prstGeom prst="line">
            <a:avLst/>
          </a:prstGeom>
          <a:ln w="952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2737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Lst>
  <p:txStyles>
    <p:titleStyle>
      <a:lvl1pPr algn="l" defTabSz="914400" rtl="0" eaLnBrk="1" latinLnBrk="0" hangingPunct="1">
        <a:lnSpc>
          <a:spcPct val="90000"/>
        </a:lnSpc>
        <a:spcBef>
          <a:spcPct val="0"/>
        </a:spcBef>
        <a:buNone/>
        <a:defRPr sz="4400" b="1" i="0" kern="1200" spc="-200" baseline="0">
          <a:solidFill>
            <a:schemeClr val="tx1"/>
          </a:solidFill>
          <a:latin typeface="Franklin Gothic Demi"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foodandfun.org/?p=learn/staff/info&amp;subject=About" TargetMode="External"/><Relationship Id="rId7" Type="http://schemas.openxmlformats.org/officeDocument/2006/relationships/hyperlink" Target="http://osnap.org/wp-content/uploads/2013/07/5-Step-approach-to-Implementing-and-Sustaining-Nutrition-and-Physical-Activity-Change.pdf" TargetMode="External"/><Relationship Id="rId2" Type="http://schemas.openxmlformats.org/officeDocument/2006/relationships/hyperlink" Target="http://osnap.org/wp-content/themes/osnap.1.0/tip-sheets/healthy.pdf" TargetMode="External"/><Relationship Id="rId1" Type="http://schemas.openxmlformats.org/officeDocument/2006/relationships/slideLayout" Target="../slideLayouts/slideLayout2.xml"/><Relationship Id="rId6" Type="http://schemas.openxmlformats.org/officeDocument/2006/relationships/hyperlink" Target="https://osnap.org/wp-content/uploads/2013/07/OSNAP-Job-Description-Language-Interview-questions.pdf" TargetMode="External"/><Relationship Id="rId5" Type="http://schemas.openxmlformats.org/officeDocument/2006/relationships/hyperlink" Target="https://osnap.org/resource-library/?_sf_s=alternatives%20to%20food%20as%20a%20reward" TargetMode="External"/><Relationship Id="rId4" Type="http://schemas.openxmlformats.org/officeDocument/2006/relationships/hyperlink" Target="https://osnap.org/resource-library/?_sf_s=Healthy%20Celebration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hyperlink" Target="http://www.osnap.org/" TargetMode="External"/><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hsph.harvard.edu/nutritionsource/what-should-you-eat/fats-and-cholesterol/types-of-fat/transfat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osnap.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hyperlink" Target="https://www.osnap.org/" TargetMode="Externa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hyperlink" Target="https://www.foodandfun.or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9.xml"/><Relationship Id="rId5" Type="http://schemas.openxmlformats.org/officeDocument/2006/relationships/hyperlink" Target="https://www.foodandfun.org/" TargetMode="Externa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www.massaeyc.com/ceu.html#WriteApplic"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7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7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www.osnap.org/" TargetMode="External"/><Relationship Id="rId2" Type="http://schemas.openxmlformats.org/officeDocument/2006/relationships/image" Target="../media/image33.png"/><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osnap.org/"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46DDE-B391-86C1-B71F-DF5BC1FA0630}"/>
              </a:ext>
            </a:extLst>
          </p:cNvPr>
          <p:cNvSpPr>
            <a:spLocks noGrp="1"/>
          </p:cNvSpPr>
          <p:nvPr>
            <p:ph type="ctrTitle"/>
          </p:nvPr>
        </p:nvSpPr>
        <p:spPr>
          <a:xfrm>
            <a:off x="1524000" y="988251"/>
            <a:ext cx="9144000" cy="2387600"/>
          </a:xfrm>
        </p:spPr>
        <p:txBody>
          <a:bodyPr>
            <a:normAutofit/>
          </a:bodyPr>
          <a:lstStyle/>
          <a:p>
            <a:pPr algn="l"/>
            <a:r>
              <a:rPr lang="en-US" sz="3600" dirty="0"/>
              <a:t>Out-of-School Time Nutrition &amp; Physical Activity Initiative (OSNAP)</a:t>
            </a:r>
            <a:br>
              <a:rPr lang="en-US" sz="3600" dirty="0"/>
            </a:br>
            <a:r>
              <a:rPr lang="en-US" sz="3600" dirty="0"/>
              <a:t>Facilitator Training</a:t>
            </a:r>
          </a:p>
        </p:txBody>
      </p:sp>
      <p:sp>
        <p:nvSpPr>
          <p:cNvPr id="3" name="Subtitle 2">
            <a:extLst>
              <a:ext uri="{FF2B5EF4-FFF2-40B4-BE49-F238E27FC236}">
                <a16:creationId xmlns:a16="http://schemas.microsoft.com/office/drawing/2014/main" id="{13F233D5-A413-55FD-F83F-9BA1A7AE11AE}"/>
              </a:ext>
            </a:extLst>
          </p:cNvPr>
          <p:cNvSpPr>
            <a:spLocks noGrp="1"/>
          </p:cNvSpPr>
          <p:nvPr>
            <p:ph type="subTitle" idx="1"/>
          </p:nvPr>
        </p:nvSpPr>
        <p:spPr>
          <a:xfrm>
            <a:off x="1524000" y="3467926"/>
            <a:ext cx="9144000" cy="1655762"/>
          </a:xfrm>
        </p:spPr>
        <p:txBody>
          <a:bodyPr/>
          <a:lstStyle/>
          <a:p>
            <a:pPr algn="l"/>
            <a:r>
              <a:rPr lang="en-US" dirty="0"/>
              <a:t>Prevention Research Center on Nutrition and Physical Activity at the Harvard T.H. Chan School of Public Health</a:t>
            </a:r>
          </a:p>
        </p:txBody>
      </p:sp>
      <p:pic>
        <p:nvPicPr>
          <p:cNvPr id="7" name="Picture 6" descr="A black and red sign with red letters&#10;&#10;Description automatically generated">
            <a:extLst>
              <a:ext uri="{FF2B5EF4-FFF2-40B4-BE49-F238E27FC236}">
                <a16:creationId xmlns:a16="http://schemas.microsoft.com/office/drawing/2014/main" id="{98874B07-B726-9238-9B84-F076AB38F568}"/>
              </a:ext>
            </a:extLst>
          </p:cNvPr>
          <p:cNvPicPr>
            <a:picLocks noChangeAspect="1"/>
          </p:cNvPicPr>
          <p:nvPr/>
        </p:nvPicPr>
        <p:blipFill>
          <a:blip r:embed="rId2"/>
          <a:stretch>
            <a:fillRect/>
          </a:stretch>
        </p:blipFill>
        <p:spPr>
          <a:xfrm>
            <a:off x="1658112" y="4965871"/>
            <a:ext cx="3474720" cy="582981"/>
          </a:xfrm>
          <a:prstGeom prst="rect">
            <a:avLst/>
          </a:prstGeom>
        </p:spPr>
      </p:pic>
      <p:pic>
        <p:nvPicPr>
          <p:cNvPr id="11" name="Picture 10" descr="A blue and black logo&#10;&#10;Description automatically generated">
            <a:extLst>
              <a:ext uri="{FF2B5EF4-FFF2-40B4-BE49-F238E27FC236}">
                <a16:creationId xmlns:a16="http://schemas.microsoft.com/office/drawing/2014/main" id="{808EFC20-8050-306F-EACE-0E8E08EE508A}"/>
              </a:ext>
            </a:extLst>
          </p:cNvPr>
          <p:cNvPicPr>
            <a:picLocks noChangeAspect="1"/>
          </p:cNvPicPr>
          <p:nvPr/>
        </p:nvPicPr>
        <p:blipFill>
          <a:blip r:embed="rId3"/>
          <a:stretch>
            <a:fillRect/>
          </a:stretch>
        </p:blipFill>
        <p:spPr>
          <a:xfrm>
            <a:off x="8082534" y="4949335"/>
            <a:ext cx="2585466" cy="652190"/>
          </a:xfrm>
          <a:prstGeom prst="rect">
            <a:avLst/>
          </a:prstGeom>
        </p:spPr>
      </p:pic>
    </p:spTree>
    <p:extLst>
      <p:ext uri="{BB962C8B-B14F-4D97-AF65-F5344CB8AC3E}">
        <p14:creationId xmlns:p14="http://schemas.microsoft.com/office/powerpoint/2010/main" val="3083089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Implement the OSNAP Model?</a:t>
            </a:r>
          </a:p>
        </p:txBody>
      </p:sp>
      <p:sp>
        <p:nvSpPr>
          <p:cNvPr id="3" name="Content Placeholder 2"/>
          <p:cNvSpPr>
            <a:spLocks noGrp="1"/>
          </p:cNvSpPr>
          <p:nvPr>
            <p:ph idx="1"/>
          </p:nvPr>
        </p:nvSpPr>
        <p:spPr>
          <a:xfrm>
            <a:off x="838200" y="1825625"/>
            <a:ext cx="10515600" cy="4351338"/>
          </a:xfrm>
        </p:spPr>
        <p:txBody>
          <a:bodyPr>
            <a:normAutofit/>
          </a:bodyPr>
          <a:lstStyle/>
          <a:p>
            <a:r>
              <a:rPr lang="en-US" dirty="0"/>
              <a:t>Evidence-based</a:t>
            </a:r>
          </a:p>
          <a:p>
            <a:pPr lvl="1"/>
            <a:r>
              <a:rPr lang="en-US" dirty="0"/>
              <a:t>Water served and consumed</a:t>
            </a:r>
          </a:p>
          <a:p>
            <a:pPr lvl="1"/>
            <a:r>
              <a:rPr lang="en-US" dirty="0"/>
              <a:t>Policy change</a:t>
            </a:r>
          </a:p>
          <a:p>
            <a:pPr lvl="1"/>
            <a:r>
              <a:rPr lang="en-US" dirty="0"/>
              <a:t>Healthier foods consumed</a:t>
            </a:r>
          </a:p>
          <a:p>
            <a:pPr lvl="1"/>
            <a:r>
              <a:rPr lang="en-US" dirty="0"/>
              <a:t>Vigorous activity</a:t>
            </a:r>
          </a:p>
          <a:p>
            <a:r>
              <a:rPr lang="en-US" dirty="0"/>
              <a:t>77% of OSNAP participants rate learning community sessions as very helpful; 22% as somewhat helpful</a:t>
            </a:r>
          </a:p>
          <a:p>
            <a:r>
              <a:rPr lang="en-US" dirty="0"/>
              <a:t>Helps programs meet federal, state and local regulations and policies</a:t>
            </a:r>
          </a:p>
          <a:p>
            <a:pPr marL="0" indent="0">
              <a:buNone/>
            </a:pPr>
            <a:endParaRPr lang="en-US" dirty="0"/>
          </a:p>
        </p:txBody>
      </p:sp>
    </p:spTree>
    <p:extLst>
      <p:ext uri="{BB962C8B-B14F-4D97-AF65-F5344CB8AC3E}">
        <p14:creationId xmlns:p14="http://schemas.microsoft.com/office/powerpoint/2010/main" val="9126616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365125"/>
            <a:ext cx="12192000" cy="1325563"/>
          </a:xfrm>
        </p:spPr>
        <p:txBody>
          <a:bodyPr>
            <a:normAutofit/>
          </a:bodyPr>
          <a:lstStyle/>
          <a:p>
            <a:pPr algn="ctr"/>
            <a:r>
              <a:rPr lang="en-US" sz="3800" dirty="0"/>
              <a:t>Skill Development #2: Healthy Eating &amp; Drinking</a:t>
            </a:r>
          </a:p>
        </p:txBody>
      </p:sp>
      <p:pic>
        <p:nvPicPr>
          <p:cNvPr id="13319" name="Picture 7" descr="S:\HPRC Research Assistants\Jeff &amp; Jake's Technology work\2011\website images\FINAL\boy_apple_water_000013621451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787" y="1690688"/>
            <a:ext cx="6982657" cy="46294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08324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9596"/>
            <a:ext cx="10515600" cy="1325563"/>
          </a:xfrm>
        </p:spPr>
        <p:txBody>
          <a:bodyPr/>
          <a:lstStyle/>
          <a:p>
            <a:r>
              <a:rPr lang="en-US" dirty="0"/>
              <a:t>Skill Development #2:</a:t>
            </a:r>
            <a:br>
              <a:rPr lang="en-US" dirty="0"/>
            </a:br>
            <a:r>
              <a:rPr lang="en-US" dirty="0"/>
              <a:t>Healthy Eating &amp; Drinking</a:t>
            </a:r>
          </a:p>
        </p:txBody>
      </p:sp>
      <p:sp>
        <p:nvSpPr>
          <p:cNvPr id="3" name="Content Placeholder 2"/>
          <p:cNvSpPr>
            <a:spLocks noGrp="1"/>
          </p:cNvSpPr>
          <p:nvPr>
            <p:ph idx="1"/>
          </p:nvPr>
        </p:nvSpPr>
        <p:spPr>
          <a:xfrm>
            <a:off x="838200" y="2138081"/>
            <a:ext cx="10515600" cy="4038881"/>
          </a:xfrm>
        </p:spPr>
        <p:txBody>
          <a:bodyPr/>
          <a:lstStyle/>
          <a:p>
            <a:r>
              <a:rPr lang="en-US" dirty="0"/>
              <a:t>Water at snack every day</a:t>
            </a:r>
          </a:p>
          <a:p>
            <a:pPr lvl="1"/>
            <a:r>
              <a:rPr lang="en-US" dirty="0"/>
              <a:t>Coolers or pitchers</a:t>
            </a:r>
          </a:p>
          <a:p>
            <a:pPr lvl="1"/>
            <a:r>
              <a:rPr lang="en-US" dirty="0"/>
              <a:t>Don’t forget the cups!</a:t>
            </a:r>
          </a:p>
          <a:p>
            <a:r>
              <a:rPr lang="en-US" dirty="0"/>
              <a:t>No sugary drinks</a:t>
            </a:r>
          </a:p>
          <a:p>
            <a:pPr lvl="1"/>
            <a:r>
              <a:rPr lang="en-US" dirty="0"/>
              <a:t>That means fruit punch, iced tea, lemonade, soda, sports drinks, energy drinks… </a:t>
            </a:r>
          </a:p>
          <a:p>
            <a:pPr lvl="1"/>
            <a:r>
              <a:rPr lang="en-US" dirty="0"/>
              <a:t>Serve water at snack instead</a:t>
            </a:r>
          </a:p>
          <a:p>
            <a:pPr lvl="1"/>
            <a:r>
              <a:rPr lang="en-US" dirty="0"/>
              <a:t>Try to limit the amount of juice served</a:t>
            </a:r>
          </a:p>
          <a:p>
            <a:pPr lvl="1"/>
            <a:r>
              <a:rPr lang="en-US" dirty="0"/>
              <a:t>Set policies in your handbook &amp; staff manual that ban sugary drinks from being brought to the program</a:t>
            </a:r>
          </a:p>
          <a:p>
            <a:endParaRPr lang="en-US" dirty="0"/>
          </a:p>
        </p:txBody>
      </p:sp>
    </p:spTree>
    <p:extLst>
      <p:ext uri="{BB962C8B-B14F-4D97-AF65-F5344CB8AC3E}">
        <p14:creationId xmlns:p14="http://schemas.microsoft.com/office/powerpoint/2010/main" val="7152162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90165"/>
            <a:ext cx="10515600" cy="4186798"/>
          </a:xfrm>
        </p:spPr>
        <p:txBody>
          <a:bodyPr/>
          <a:lstStyle/>
          <a:p>
            <a:r>
              <a:rPr lang="en-US" dirty="0"/>
              <a:t>Different resources for programs that purchase their own snacks vs. those that work with school food service</a:t>
            </a:r>
          </a:p>
          <a:p>
            <a:pPr lvl="1"/>
            <a:r>
              <a:rPr lang="en-US" dirty="0"/>
              <a:t>Snack sense</a:t>
            </a:r>
          </a:p>
          <a:p>
            <a:pPr lvl="1"/>
            <a:r>
              <a:rPr lang="en-US" dirty="0"/>
              <a:t>Sample menus</a:t>
            </a:r>
          </a:p>
          <a:p>
            <a:pPr lvl="1"/>
            <a:r>
              <a:rPr lang="en-US" dirty="0"/>
              <a:t>Working with school food service</a:t>
            </a:r>
          </a:p>
          <a:p>
            <a:r>
              <a:rPr lang="en-US" dirty="0"/>
              <a:t>Replace juice with water &amp; a whole fruit</a:t>
            </a:r>
          </a:p>
          <a:p>
            <a:endParaRPr lang="en-US" dirty="0"/>
          </a:p>
        </p:txBody>
      </p:sp>
      <p:sp>
        <p:nvSpPr>
          <p:cNvPr id="6" name="Title 1">
            <a:extLst>
              <a:ext uri="{FF2B5EF4-FFF2-40B4-BE49-F238E27FC236}">
                <a16:creationId xmlns:a16="http://schemas.microsoft.com/office/drawing/2014/main" id="{BB7243D1-3DE0-8477-E13C-DD235BC98A1B}"/>
              </a:ext>
            </a:extLst>
          </p:cNvPr>
          <p:cNvSpPr>
            <a:spLocks noGrp="1"/>
          </p:cNvSpPr>
          <p:nvPr>
            <p:ph type="title"/>
          </p:nvPr>
        </p:nvSpPr>
        <p:spPr>
          <a:xfrm>
            <a:off x="838200" y="499596"/>
            <a:ext cx="10515600" cy="1325563"/>
          </a:xfrm>
        </p:spPr>
        <p:txBody>
          <a:bodyPr/>
          <a:lstStyle/>
          <a:p>
            <a:r>
              <a:rPr lang="en-US" dirty="0"/>
              <a:t>Skill Development #2:</a:t>
            </a:r>
            <a:br>
              <a:rPr lang="en-US" dirty="0"/>
            </a:br>
            <a:r>
              <a:rPr lang="en-US" dirty="0"/>
              <a:t>Healthy Eating &amp; Drinking</a:t>
            </a:r>
          </a:p>
        </p:txBody>
      </p:sp>
    </p:spTree>
    <p:extLst>
      <p:ext uri="{BB962C8B-B14F-4D97-AF65-F5344CB8AC3E}">
        <p14:creationId xmlns:p14="http://schemas.microsoft.com/office/powerpoint/2010/main" val="43597979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dirty="0"/>
              <a:t>Feedback &amp; Planning </a:t>
            </a:r>
          </a:p>
        </p:txBody>
      </p:sp>
      <p:sp>
        <p:nvSpPr>
          <p:cNvPr id="3" name="Content Placeholder 2">
            <a:extLst>
              <a:ext uri="{FF2B5EF4-FFF2-40B4-BE49-F238E27FC236}">
                <a16:creationId xmlns:a16="http://schemas.microsoft.com/office/drawing/2014/main" id="{5A4DFD45-999F-7782-8088-0A6D3A8A1D35}"/>
              </a:ext>
            </a:extLst>
          </p:cNvPr>
          <p:cNvSpPr>
            <a:spLocks noGrp="1"/>
          </p:cNvSpPr>
          <p:nvPr>
            <p:ph idx="1"/>
          </p:nvPr>
        </p:nvSpPr>
        <p:spPr/>
        <p:txBody>
          <a:bodyPr/>
          <a:lstStyle/>
          <a:p>
            <a:pPr marL="514350" indent="-514350">
              <a:spcBef>
                <a:spcPts val="600"/>
              </a:spcBef>
              <a:buFont typeface="Arial" charset="0"/>
              <a:buAutoNum type="arabicPeriod"/>
            </a:pPr>
            <a:r>
              <a:rPr lang="en-US" sz="2800" dirty="0"/>
              <a:t>Break out into afterschool teams</a:t>
            </a:r>
          </a:p>
          <a:p>
            <a:pPr marL="514350" indent="-514350">
              <a:spcBef>
                <a:spcPts val="600"/>
              </a:spcBef>
              <a:buFont typeface="Arial" charset="0"/>
              <a:buAutoNum type="arabicPeriod"/>
            </a:pPr>
            <a:r>
              <a:rPr lang="en-US" sz="2800" dirty="0"/>
              <a:t>Use teams’ completed daily self-assessments to complete the </a:t>
            </a:r>
            <a:r>
              <a:rPr lang="en-US" sz="2800" b="1" dirty="0"/>
              <a:t>OSNAP Policy Self-Assessment Areas for Improvement</a:t>
            </a:r>
          </a:p>
          <a:p>
            <a:pPr marL="514350" indent="-514350">
              <a:spcBef>
                <a:spcPts val="600"/>
              </a:spcBef>
              <a:buFont typeface="Arial" charset="0"/>
              <a:buAutoNum type="arabicPeriod"/>
            </a:pPr>
            <a:r>
              <a:rPr lang="en-US" sz="2800" dirty="0"/>
              <a:t>Update Action Plan based on experiences since Learning Community 1, new information presented in Learning Community 2 and policy areas for improvement</a:t>
            </a:r>
          </a:p>
          <a:p>
            <a:pPr marL="0" indent="0">
              <a:buNone/>
            </a:pPr>
            <a:endParaRPr lang="en-US" dirty="0"/>
          </a:p>
        </p:txBody>
      </p:sp>
    </p:spTree>
    <p:extLst>
      <p:ext uri="{BB962C8B-B14F-4D97-AF65-F5344CB8AC3E}">
        <p14:creationId xmlns:p14="http://schemas.microsoft.com/office/powerpoint/2010/main" val="24945362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Assistance</a:t>
            </a:r>
          </a:p>
        </p:txBody>
      </p:sp>
      <p:sp>
        <p:nvSpPr>
          <p:cNvPr id="3" name="Content Placeholder 2"/>
          <p:cNvSpPr>
            <a:spLocks noGrp="1"/>
          </p:cNvSpPr>
          <p:nvPr>
            <p:ph idx="1"/>
          </p:nvPr>
        </p:nvSpPr>
        <p:spPr/>
        <p:txBody>
          <a:bodyPr>
            <a:normAutofit/>
          </a:bodyPr>
          <a:lstStyle/>
          <a:p>
            <a:pPr>
              <a:spcAft>
                <a:spcPts val="1200"/>
              </a:spcAft>
            </a:pPr>
            <a:r>
              <a:rPr lang="en-US" dirty="0"/>
              <a:t>Send each site a specific tailored follow up email [see the OSNAP email templates]</a:t>
            </a:r>
          </a:p>
          <a:p>
            <a:pPr lvl="1">
              <a:spcAft>
                <a:spcPts val="1200"/>
              </a:spcAft>
            </a:pPr>
            <a:r>
              <a:rPr lang="en-US" dirty="0"/>
              <a:t>Attach the revised action plan(if you have a scanned/digital copy) and any supportive materials (and/or links) that came out of the Learning Community</a:t>
            </a:r>
          </a:p>
          <a:p>
            <a:pPr lvl="1">
              <a:spcAft>
                <a:spcPts val="1200"/>
              </a:spcAft>
            </a:pPr>
            <a:r>
              <a:rPr lang="en-US" dirty="0"/>
              <a:t>Request copies of any written documents they’ve made since starting the Learning Communities (i.e. letters, policies, flyers, menus) to share with the rest of the Learning Community as a resource </a:t>
            </a:r>
          </a:p>
          <a:p>
            <a:pPr lvl="1">
              <a:spcAft>
                <a:spcPts val="1200"/>
              </a:spcAft>
            </a:pPr>
            <a:r>
              <a:rPr lang="en-US" dirty="0"/>
              <a:t>Ask for permission to share these materials with other sites</a:t>
            </a:r>
          </a:p>
        </p:txBody>
      </p:sp>
    </p:spTree>
    <p:extLst>
      <p:ext uri="{BB962C8B-B14F-4D97-AF65-F5344CB8AC3E}">
        <p14:creationId xmlns:p14="http://schemas.microsoft.com/office/powerpoint/2010/main" val="44561906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49" y="1083218"/>
            <a:ext cx="3626352" cy="1598742"/>
          </a:xfrm>
          <a:solidFill>
            <a:schemeClr val="accent2">
              <a:lumMod val="20000"/>
              <a:lumOff val="80000"/>
            </a:schemeClr>
          </a:solidFill>
          <a:effectLst>
            <a:outerShdw blurRad="50800" dist="38100" dir="5400000" algn="t" rotWithShape="0">
              <a:prstClr val="black">
                <a:alpha val="40000"/>
              </a:prstClr>
            </a:outerShdw>
          </a:effectLst>
        </p:spPr>
        <p:txBody>
          <a:bodyPr>
            <a:noAutofit/>
          </a:bodyPr>
          <a:lstStyle/>
          <a:p>
            <a:r>
              <a:rPr lang="en-US" sz="3000" dirty="0"/>
              <a:t>Fun ways to keep in touch: Example  Newsletter</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303" y="286870"/>
            <a:ext cx="5312229" cy="6096000"/>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5690129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A9BA49-1142-D2A3-9574-411B82E30567}"/>
              </a:ext>
            </a:extLst>
          </p:cNvPr>
          <p:cNvSpPr>
            <a:spLocks noGrp="1"/>
          </p:cNvSpPr>
          <p:nvPr>
            <p:ph type="title"/>
          </p:nvPr>
        </p:nvSpPr>
        <p:spPr/>
        <p:txBody>
          <a:bodyPr anchor="ctr"/>
          <a:lstStyle/>
          <a:p>
            <a:r>
              <a:rPr lang="en-US" dirty="0"/>
              <a:t>Learning Community 3</a:t>
            </a:r>
          </a:p>
        </p:txBody>
      </p:sp>
    </p:spTree>
    <p:extLst>
      <p:ext uri="{BB962C8B-B14F-4D97-AF65-F5344CB8AC3E}">
        <p14:creationId xmlns:p14="http://schemas.microsoft.com/office/powerpoint/2010/main" val="384493817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 to Learning Community 3</a:t>
            </a:r>
          </a:p>
        </p:txBody>
      </p:sp>
      <p:sp>
        <p:nvSpPr>
          <p:cNvPr id="5" name="Content Placeholder 4">
            <a:extLst>
              <a:ext uri="{FF2B5EF4-FFF2-40B4-BE49-F238E27FC236}">
                <a16:creationId xmlns:a16="http://schemas.microsoft.com/office/drawing/2014/main" id="{36C8C68A-BFBB-16A7-AD98-67ADF0CD0EA0}"/>
              </a:ext>
            </a:extLst>
          </p:cNvPr>
          <p:cNvSpPr>
            <a:spLocks noGrp="1"/>
          </p:cNvSpPr>
          <p:nvPr>
            <p:ph idx="1"/>
          </p:nvPr>
        </p:nvSpPr>
        <p:spPr/>
        <p:txBody>
          <a:bodyPr>
            <a:normAutofit fontScale="85000" lnSpcReduction="10000"/>
          </a:bodyPr>
          <a:lstStyle/>
          <a:p>
            <a:pPr>
              <a:spcAft>
                <a:spcPts val="1200"/>
              </a:spcAft>
            </a:pPr>
            <a:r>
              <a:rPr lang="en-US" sz="2600" dirty="0"/>
              <a:t>Reserve/confirm space, location, time/day</a:t>
            </a:r>
          </a:p>
          <a:p>
            <a:pPr>
              <a:spcAft>
                <a:spcPts val="1200"/>
              </a:spcAft>
            </a:pPr>
            <a:r>
              <a:rPr lang="en-US" sz="2600" dirty="0"/>
              <a:t>Revisit any important comments from LC2s evaluations; consider how they can be addressed in LC3.  </a:t>
            </a:r>
          </a:p>
          <a:p>
            <a:pPr>
              <a:spcAft>
                <a:spcPts val="1200"/>
              </a:spcAft>
            </a:pPr>
            <a:r>
              <a:rPr lang="en-US" sz="2600" dirty="0"/>
              <a:t>Ask sites to let you know how many staff members will be attending to give you an idea of how many people you need to prepare for. </a:t>
            </a:r>
          </a:p>
          <a:p>
            <a:pPr>
              <a:spcAft>
                <a:spcPts val="1200"/>
              </a:spcAft>
            </a:pPr>
            <a:r>
              <a:rPr lang="en-US" sz="2600" dirty="0"/>
              <a:t>Remind all sites via an email or phone call [see ONSAP email templates]:</a:t>
            </a:r>
          </a:p>
          <a:p>
            <a:pPr lvl="1">
              <a:spcAft>
                <a:spcPts val="1200"/>
              </a:spcAft>
            </a:pPr>
            <a:r>
              <a:rPr lang="en-US" sz="2200" dirty="0"/>
              <a:t>To bring their binders with them</a:t>
            </a:r>
          </a:p>
          <a:p>
            <a:pPr lvl="1">
              <a:spcAft>
                <a:spcPts val="1200"/>
              </a:spcAft>
            </a:pPr>
            <a:r>
              <a:rPr lang="en-US" sz="2200" dirty="0"/>
              <a:t>To bring action plans with them</a:t>
            </a:r>
          </a:p>
          <a:p>
            <a:pPr lvl="1">
              <a:spcAft>
                <a:spcPts val="1200"/>
              </a:spcAft>
            </a:pPr>
            <a:r>
              <a:rPr lang="en-US" sz="2200" dirty="0"/>
              <a:t>To bring their completed policy assessments with them</a:t>
            </a:r>
          </a:p>
          <a:p>
            <a:pPr lvl="1">
              <a:spcAft>
                <a:spcPts val="1200"/>
              </a:spcAft>
            </a:pPr>
            <a:r>
              <a:rPr lang="en-US" sz="2200" dirty="0"/>
              <a:t>When and where LC3 will be held. Send directions</a:t>
            </a:r>
          </a:p>
        </p:txBody>
      </p:sp>
    </p:spTree>
    <p:extLst>
      <p:ext uri="{BB962C8B-B14F-4D97-AF65-F5344CB8AC3E}">
        <p14:creationId xmlns:p14="http://schemas.microsoft.com/office/powerpoint/2010/main" val="262506858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Community 3- Overview</a:t>
            </a:r>
          </a:p>
        </p:txBody>
      </p:sp>
      <p:sp>
        <p:nvSpPr>
          <p:cNvPr id="3" name="Content Placeholder 2"/>
          <p:cNvSpPr>
            <a:spLocks noGrp="1"/>
          </p:cNvSpPr>
          <p:nvPr>
            <p:ph idx="1"/>
          </p:nvPr>
        </p:nvSpPr>
        <p:spPr/>
        <p:txBody>
          <a:bodyPr>
            <a:normAutofit fontScale="85000" lnSpcReduction="20000"/>
          </a:bodyPr>
          <a:lstStyle/>
          <a:p>
            <a:pPr marL="0" indent="0">
              <a:lnSpc>
                <a:spcPct val="110000"/>
              </a:lnSpc>
              <a:buNone/>
            </a:pPr>
            <a:r>
              <a:rPr lang="en-US" b="1" u="sng" dirty="0"/>
              <a:t>Learning Goals</a:t>
            </a:r>
          </a:p>
          <a:p>
            <a:pPr>
              <a:lnSpc>
                <a:spcPct val="110000"/>
              </a:lnSpc>
            </a:pPr>
            <a:r>
              <a:rPr lang="en-US" dirty="0"/>
              <a:t>Nutrition and physical activity communication and policy strategies and how staff can be healthy role models for children</a:t>
            </a:r>
          </a:p>
          <a:p>
            <a:pPr>
              <a:lnSpc>
                <a:spcPct val="110000"/>
              </a:lnSpc>
            </a:pPr>
            <a:r>
              <a:rPr lang="en-US" dirty="0"/>
              <a:t>Healthy alternatives for celebrations and rewards</a:t>
            </a:r>
          </a:p>
          <a:p>
            <a:pPr>
              <a:lnSpc>
                <a:spcPct val="110000"/>
              </a:lnSpc>
            </a:pPr>
            <a:r>
              <a:rPr lang="en-US" dirty="0"/>
              <a:t>Strategies for implementing and sustaining changes (including staff hiring and staff training)</a:t>
            </a:r>
          </a:p>
          <a:p>
            <a:pPr marL="0" indent="0">
              <a:lnSpc>
                <a:spcPct val="110000"/>
              </a:lnSpc>
              <a:buNone/>
            </a:pPr>
            <a:endParaRPr lang="en-US" dirty="0"/>
          </a:p>
          <a:p>
            <a:pPr marL="0" indent="0">
              <a:lnSpc>
                <a:spcPct val="110000"/>
              </a:lnSpc>
              <a:buNone/>
            </a:pPr>
            <a:r>
              <a:rPr lang="en-US" b="1" u="sng" dirty="0"/>
              <a:t>Activities</a:t>
            </a:r>
          </a:p>
          <a:p>
            <a:pPr>
              <a:lnSpc>
                <a:spcPct val="110000"/>
              </a:lnSpc>
            </a:pPr>
            <a:r>
              <a:rPr lang="en-US" dirty="0"/>
              <a:t>Share stories of triumphs and challenges</a:t>
            </a:r>
          </a:p>
          <a:p>
            <a:pPr>
              <a:lnSpc>
                <a:spcPct val="110000"/>
              </a:lnSpc>
            </a:pPr>
            <a:r>
              <a:rPr lang="en-US" dirty="0"/>
              <a:t>Revise Action Plans</a:t>
            </a:r>
          </a:p>
        </p:txBody>
      </p:sp>
    </p:spTree>
    <p:extLst>
      <p:ext uri="{BB962C8B-B14F-4D97-AF65-F5344CB8AC3E}">
        <p14:creationId xmlns:p14="http://schemas.microsoft.com/office/powerpoint/2010/main" val="400492940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LC 3 Resources/Materials</a:t>
            </a:r>
          </a:p>
        </p:txBody>
      </p:sp>
      <p:sp>
        <p:nvSpPr>
          <p:cNvPr id="4" name="Rectangle 3"/>
          <p:cNvSpPr/>
          <p:nvPr/>
        </p:nvSpPr>
        <p:spPr>
          <a:xfrm>
            <a:off x="753035" y="1536079"/>
            <a:ext cx="10685929" cy="5109091"/>
          </a:xfrm>
          <a:prstGeom prst="rect">
            <a:avLst/>
          </a:prstGeom>
        </p:spPr>
        <p:txBody>
          <a:bodyPr wrap="square">
            <a:spAutoFit/>
          </a:bodyPr>
          <a:lstStyle/>
          <a:p>
            <a:pPr marL="285750" indent="-285750">
              <a:spcAft>
                <a:spcPts val="1200"/>
              </a:spcAft>
              <a:buFont typeface="Arial" pitchFamily="34" charset="0"/>
              <a:buChar char="•"/>
            </a:pPr>
            <a:r>
              <a:rPr lang="en-US" sz="2000" dirty="0">
                <a:latin typeface="Franklin Gothic Book" panose="020B0503020102020204" pitchFamily="34" charset="0"/>
              </a:rPr>
              <a:t>Tip Sheet on how staff can be healthy role models for children - </a:t>
            </a:r>
            <a:r>
              <a:rPr lang="en-US" sz="2000" dirty="0">
                <a:latin typeface="Franklin Gothic Book" panose="020B0503020102020204" pitchFamily="34" charset="0"/>
                <a:hlinkClick r:id="rId2"/>
              </a:rPr>
              <a:t>http://osnap.org/wp-content/themes/osnap.1.0/tip-sheets/healthy.pdf</a:t>
            </a:r>
            <a:r>
              <a:rPr lang="en-US" sz="2000" dirty="0">
                <a:latin typeface="Franklin Gothic Book" panose="020B0503020102020204" pitchFamily="34" charset="0"/>
              </a:rPr>
              <a:t> </a:t>
            </a:r>
          </a:p>
          <a:p>
            <a:pPr marL="285750" indent="-285750">
              <a:spcAft>
                <a:spcPts val="1200"/>
              </a:spcAft>
              <a:buFont typeface="Arial" pitchFamily="34" charset="0"/>
              <a:buChar char="•"/>
            </a:pPr>
            <a:r>
              <a:rPr lang="en-US" sz="2000" dirty="0">
                <a:latin typeface="Franklin Gothic Book" panose="020B0503020102020204" pitchFamily="34" charset="0"/>
              </a:rPr>
              <a:t>Activities from Food &amp; Fun Afterschool curriculum - </a:t>
            </a:r>
            <a:r>
              <a:rPr lang="en-US" sz="2000" dirty="0">
                <a:latin typeface="Franklin Gothic Book" panose="020B0503020102020204" pitchFamily="34" charset="0"/>
                <a:hlinkClick r:id="rId3"/>
              </a:rPr>
              <a:t>http://foodandfun.org/?p=learn/staff/info&amp;subject=About</a:t>
            </a:r>
            <a:r>
              <a:rPr lang="en-US" sz="2000" dirty="0">
                <a:latin typeface="Franklin Gothic Book" panose="020B0503020102020204" pitchFamily="34" charset="0"/>
              </a:rPr>
              <a:t> </a:t>
            </a:r>
          </a:p>
          <a:p>
            <a:pPr marL="285750" indent="-285750">
              <a:spcAft>
                <a:spcPts val="1200"/>
              </a:spcAft>
              <a:buFont typeface="Arial" pitchFamily="34" charset="0"/>
              <a:buChar char="•"/>
            </a:pPr>
            <a:r>
              <a:rPr lang="en-US" sz="2000" dirty="0">
                <a:latin typeface="Franklin Gothic Book" panose="020B0503020102020204" pitchFamily="34" charset="0"/>
              </a:rPr>
              <a:t>Healthy alternatives for celebrations and rewards – </a:t>
            </a:r>
          </a:p>
          <a:p>
            <a:pPr marL="742950" lvl="1" indent="-285750">
              <a:spcAft>
                <a:spcPts val="1200"/>
              </a:spcAft>
              <a:buFont typeface="Arial" pitchFamily="34" charset="0"/>
              <a:buChar char="•"/>
            </a:pPr>
            <a:r>
              <a:rPr lang="en-US" sz="1800" u="none" strike="noStrike" baseline="0" dirty="0">
                <a:solidFill>
                  <a:srgbClr val="0000FF"/>
                </a:solidFill>
                <a:latin typeface="Franklin Gothic Book" panose="020B0503020102020204" pitchFamily="34" charset="0"/>
                <a:hlinkClick r:id="rId4"/>
              </a:rPr>
              <a:t>https://osnap.org/resource-library/?_sf_s=Healthy%20Celebrations</a:t>
            </a:r>
            <a:r>
              <a:rPr lang="en-US" sz="1800" u="none" strike="noStrike" baseline="0" dirty="0">
                <a:solidFill>
                  <a:srgbClr val="0000FF"/>
                </a:solidFill>
                <a:latin typeface="Franklin Gothic Book" panose="020B0503020102020204" pitchFamily="34" charset="0"/>
              </a:rPr>
              <a:t>   </a:t>
            </a:r>
          </a:p>
          <a:p>
            <a:pPr marL="742950" lvl="1" indent="-285750">
              <a:spcAft>
                <a:spcPts val="1200"/>
              </a:spcAft>
              <a:buFont typeface="Arial" pitchFamily="34" charset="0"/>
              <a:buChar char="•"/>
            </a:pPr>
            <a:r>
              <a:rPr lang="en-US" sz="1800" u="none" strike="noStrike" baseline="0" dirty="0">
                <a:solidFill>
                  <a:srgbClr val="0000FF"/>
                </a:solidFill>
                <a:latin typeface="Franklin Gothic Book" panose="020B0503020102020204" pitchFamily="34" charset="0"/>
                <a:hlinkClick r:id="rId5"/>
              </a:rPr>
              <a:t>https://osnap.org/resource-library/?_sf_s=alternatives%20to%20food%20as%20a%20reward</a:t>
            </a:r>
            <a:r>
              <a:rPr lang="en-US" sz="1800" u="none" strike="noStrike" baseline="0" dirty="0">
                <a:solidFill>
                  <a:srgbClr val="0000FF"/>
                </a:solidFill>
                <a:latin typeface="Franklin Gothic Book" panose="020B0503020102020204" pitchFamily="34" charset="0"/>
              </a:rPr>
              <a:t>  </a:t>
            </a:r>
            <a:endParaRPr lang="en-US" sz="2000" dirty="0">
              <a:latin typeface="Franklin Gothic Book" panose="020B0503020102020204" pitchFamily="34" charset="0"/>
            </a:endParaRPr>
          </a:p>
          <a:p>
            <a:pPr marL="285750" indent="-285750">
              <a:spcAft>
                <a:spcPts val="1200"/>
              </a:spcAft>
              <a:buFont typeface="Arial" pitchFamily="34" charset="0"/>
              <a:buChar char="•"/>
            </a:pPr>
            <a:r>
              <a:rPr lang="en-US" sz="2000" dirty="0">
                <a:latin typeface="Franklin Gothic Book" panose="020B0503020102020204" pitchFamily="34" charset="0"/>
              </a:rPr>
              <a:t>OSNAP Afterschool Job Description Language and Interview questions - </a:t>
            </a:r>
            <a:r>
              <a:rPr lang="en-US" sz="2000" dirty="0">
                <a:latin typeface="Franklin Gothic Book" panose="020B0503020102020204" pitchFamily="34" charset="0"/>
                <a:hlinkClick r:id="rId6"/>
              </a:rPr>
              <a:t>https://osnap.org/wp-content/uploads/2013/07/OSNAP-Job-Description-Language-Interview-questions.pdf</a:t>
            </a:r>
            <a:endParaRPr lang="en-US" sz="2000" dirty="0">
              <a:latin typeface="Franklin Gothic Book" panose="020B0503020102020204" pitchFamily="34" charset="0"/>
            </a:endParaRPr>
          </a:p>
          <a:p>
            <a:pPr marL="285750" indent="-285750">
              <a:spcAft>
                <a:spcPts val="1200"/>
              </a:spcAft>
              <a:buFont typeface="Arial" pitchFamily="34" charset="0"/>
              <a:buChar char="•"/>
            </a:pPr>
            <a:r>
              <a:rPr lang="en-US" sz="2000" dirty="0">
                <a:latin typeface="Franklin Gothic Book" panose="020B0503020102020204" pitchFamily="34" charset="0"/>
              </a:rPr>
              <a:t>OSNAP 5 Step Approach to Implementing and Sustaining Nutrition and Physical Activity Change - </a:t>
            </a:r>
            <a:r>
              <a:rPr lang="en-US" sz="2000" dirty="0">
                <a:latin typeface="Franklin Gothic Book" panose="020B0503020102020204" pitchFamily="34" charset="0"/>
                <a:hlinkClick r:id="rId7"/>
              </a:rPr>
              <a:t>http://osnap.org/wp-content/uploads/2013/07/5-Step-approach-to-Implementing-and-Sustaining-Nutrition-and-Physical-Activity-Change.pdf</a:t>
            </a:r>
            <a:r>
              <a:rPr lang="en-US" sz="2000" dirty="0">
                <a:latin typeface="Franklin Gothic Book" panose="020B0503020102020204" pitchFamily="34" charset="0"/>
              </a:rPr>
              <a:t> </a:t>
            </a:r>
          </a:p>
          <a:p>
            <a:pPr marL="285750" indent="-285750">
              <a:spcAft>
                <a:spcPts val="1200"/>
              </a:spcAft>
              <a:buFont typeface="Arial" pitchFamily="34" charset="0"/>
              <a:buChar char="•"/>
            </a:pPr>
            <a:endParaRPr lang="en-US" sz="2000" dirty="0">
              <a:latin typeface="Franklin Gothic Book" panose="020B0503020102020204" pitchFamily="34" charset="0"/>
            </a:endParaRPr>
          </a:p>
        </p:txBody>
      </p:sp>
    </p:spTree>
    <p:extLst>
      <p:ext uri="{BB962C8B-B14F-4D97-AF65-F5344CB8AC3E}">
        <p14:creationId xmlns:p14="http://schemas.microsoft.com/office/powerpoint/2010/main" val="4268558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a:xfrm>
            <a:off x="838200" y="1697736"/>
            <a:ext cx="10515600" cy="4648200"/>
          </a:xfrm>
        </p:spPr>
        <p:txBody>
          <a:bodyPr>
            <a:normAutofit lnSpcReduction="10000"/>
          </a:bodyPr>
          <a:lstStyle/>
          <a:p>
            <a:pPr>
              <a:buFont typeface="Wingdings" pitchFamily="2" charset="2"/>
              <a:buNone/>
            </a:pPr>
            <a:r>
              <a:rPr lang="en-US" sz="2000" i="1" dirty="0"/>
              <a:t>The Massachusetts Child Care Regulations cover….</a:t>
            </a:r>
          </a:p>
          <a:p>
            <a:pPr>
              <a:buFont typeface="Wingdings" pitchFamily="2" charset="2"/>
              <a:buChar char="ü"/>
            </a:pPr>
            <a:r>
              <a:rPr lang="en-US" sz="2000" dirty="0"/>
              <a:t>Adequate space for physical activity</a:t>
            </a:r>
          </a:p>
          <a:p>
            <a:pPr>
              <a:buFont typeface="Wingdings" pitchFamily="2" charset="2"/>
              <a:buChar char="ü"/>
            </a:pPr>
            <a:r>
              <a:rPr lang="en-US" sz="2000" dirty="0"/>
              <a:t>Encouraging outdoor play</a:t>
            </a:r>
          </a:p>
          <a:p>
            <a:pPr>
              <a:buFont typeface="Wingdings" pitchFamily="2" charset="2"/>
              <a:buChar char="ü"/>
            </a:pPr>
            <a:r>
              <a:rPr lang="en-US" sz="2000" dirty="0"/>
              <a:t>Requiring physical activity</a:t>
            </a:r>
          </a:p>
          <a:p>
            <a:pPr>
              <a:buFont typeface="Wingdings" pitchFamily="2" charset="2"/>
              <a:buChar char="ü"/>
            </a:pPr>
            <a:r>
              <a:rPr lang="en-US" sz="2000" dirty="0"/>
              <a:t>Encouraging a variety of foods be served at snack</a:t>
            </a:r>
          </a:p>
          <a:p>
            <a:pPr>
              <a:buFont typeface="Wingdings" pitchFamily="2" charset="2"/>
              <a:buChar char="ü"/>
            </a:pPr>
            <a:r>
              <a:rPr lang="en-US" sz="2000" dirty="0"/>
              <a:t>Requiring child participation in food preparation</a:t>
            </a:r>
          </a:p>
          <a:p>
            <a:pPr>
              <a:buFont typeface="Wingdings" pitchFamily="2" charset="2"/>
              <a:buChar char="ü"/>
            </a:pPr>
            <a:r>
              <a:rPr lang="en-US" sz="2000" dirty="0"/>
              <a:t>Making water freely available</a:t>
            </a:r>
          </a:p>
          <a:p>
            <a:pPr>
              <a:buFont typeface="Wingdings" pitchFamily="2" charset="2"/>
              <a:buChar char="ü"/>
            </a:pPr>
            <a:r>
              <a:rPr lang="en-US" sz="2000" dirty="0"/>
              <a:t>Requiring physical activity and nutrition curricula</a:t>
            </a:r>
          </a:p>
          <a:p>
            <a:pPr>
              <a:buFont typeface="Wingdings" pitchFamily="2" charset="2"/>
              <a:buChar char="ü"/>
            </a:pPr>
            <a:r>
              <a:rPr lang="en-US" sz="2000" dirty="0"/>
              <a:t>Provision of nutrition training to staff</a:t>
            </a:r>
          </a:p>
          <a:p>
            <a:pPr>
              <a:buFont typeface="Wingdings" pitchFamily="2" charset="2"/>
              <a:buChar char="ü"/>
            </a:pPr>
            <a:r>
              <a:rPr lang="en-US" sz="2000" dirty="0"/>
              <a:t>Staff making positive statements about healthy eating</a:t>
            </a:r>
          </a:p>
          <a:p>
            <a:pPr>
              <a:buFont typeface="Wingdings" pitchFamily="2" charset="2"/>
              <a:buChar char="ü"/>
            </a:pPr>
            <a:r>
              <a:rPr lang="en-US" sz="2000" dirty="0"/>
              <a:t>Prohibiting withholding food or outdoor time as punishment</a:t>
            </a:r>
          </a:p>
          <a:p>
            <a:pPr>
              <a:buFont typeface="Wingdings" pitchFamily="2" charset="2"/>
              <a:buChar char="ü"/>
            </a:pPr>
            <a:r>
              <a:rPr lang="en-US" sz="2000" dirty="0"/>
              <a:t>Parents must be informed of changes to the menu</a:t>
            </a:r>
          </a:p>
          <a:p>
            <a:endParaRPr lang="en-US" dirty="0"/>
          </a:p>
        </p:txBody>
      </p:sp>
      <p:sp>
        <p:nvSpPr>
          <p:cNvPr id="3" name="Title 2">
            <a:extLst>
              <a:ext uri="{FF2B5EF4-FFF2-40B4-BE49-F238E27FC236}">
                <a16:creationId xmlns:a16="http://schemas.microsoft.com/office/drawing/2014/main" id="{6860B33E-8C4D-74BF-4363-86B2C252C592}"/>
              </a:ext>
            </a:extLst>
          </p:cNvPr>
          <p:cNvSpPr>
            <a:spLocks noGrp="1"/>
          </p:cNvSpPr>
          <p:nvPr>
            <p:ph type="title"/>
          </p:nvPr>
        </p:nvSpPr>
        <p:spPr/>
        <p:txBody>
          <a:bodyPr/>
          <a:lstStyle/>
          <a:p>
            <a:r>
              <a:rPr lang="en-US" dirty="0"/>
              <a:t>OSNAP Goals support MA Regulations</a:t>
            </a:r>
          </a:p>
        </p:txBody>
      </p:sp>
    </p:spTree>
    <p:extLst>
      <p:ext uri="{BB962C8B-B14F-4D97-AF65-F5344CB8AC3E}">
        <p14:creationId xmlns:p14="http://schemas.microsoft.com/office/powerpoint/2010/main" val="245945324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23046" y="500063"/>
            <a:ext cx="11008659" cy="1325562"/>
          </a:xfrm>
        </p:spPr>
        <p:txBody>
          <a:bodyPr/>
          <a:lstStyle/>
          <a:p>
            <a:r>
              <a:rPr lang="en-US" sz="3200" dirty="0"/>
              <a:t>Skill Development #1: Practices to support healthy eating and beverage consumption</a:t>
            </a:r>
          </a:p>
        </p:txBody>
      </p:sp>
      <p:sp>
        <p:nvSpPr>
          <p:cNvPr id="3" name="Content Placeholder 2">
            <a:extLst>
              <a:ext uri="{FF2B5EF4-FFF2-40B4-BE49-F238E27FC236}">
                <a16:creationId xmlns:a16="http://schemas.microsoft.com/office/drawing/2014/main" id="{7297DFF6-A195-5DB7-425E-C04142B3C82B}"/>
              </a:ext>
            </a:extLst>
          </p:cNvPr>
          <p:cNvSpPr>
            <a:spLocks noGrp="1"/>
          </p:cNvSpPr>
          <p:nvPr>
            <p:ph idx="1"/>
          </p:nvPr>
        </p:nvSpPr>
        <p:spPr>
          <a:xfrm>
            <a:off x="838200" y="2138081"/>
            <a:ext cx="10515600" cy="4038881"/>
          </a:xfrm>
        </p:spPr>
        <p:txBody>
          <a:bodyPr/>
          <a:lstStyle/>
          <a:p>
            <a:r>
              <a:rPr lang="en-US" dirty="0"/>
              <a:t>Staff training to model healthy behaviors</a:t>
            </a:r>
          </a:p>
          <a:p>
            <a:r>
              <a:rPr lang="en-US" dirty="0"/>
              <a:t>Healthy celebrations</a:t>
            </a:r>
          </a:p>
          <a:p>
            <a:r>
              <a:rPr lang="en-US" dirty="0"/>
              <a:t>Food/PA as reward or punishment</a:t>
            </a:r>
          </a:p>
          <a:p>
            <a:r>
              <a:rPr lang="en-US" dirty="0"/>
              <a:t>Fundraising</a:t>
            </a:r>
          </a:p>
          <a:p>
            <a:r>
              <a:rPr lang="en-US" dirty="0"/>
              <a:t>Partnerships in the community (JUAs etc.)</a:t>
            </a:r>
          </a:p>
          <a:p>
            <a:r>
              <a:rPr lang="en-US" dirty="0"/>
              <a:t>Screen time (marketing, replacement activities)</a:t>
            </a:r>
          </a:p>
        </p:txBody>
      </p:sp>
    </p:spTree>
    <p:extLst>
      <p:ext uri="{BB962C8B-B14F-4D97-AF65-F5344CB8AC3E}">
        <p14:creationId xmlns:p14="http://schemas.microsoft.com/office/powerpoint/2010/main" val="181482967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0588" y="1973729"/>
            <a:ext cx="5079905" cy="990600"/>
          </a:xfrm>
        </p:spPr>
        <p:txBody>
          <a:bodyPr/>
          <a:lstStyle/>
          <a:p>
            <a:r>
              <a:rPr lang="en-US" dirty="0"/>
              <a:t>Hiring and interview guides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8113" y="2964329"/>
            <a:ext cx="4695825" cy="3543300"/>
          </a:xfrm>
          <a:prstGeom prst="rect">
            <a:avLst/>
          </a:prstGeom>
          <a:noFill/>
          <a:ln w="9525">
            <a:solidFill>
              <a:schemeClr val="accent5"/>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016"/>
          <a:stretch/>
        </p:blipFill>
        <p:spPr bwMode="auto">
          <a:xfrm>
            <a:off x="7339012" y="1312427"/>
            <a:ext cx="4419600" cy="4233145"/>
          </a:xfrm>
          <a:prstGeom prst="rect">
            <a:avLst/>
          </a:prstGeom>
          <a:noFill/>
          <a:ln w="9525">
            <a:solidFill>
              <a:schemeClr val="accent5"/>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5" name="Title 4">
            <a:extLst>
              <a:ext uri="{FF2B5EF4-FFF2-40B4-BE49-F238E27FC236}">
                <a16:creationId xmlns:a16="http://schemas.microsoft.com/office/drawing/2014/main" id="{5B409A1D-C962-1066-118A-62AC0315B71D}"/>
              </a:ext>
            </a:extLst>
          </p:cNvPr>
          <p:cNvSpPr>
            <a:spLocks noGrp="1"/>
          </p:cNvSpPr>
          <p:nvPr>
            <p:ph type="title"/>
          </p:nvPr>
        </p:nvSpPr>
        <p:spPr/>
        <p:txBody>
          <a:bodyPr/>
          <a:lstStyle/>
          <a:p>
            <a:r>
              <a:rPr lang="en-US" dirty="0"/>
              <a:t>Sustainability</a:t>
            </a:r>
          </a:p>
        </p:txBody>
      </p:sp>
    </p:spTree>
    <p:extLst>
      <p:ext uri="{BB962C8B-B14F-4D97-AF65-F5344CB8AC3E}">
        <p14:creationId xmlns:p14="http://schemas.microsoft.com/office/powerpoint/2010/main" val="39904497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triped Right Arrow 10"/>
          <p:cNvSpPr/>
          <p:nvPr/>
        </p:nvSpPr>
        <p:spPr bwMode="auto">
          <a:xfrm>
            <a:off x="1147482" y="731838"/>
            <a:ext cx="9973236" cy="2057400"/>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anchor="ctr"/>
          <a:lstStyle/>
          <a:p>
            <a:pPr eaLnBrk="0" hangingPunct="0">
              <a:defRPr/>
            </a:pPr>
            <a:r>
              <a:rPr lang="en-US" sz="4400" i="1" dirty="0">
                <a:solidFill>
                  <a:schemeClr val="bg1"/>
                </a:solidFill>
              </a:rPr>
              <a:t>Moving forward</a:t>
            </a:r>
          </a:p>
        </p:txBody>
      </p:sp>
      <p:sp>
        <p:nvSpPr>
          <p:cNvPr id="41987" name="Title 7"/>
          <p:cNvSpPr>
            <a:spLocks noGrp="1"/>
          </p:cNvSpPr>
          <p:nvPr>
            <p:ph type="title"/>
          </p:nvPr>
        </p:nvSpPr>
        <p:spPr>
          <a:xfrm>
            <a:off x="1277470" y="3429000"/>
            <a:ext cx="9973235" cy="2697162"/>
          </a:xfrm>
        </p:spPr>
        <p:txBody>
          <a:bodyPr/>
          <a:lstStyle/>
          <a:p>
            <a:pPr eaLnBrk="1" hangingPunct="1"/>
            <a:r>
              <a:rPr lang="en-US" b="0" dirty="0"/>
              <a:t>A 5-Step Approach to</a:t>
            </a:r>
            <a:br>
              <a:rPr lang="en-US" b="0" dirty="0"/>
            </a:br>
            <a:r>
              <a:rPr lang="en-US" b="0" dirty="0"/>
              <a:t>Implementing &amp; Sustaining </a:t>
            </a:r>
            <a:br>
              <a:rPr lang="en-US" b="0" dirty="0"/>
            </a:br>
            <a:r>
              <a:rPr lang="en-US" b="0" dirty="0"/>
              <a:t>Nutrition &amp; Physical Activity Changes</a:t>
            </a:r>
          </a:p>
        </p:txBody>
      </p:sp>
    </p:spTree>
    <p:extLst>
      <p:ext uri="{BB962C8B-B14F-4D97-AF65-F5344CB8AC3E}">
        <p14:creationId xmlns:p14="http://schemas.microsoft.com/office/powerpoint/2010/main" val="119152047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dirty="0"/>
              <a:t>5-Step Approach</a:t>
            </a:r>
          </a:p>
        </p:txBody>
      </p:sp>
      <p:sp>
        <p:nvSpPr>
          <p:cNvPr id="3" name="Content Placeholder 2">
            <a:extLst>
              <a:ext uri="{FF2B5EF4-FFF2-40B4-BE49-F238E27FC236}">
                <a16:creationId xmlns:a16="http://schemas.microsoft.com/office/drawing/2014/main" id="{170619A7-A4AC-B524-E72C-EBE63AB2AD8F}"/>
              </a:ext>
            </a:extLst>
          </p:cNvPr>
          <p:cNvSpPr>
            <a:spLocks noGrp="1"/>
          </p:cNvSpPr>
          <p:nvPr>
            <p:ph idx="1"/>
          </p:nvPr>
        </p:nvSpPr>
        <p:spPr/>
        <p:txBody>
          <a:bodyPr/>
          <a:lstStyle/>
          <a:p>
            <a:r>
              <a:rPr lang="en-US" sz="2800" dirty="0"/>
              <a:t>Step 1: Identify your successes</a:t>
            </a:r>
          </a:p>
          <a:p>
            <a:r>
              <a:rPr lang="en-US" sz="2800" dirty="0"/>
              <a:t>Step 2: Track your progress</a:t>
            </a:r>
          </a:p>
          <a:p>
            <a:r>
              <a:rPr lang="en-US" sz="2800" dirty="0"/>
              <a:t>Step 3: Staff development</a:t>
            </a:r>
          </a:p>
          <a:p>
            <a:r>
              <a:rPr lang="en-US" sz="2800" dirty="0"/>
              <a:t>Step 4: Policy change</a:t>
            </a:r>
          </a:p>
          <a:p>
            <a:r>
              <a:rPr lang="en-US" sz="2800" dirty="0"/>
              <a:t>Step 5: Gain Support of Leaders</a:t>
            </a:r>
          </a:p>
          <a:p>
            <a:endParaRPr lang="en-US" dirty="0"/>
          </a:p>
        </p:txBody>
      </p:sp>
    </p:spTree>
    <p:extLst>
      <p:ext uri="{BB962C8B-B14F-4D97-AF65-F5344CB8AC3E}">
        <p14:creationId xmlns:p14="http://schemas.microsoft.com/office/powerpoint/2010/main" val="21830291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dirty="0"/>
              <a:t>Feedback &amp; Planning </a:t>
            </a:r>
          </a:p>
        </p:txBody>
      </p:sp>
      <p:sp>
        <p:nvSpPr>
          <p:cNvPr id="3" name="Content Placeholder 2">
            <a:extLst>
              <a:ext uri="{FF2B5EF4-FFF2-40B4-BE49-F238E27FC236}">
                <a16:creationId xmlns:a16="http://schemas.microsoft.com/office/drawing/2014/main" id="{432029F7-9FE7-C2B3-712D-0A94F439771C}"/>
              </a:ext>
            </a:extLst>
          </p:cNvPr>
          <p:cNvSpPr>
            <a:spLocks noGrp="1"/>
          </p:cNvSpPr>
          <p:nvPr>
            <p:ph idx="1"/>
          </p:nvPr>
        </p:nvSpPr>
        <p:spPr/>
        <p:txBody>
          <a:bodyPr/>
          <a:lstStyle/>
          <a:p>
            <a:pPr marL="514350" indent="-514350">
              <a:spcBef>
                <a:spcPts val="600"/>
              </a:spcBef>
              <a:buFont typeface="Arial" charset="0"/>
              <a:buAutoNum type="arabicPeriod"/>
            </a:pPr>
            <a:r>
              <a:rPr lang="en-US" sz="2800" dirty="0"/>
              <a:t>Break out into afterschool teams</a:t>
            </a:r>
          </a:p>
          <a:p>
            <a:pPr marL="514350" indent="-514350">
              <a:spcBef>
                <a:spcPts val="600"/>
              </a:spcBef>
              <a:buFont typeface="Arial" charset="0"/>
              <a:buAutoNum type="arabicPeriod"/>
            </a:pPr>
            <a:r>
              <a:rPr lang="en-US" sz="2800" dirty="0"/>
              <a:t>Update Action Plan based on experiences since Learning Community 2 and new information presented in Learning Community 3</a:t>
            </a:r>
          </a:p>
          <a:p>
            <a:endParaRPr lang="en-US" dirty="0"/>
          </a:p>
        </p:txBody>
      </p:sp>
    </p:spTree>
    <p:extLst>
      <p:ext uri="{BB962C8B-B14F-4D97-AF65-F5344CB8AC3E}">
        <p14:creationId xmlns:p14="http://schemas.microsoft.com/office/powerpoint/2010/main" val="310209204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DF16A8E-9D7C-4860-9570-3BE88F95FA92}"/>
              </a:ext>
            </a:extLst>
          </p:cNvPr>
          <p:cNvSpPr>
            <a:spLocks noGrp="1"/>
          </p:cNvSpPr>
          <p:nvPr>
            <p:ph idx="1"/>
          </p:nvPr>
        </p:nvSpPr>
        <p:spPr/>
        <p:txBody>
          <a:bodyPr>
            <a:normAutofit fontScale="85000" lnSpcReduction="20000"/>
          </a:bodyPr>
          <a:lstStyle/>
          <a:p>
            <a:pPr>
              <a:spcAft>
                <a:spcPts val="1200"/>
              </a:spcAft>
            </a:pPr>
            <a:r>
              <a:rPr lang="en-US" dirty="0"/>
              <a:t>Send each site a specific tailored follow up email</a:t>
            </a:r>
          </a:p>
          <a:p>
            <a:pPr lvl="1">
              <a:spcAft>
                <a:spcPts val="1200"/>
              </a:spcAft>
            </a:pPr>
            <a:r>
              <a:rPr lang="en-US" dirty="0"/>
              <a:t>Attach the revised action plan(if you have a scanned/digital copy) and any supportive materials (and/or links) that came out of the Learning Community</a:t>
            </a:r>
          </a:p>
          <a:p>
            <a:pPr lvl="1">
              <a:spcAft>
                <a:spcPts val="1200"/>
              </a:spcAft>
            </a:pPr>
            <a:r>
              <a:rPr lang="en-US" dirty="0"/>
              <a:t>Request copies of any written documents they’ve made since starting the Learning Communities (i.e. letters, policies, flyers, menus) to share with the rest of the Learning Community as a resource </a:t>
            </a:r>
          </a:p>
          <a:p>
            <a:pPr lvl="1">
              <a:spcAft>
                <a:spcPts val="1200"/>
              </a:spcAft>
            </a:pPr>
            <a:r>
              <a:rPr lang="en-US" dirty="0"/>
              <a:t>Ask for permission to share these materials with other sites</a:t>
            </a:r>
          </a:p>
          <a:p>
            <a:pPr>
              <a:spcAft>
                <a:spcPts val="1200"/>
              </a:spcAft>
            </a:pPr>
            <a:r>
              <a:rPr lang="en-US" dirty="0"/>
              <a:t>Follow up with and finalize and paperwork that needs to be completed for issuing continuing education credit or college credit.  </a:t>
            </a:r>
          </a:p>
          <a:p>
            <a:pPr>
              <a:spcAft>
                <a:spcPts val="1200"/>
              </a:spcAft>
            </a:pPr>
            <a:r>
              <a:rPr lang="en-US" dirty="0"/>
              <a:t>Plan an end-of-year OSNAP celebration (with healthy treats)</a:t>
            </a:r>
          </a:p>
          <a:p>
            <a:pPr>
              <a:spcAft>
                <a:spcPts val="1200"/>
              </a:spcAft>
            </a:pPr>
            <a:r>
              <a:rPr lang="en-US" dirty="0"/>
              <a:t>Make certificates for everyone who completed the OSNAP program.  </a:t>
            </a:r>
          </a:p>
        </p:txBody>
      </p:sp>
      <p:sp>
        <p:nvSpPr>
          <p:cNvPr id="7" name="Title 6">
            <a:extLst>
              <a:ext uri="{FF2B5EF4-FFF2-40B4-BE49-F238E27FC236}">
                <a16:creationId xmlns:a16="http://schemas.microsoft.com/office/drawing/2014/main" id="{8FB89326-A785-BD2C-1002-5EB32AE6269B}"/>
              </a:ext>
            </a:extLst>
          </p:cNvPr>
          <p:cNvSpPr>
            <a:spLocks noGrp="1"/>
          </p:cNvSpPr>
          <p:nvPr>
            <p:ph type="title"/>
          </p:nvPr>
        </p:nvSpPr>
        <p:spPr/>
        <p:txBody>
          <a:bodyPr/>
          <a:lstStyle/>
          <a:p>
            <a:r>
              <a:rPr lang="en-US" dirty="0"/>
              <a:t>Technical Assistance</a:t>
            </a:r>
          </a:p>
        </p:txBody>
      </p:sp>
    </p:spTree>
    <p:extLst>
      <p:ext uri="{BB962C8B-B14F-4D97-AF65-F5344CB8AC3E}">
        <p14:creationId xmlns:p14="http://schemas.microsoft.com/office/powerpoint/2010/main" val="203163511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701766CF-D9F6-637C-DCE3-6F1FB49E996E}"/>
              </a:ext>
            </a:extLst>
          </p:cNvPr>
          <p:cNvSpPr>
            <a:spLocks noGrp="1"/>
          </p:cNvSpPr>
          <p:nvPr>
            <p:ph type="title"/>
          </p:nvPr>
        </p:nvSpPr>
        <p:spPr>
          <a:xfrm>
            <a:off x="838200" y="365125"/>
            <a:ext cx="4102768" cy="3388728"/>
          </a:xfrm>
        </p:spPr>
        <p:txBody>
          <a:bodyPr>
            <a:normAutofit/>
          </a:bodyPr>
          <a:lstStyle/>
          <a:p>
            <a:r>
              <a:rPr lang="en-US" sz="4000" dirty="0"/>
              <a:t>Track &amp; </a:t>
            </a:r>
            <a:br>
              <a:rPr lang="en-US" sz="4000" dirty="0"/>
            </a:br>
            <a:r>
              <a:rPr lang="en-US" sz="4000" dirty="0"/>
              <a:t>Re-Evaluate</a:t>
            </a:r>
            <a:endParaRPr lang="en-US" sz="4000" i="1" dirty="0"/>
          </a:p>
        </p:txBody>
      </p:sp>
      <p:graphicFrame>
        <p:nvGraphicFramePr>
          <p:cNvPr id="8" name="Diagram 7">
            <a:extLst>
              <a:ext uri="{FF2B5EF4-FFF2-40B4-BE49-F238E27FC236}">
                <a16:creationId xmlns:a16="http://schemas.microsoft.com/office/drawing/2014/main" id="{E45F46F6-7151-FCD4-0A86-3B17C95E3F6A}"/>
              </a:ext>
            </a:extLst>
          </p:cNvPr>
          <p:cNvGraphicFramePr/>
          <p:nvPr>
            <p:extLst>
              <p:ext uri="{D42A27DB-BD31-4B8C-83A1-F6EECF244321}">
                <p14:modId xmlns:p14="http://schemas.microsoft.com/office/powerpoint/2010/main" val="1336937707"/>
              </p:ext>
            </p:extLst>
          </p:nvPr>
        </p:nvGraphicFramePr>
        <p:xfrm>
          <a:off x="3633216" y="457200"/>
          <a:ext cx="8717280" cy="5766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658369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Assessments</a:t>
            </a:r>
          </a:p>
        </p:txBody>
      </p:sp>
      <p:sp>
        <p:nvSpPr>
          <p:cNvPr id="3" name="Content Placeholder 2"/>
          <p:cNvSpPr>
            <a:spLocks noGrp="1"/>
          </p:cNvSpPr>
          <p:nvPr>
            <p:ph idx="1"/>
          </p:nvPr>
        </p:nvSpPr>
        <p:spPr/>
        <p:txBody>
          <a:bodyPr/>
          <a:lstStyle/>
          <a:p>
            <a:r>
              <a:rPr lang="en-US" dirty="0"/>
              <a:t>Following Learning Community 3, ask programs to complete practice assessments again</a:t>
            </a:r>
          </a:p>
          <a:p>
            <a:r>
              <a:rPr lang="en-US" dirty="0"/>
              <a:t>Collect or have programs mail in to you along with any revised documents they would like to share communicating their changed practices/policies to parents, staff and children</a:t>
            </a:r>
          </a:p>
        </p:txBody>
      </p:sp>
    </p:spTree>
    <p:extLst>
      <p:ext uri="{BB962C8B-B14F-4D97-AF65-F5344CB8AC3E}">
        <p14:creationId xmlns:p14="http://schemas.microsoft.com/office/powerpoint/2010/main" val="42463116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8123ED-44C8-C6CD-F003-9C57F7A16CF2}"/>
              </a:ext>
            </a:extLst>
          </p:cNvPr>
          <p:cNvPicPr>
            <a:picLocks noChangeAspect="1"/>
          </p:cNvPicPr>
          <p:nvPr/>
        </p:nvPicPr>
        <p:blipFill>
          <a:blip r:embed="rId2"/>
          <a:stretch>
            <a:fillRect/>
          </a:stretch>
        </p:blipFill>
        <p:spPr>
          <a:xfrm>
            <a:off x="5571564" y="1435194"/>
            <a:ext cx="6113929" cy="4509022"/>
          </a:xfrm>
          <a:prstGeom prst="rect">
            <a:avLst/>
          </a:prstGeom>
          <a:noFill/>
          <a:ln>
            <a:solidFill>
              <a:schemeClr val="accent5"/>
            </a:solidFill>
          </a:ln>
          <a:effectLst>
            <a:outerShdw blurRad="50800" dist="38100" dir="5400000" algn="t" rotWithShape="0">
              <a:prstClr val="black">
                <a:alpha val="40000"/>
              </a:prstClr>
            </a:outerShdw>
          </a:effectLst>
        </p:spPr>
      </p:pic>
      <p:sp>
        <p:nvSpPr>
          <p:cNvPr id="3" name="Content Placeholder 2">
            <a:extLst>
              <a:ext uri="{FF2B5EF4-FFF2-40B4-BE49-F238E27FC236}">
                <a16:creationId xmlns:a16="http://schemas.microsoft.com/office/drawing/2014/main" id="{67726B42-0B4C-7FC8-42D1-CEACE61CBA74}"/>
              </a:ext>
            </a:extLst>
          </p:cNvPr>
          <p:cNvSpPr>
            <a:spLocks noGrp="1"/>
          </p:cNvSpPr>
          <p:nvPr>
            <p:ph sz="half" idx="2"/>
          </p:nvPr>
        </p:nvSpPr>
        <p:spPr>
          <a:xfrm>
            <a:off x="838199" y="1801907"/>
            <a:ext cx="4634753" cy="1748117"/>
          </a:xfrm>
        </p:spPr>
        <p:txBody>
          <a:bodyPr>
            <a:normAutofit/>
          </a:bodyPr>
          <a:lstStyle/>
          <a:p>
            <a:r>
              <a:rPr lang="en-US" dirty="0"/>
              <a:t>Can also complete the re-assessment forms via </a:t>
            </a:r>
            <a:r>
              <a:rPr lang="en-US" dirty="0">
                <a:hlinkClick r:id="rId3"/>
              </a:rPr>
              <a:t>www.osnap.org</a:t>
            </a:r>
            <a:endParaRPr lang="en-US" dirty="0"/>
          </a:p>
          <a:p>
            <a:endParaRPr lang="en-US" dirty="0"/>
          </a:p>
          <a:p>
            <a:endParaRPr lang="en-US" dirty="0"/>
          </a:p>
        </p:txBody>
      </p:sp>
      <p:sp>
        <p:nvSpPr>
          <p:cNvPr id="6" name="Title 5">
            <a:extLst>
              <a:ext uri="{FF2B5EF4-FFF2-40B4-BE49-F238E27FC236}">
                <a16:creationId xmlns:a16="http://schemas.microsoft.com/office/drawing/2014/main" id="{90B27823-0FAE-8AC6-D750-E79482105F3D}"/>
              </a:ext>
            </a:extLst>
          </p:cNvPr>
          <p:cNvSpPr>
            <a:spLocks noGrp="1"/>
          </p:cNvSpPr>
          <p:nvPr>
            <p:ph type="title"/>
          </p:nvPr>
        </p:nvSpPr>
        <p:spPr/>
        <p:txBody>
          <a:bodyPr/>
          <a:lstStyle/>
          <a:p>
            <a:r>
              <a:rPr lang="en-US" dirty="0"/>
              <a:t>My OSNAP</a:t>
            </a:r>
          </a:p>
        </p:txBody>
      </p:sp>
    </p:spTree>
    <p:extLst>
      <p:ext uri="{BB962C8B-B14F-4D97-AF65-F5344CB8AC3E}">
        <p14:creationId xmlns:p14="http://schemas.microsoft.com/office/powerpoint/2010/main" val="398703306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Community Challenges</a:t>
            </a:r>
          </a:p>
        </p:txBody>
      </p:sp>
      <p:sp>
        <p:nvSpPr>
          <p:cNvPr id="3" name="Content Placeholder 2"/>
          <p:cNvSpPr>
            <a:spLocks noGrp="1"/>
          </p:cNvSpPr>
          <p:nvPr>
            <p:ph idx="1"/>
          </p:nvPr>
        </p:nvSpPr>
        <p:spPr/>
        <p:txBody>
          <a:bodyPr/>
          <a:lstStyle/>
          <a:p>
            <a:pPr>
              <a:lnSpc>
                <a:spcPct val="100000"/>
              </a:lnSpc>
            </a:pPr>
            <a:r>
              <a:rPr lang="en-US" dirty="0"/>
              <a:t>Break into groups and brainstorm, based on your previous experiences, potential challenges facilitators may encounter in Learning Communities</a:t>
            </a:r>
          </a:p>
          <a:p>
            <a:pPr>
              <a:lnSpc>
                <a:spcPct val="100000"/>
              </a:lnSpc>
            </a:pPr>
            <a:r>
              <a:rPr lang="en-US" dirty="0"/>
              <a:t>Come up with solutions</a:t>
            </a:r>
          </a:p>
          <a:p>
            <a:pPr>
              <a:lnSpc>
                <a:spcPct val="100000"/>
              </a:lnSpc>
            </a:pPr>
            <a:r>
              <a:rPr lang="en-US" dirty="0"/>
              <a:t>Present back to group</a:t>
            </a:r>
          </a:p>
        </p:txBody>
      </p:sp>
    </p:spTree>
    <p:extLst>
      <p:ext uri="{BB962C8B-B14F-4D97-AF65-F5344CB8AC3E}">
        <p14:creationId xmlns:p14="http://schemas.microsoft.com/office/powerpoint/2010/main" val="517283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CD8C1-3204-CC1E-2D76-3521A4B39E06}"/>
              </a:ext>
            </a:extLst>
          </p:cNvPr>
          <p:cNvSpPr>
            <a:spLocks noGrp="1"/>
          </p:cNvSpPr>
          <p:nvPr>
            <p:ph type="title"/>
          </p:nvPr>
        </p:nvSpPr>
        <p:spPr/>
        <p:txBody>
          <a:bodyPr>
            <a:normAutofit/>
          </a:bodyPr>
          <a:lstStyle/>
          <a:p>
            <a:r>
              <a:rPr lang="en-US" dirty="0"/>
              <a:t>OSNAP Goals support federal &amp; district objectives</a:t>
            </a:r>
          </a:p>
        </p:txBody>
      </p:sp>
      <p:sp>
        <p:nvSpPr>
          <p:cNvPr id="24579" name="Content Placeholder 2"/>
          <p:cNvSpPr>
            <a:spLocks noGrp="1"/>
          </p:cNvSpPr>
          <p:nvPr>
            <p:ph idx="1"/>
          </p:nvPr>
        </p:nvSpPr>
        <p:spPr/>
        <p:txBody>
          <a:bodyPr/>
          <a:lstStyle/>
          <a:p>
            <a:pPr>
              <a:spcAft>
                <a:spcPts val="1200"/>
              </a:spcAft>
              <a:defRPr/>
            </a:pPr>
            <a:r>
              <a:rPr lang="en-US" dirty="0"/>
              <a:t>Water regulations within schools</a:t>
            </a:r>
          </a:p>
          <a:p>
            <a:pPr lvl="1">
              <a:spcAft>
                <a:spcPts val="1200"/>
              </a:spcAft>
              <a:defRPr/>
            </a:pPr>
            <a:r>
              <a:rPr lang="en-US" sz="2800" dirty="0"/>
              <a:t>Healthy, Hunger-Free Kids Act of 2010 states programs participating in the National School Lunch Program and CACFP should make safe drinking water available to children, throughout the day, including at meal times, in the location where meals are served</a:t>
            </a:r>
            <a:endParaRPr lang="en-US" dirty="0"/>
          </a:p>
          <a:p>
            <a:pPr>
              <a:spcAft>
                <a:spcPts val="1200"/>
              </a:spcAft>
              <a:defRPr/>
            </a:pPr>
            <a:r>
              <a:rPr lang="en-US" dirty="0"/>
              <a:t>School Wellness Committees</a:t>
            </a:r>
          </a:p>
        </p:txBody>
      </p:sp>
    </p:spTree>
    <p:extLst>
      <p:ext uri="{BB962C8B-B14F-4D97-AF65-F5344CB8AC3E}">
        <p14:creationId xmlns:p14="http://schemas.microsoft.com/office/powerpoint/2010/main" val="7646991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124F21-A12A-12D8-7580-C65C15DD1B34}"/>
              </a:ext>
            </a:extLst>
          </p:cNvPr>
          <p:cNvSpPr>
            <a:spLocks noGrp="1"/>
          </p:cNvSpPr>
          <p:nvPr>
            <p:ph type="title"/>
          </p:nvPr>
        </p:nvSpPr>
        <p:spPr/>
        <p:txBody>
          <a:bodyPr/>
          <a:lstStyle/>
          <a:p>
            <a:r>
              <a:rPr lang="en-US" dirty="0"/>
              <a:t>Learning Community Challenges</a:t>
            </a:r>
          </a:p>
        </p:txBody>
      </p:sp>
      <p:sp>
        <p:nvSpPr>
          <p:cNvPr id="7" name="Content Placeholder 6">
            <a:extLst>
              <a:ext uri="{FF2B5EF4-FFF2-40B4-BE49-F238E27FC236}">
                <a16:creationId xmlns:a16="http://schemas.microsoft.com/office/drawing/2014/main" id="{6EBE90F6-FC58-25C3-ADBF-C7BD150D0C26}"/>
              </a:ext>
            </a:extLst>
          </p:cNvPr>
          <p:cNvSpPr>
            <a:spLocks noGrp="1"/>
          </p:cNvSpPr>
          <p:nvPr>
            <p:ph idx="1"/>
          </p:nvPr>
        </p:nvSpPr>
        <p:spPr/>
        <p:txBody>
          <a:bodyPr>
            <a:normAutofit fontScale="85000" lnSpcReduction="10000"/>
          </a:bodyPr>
          <a:lstStyle/>
          <a:p>
            <a:pPr>
              <a:lnSpc>
                <a:spcPct val="120000"/>
              </a:lnSpc>
              <a:spcBef>
                <a:spcPts val="0"/>
              </a:spcBef>
            </a:pPr>
            <a:r>
              <a:rPr lang="en-US" dirty="0"/>
              <a:t>Programs’ Action Plans are not linked directly to OSNAP Goals.</a:t>
            </a:r>
          </a:p>
          <a:p>
            <a:pPr>
              <a:lnSpc>
                <a:spcPct val="120000"/>
              </a:lnSpc>
              <a:spcBef>
                <a:spcPts val="0"/>
              </a:spcBef>
            </a:pPr>
            <a:r>
              <a:rPr lang="en-US" dirty="0"/>
              <a:t>Programs aren’t finishing their Action Plans.</a:t>
            </a:r>
          </a:p>
          <a:p>
            <a:pPr>
              <a:lnSpc>
                <a:spcPct val="120000"/>
              </a:lnSpc>
              <a:spcBef>
                <a:spcPts val="0"/>
              </a:spcBef>
            </a:pPr>
            <a:r>
              <a:rPr lang="en-US" dirty="0"/>
              <a:t>Programs are not completing or bringing their self-assessments.</a:t>
            </a:r>
          </a:p>
          <a:p>
            <a:pPr>
              <a:lnSpc>
                <a:spcPct val="120000"/>
              </a:lnSpc>
              <a:spcBef>
                <a:spcPts val="0"/>
              </a:spcBef>
            </a:pPr>
            <a:r>
              <a:rPr lang="en-US" dirty="0"/>
              <a:t>Participants are not present for the entire Learning Community series. </a:t>
            </a:r>
          </a:p>
          <a:p>
            <a:pPr>
              <a:lnSpc>
                <a:spcPct val="120000"/>
              </a:lnSpc>
              <a:spcBef>
                <a:spcPts val="0"/>
              </a:spcBef>
            </a:pPr>
            <a:r>
              <a:rPr lang="en-US" dirty="0"/>
              <a:t>Participants show up tired at the end of a long day.</a:t>
            </a:r>
          </a:p>
          <a:p>
            <a:pPr>
              <a:lnSpc>
                <a:spcPct val="120000"/>
              </a:lnSpc>
              <a:spcBef>
                <a:spcPts val="0"/>
              </a:spcBef>
            </a:pPr>
            <a:r>
              <a:rPr lang="en-US" dirty="0"/>
              <a:t>Participants are not working well together.</a:t>
            </a:r>
          </a:p>
          <a:p>
            <a:pPr>
              <a:lnSpc>
                <a:spcPct val="120000"/>
              </a:lnSpc>
              <a:spcBef>
                <a:spcPts val="0"/>
              </a:spcBef>
            </a:pPr>
            <a:r>
              <a:rPr lang="en-US" dirty="0"/>
              <a:t>Participants react negatively to a facilitator.</a:t>
            </a:r>
          </a:p>
          <a:p>
            <a:pPr>
              <a:lnSpc>
                <a:spcPct val="120000"/>
              </a:lnSpc>
              <a:spcBef>
                <a:spcPts val="0"/>
              </a:spcBef>
            </a:pPr>
            <a:r>
              <a:rPr lang="en-US" dirty="0"/>
              <a:t>Programs are moving through the material too quickly.</a:t>
            </a:r>
          </a:p>
          <a:p>
            <a:pPr>
              <a:lnSpc>
                <a:spcPct val="120000"/>
              </a:lnSpc>
              <a:spcBef>
                <a:spcPts val="0"/>
              </a:spcBef>
            </a:pPr>
            <a:r>
              <a:rPr lang="en-US" dirty="0"/>
              <a:t>Programs’ Action Plan items are not feasible.</a:t>
            </a:r>
          </a:p>
          <a:p>
            <a:pPr>
              <a:lnSpc>
                <a:spcPct val="120000"/>
              </a:lnSpc>
              <a:spcBef>
                <a:spcPts val="0"/>
              </a:spcBef>
            </a:pPr>
            <a:r>
              <a:rPr lang="en-US" dirty="0"/>
              <a:t>There are significant language barriers</a:t>
            </a:r>
          </a:p>
        </p:txBody>
      </p:sp>
    </p:spTree>
    <p:extLst>
      <p:ext uri="{BB962C8B-B14F-4D97-AF65-F5344CB8AC3E}">
        <p14:creationId xmlns:p14="http://schemas.microsoft.com/office/powerpoint/2010/main" val="299156013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Trainings</a:t>
            </a:r>
          </a:p>
        </p:txBody>
      </p:sp>
      <p:sp>
        <p:nvSpPr>
          <p:cNvPr id="3" name="Content Placeholder 2"/>
          <p:cNvSpPr>
            <a:spLocks noGrp="1"/>
          </p:cNvSpPr>
          <p:nvPr>
            <p:ph idx="1"/>
          </p:nvPr>
        </p:nvSpPr>
        <p:spPr/>
        <p:txBody>
          <a:bodyPr/>
          <a:lstStyle/>
          <a:p>
            <a:r>
              <a:rPr lang="en-US" dirty="0"/>
              <a:t>SPARK</a:t>
            </a:r>
          </a:p>
          <a:p>
            <a:r>
              <a:rPr lang="en-US" dirty="0"/>
              <a:t>Playworks</a:t>
            </a:r>
          </a:p>
          <a:p>
            <a:r>
              <a:rPr lang="en-US" dirty="0"/>
              <a:t>Catch</a:t>
            </a:r>
          </a:p>
          <a:p>
            <a:r>
              <a:rPr lang="en-US" dirty="0"/>
              <a:t>Other?</a:t>
            </a:r>
          </a:p>
        </p:txBody>
      </p:sp>
    </p:spTree>
    <p:extLst>
      <p:ext uri="{BB962C8B-B14F-4D97-AF65-F5344CB8AC3E}">
        <p14:creationId xmlns:p14="http://schemas.microsoft.com/office/powerpoint/2010/main" val="220179603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OSNAP Evaluation	</a:t>
            </a:r>
          </a:p>
        </p:txBody>
      </p:sp>
      <p:sp>
        <p:nvSpPr>
          <p:cNvPr id="3" name="Content Placeholder 2"/>
          <p:cNvSpPr>
            <a:spLocks noGrp="1"/>
          </p:cNvSpPr>
          <p:nvPr>
            <p:ph idx="1"/>
          </p:nvPr>
        </p:nvSpPr>
        <p:spPr/>
        <p:txBody>
          <a:bodyPr/>
          <a:lstStyle/>
          <a:p>
            <a:r>
              <a:rPr lang="en-US" dirty="0"/>
              <a:t>Registration Form</a:t>
            </a:r>
          </a:p>
          <a:p>
            <a:r>
              <a:rPr lang="en-US" dirty="0"/>
              <a:t>Practice Assessments</a:t>
            </a:r>
          </a:p>
          <a:p>
            <a:r>
              <a:rPr lang="en-US" dirty="0"/>
              <a:t>Agendas</a:t>
            </a:r>
          </a:p>
          <a:p>
            <a:r>
              <a:rPr lang="en-US" dirty="0"/>
              <a:t>Attendance sheets</a:t>
            </a:r>
          </a:p>
          <a:p>
            <a:r>
              <a:rPr lang="en-US" dirty="0"/>
              <a:t>Action Plans</a:t>
            </a:r>
          </a:p>
          <a:p>
            <a:r>
              <a:rPr lang="en-US" dirty="0"/>
              <a:t>Evaluations</a:t>
            </a:r>
          </a:p>
        </p:txBody>
      </p:sp>
    </p:spTree>
    <p:extLst>
      <p:ext uri="{BB962C8B-B14F-4D97-AF65-F5344CB8AC3E}">
        <p14:creationId xmlns:p14="http://schemas.microsoft.com/office/powerpoint/2010/main" val="293231374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Thank you!	</a:t>
            </a:r>
          </a:p>
        </p:txBody>
      </p:sp>
      <p:sp>
        <p:nvSpPr>
          <p:cNvPr id="3" name="Content Placeholder 2"/>
          <p:cNvSpPr>
            <a:spLocks noGrp="1"/>
          </p:cNvSpPr>
          <p:nvPr>
            <p:ph idx="1"/>
          </p:nvPr>
        </p:nvSpPr>
        <p:spPr/>
        <p:txBody>
          <a:bodyPr/>
          <a:lstStyle/>
          <a:p>
            <a:r>
              <a:rPr lang="en-US" dirty="0"/>
              <a:t>Any outstanding questions?</a:t>
            </a:r>
          </a:p>
          <a:p>
            <a:r>
              <a:rPr lang="en-US" dirty="0"/>
              <a:t>Who to contact for support:</a:t>
            </a:r>
          </a:p>
          <a:p>
            <a:pPr lvl="1"/>
            <a:r>
              <a:rPr lang="en-US" dirty="0"/>
              <a:t>Name</a:t>
            </a:r>
          </a:p>
          <a:p>
            <a:pPr lvl="1"/>
            <a:r>
              <a:rPr lang="en-US" dirty="0"/>
              <a:t>Contact info</a:t>
            </a:r>
          </a:p>
          <a:p>
            <a:r>
              <a:rPr lang="en-US" dirty="0"/>
              <a:t>Please complete your evaluations and hand in. </a:t>
            </a:r>
          </a:p>
        </p:txBody>
      </p:sp>
    </p:spTree>
    <p:extLst>
      <p:ext uri="{BB962C8B-B14F-4D97-AF65-F5344CB8AC3E}">
        <p14:creationId xmlns:p14="http://schemas.microsoft.com/office/powerpoint/2010/main" val="45405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85216" y="457200"/>
            <a:ext cx="11033760" cy="1524000"/>
          </a:xfrm>
        </p:spPr>
        <p:txBody>
          <a:bodyPr/>
          <a:lstStyle/>
          <a:p>
            <a:r>
              <a:rPr lang="en-US" sz="3600" dirty="0"/>
              <a:t>OSNAP Glossary of Terms: </a:t>
            </a:r>
            <a:br>
              <a:rPr lang="en-US" sz="3200" dirty="0"/>
            </a:br>
            <a:r>
              <a:rPr lang="en-US" sz="2400" i="1" dirty="0"/>
              <a:t>A handy reference for key terms used in OSNAP and their meanings.</a:t>
            </a:r>
            <a:endParaRPr lang="en-US" sz="3200" dirty="0"/>
          </a:p>
        </p:txBody>
      </p:sp>
      <p:sp>
        <p:nvSpPr>
          <p:cNvPr id="36867" name="Content Placeholder 2"/>
          <p:cNvSpPr>
            <a:spLocks noGrp="1"/>
          </p:cNvSpPr>
          <p:nvPr>
            <p:ph idx="1"/>
          </p:nvPr>
        </p:nvSpPr>
        <p:spPr>
          <a:xfrm>
            <a:off x="2362201" y="1676400"/>
            <a:ext cx="7847013" cy="4114800"/>
          </a:xfrm>
        </p:spPr>
        <p:txBody>
          <a:bodyPr>
            <a:normAutofit/>
          </a:bodyPr>
          <a:lstStyle/>
          <a:p>
            <a:pPr>
              <a:spcAft>
                <a:spcPts val="1200"/>
              </a:spcAft>
            </a:pPr>
            <a:endParaRPr lang="en-US" sz="3200" baseline="30000" dirty="0"/>
          </a:p>
          <a:p>
            <a:endParaRPr lang="en-US" dirty="0"/>
          </a:p>
        </p:txBody>
      </p:sp>
      <p:sp>
        <p:nvSpPr>
          <p:cNvPr id="3" name="Rectangle 2"/>
          <p:cNvSpPr/>
          <p:nvPr/>
        </p:nvSpPr>
        <p:spPr>
          <a:xfrm>
            <a:off x="585216" y="1981201"/>
            <a:ext cx="11509248" cy="4401205"/>
          </a:xfrm>
          <a:prstGeom prst="rect">
            <a:avLst/>
          </a:prstGeom>
        </p:spPr>
        <p:txBody>
          <a:bodyPr wrap="square">
            <a:spAutoFit/>
          </a:bodyPr>
          <a:lstStyle/>
          <a:p>
            <a:pPr marL="342900" indent="-342900">
              <a:buFont typeface="Arial" pitchFamily="34" charset="0"/>
              <a:buChar char="•"/>
            </a:pPr>
            <a:r>
              <a:rPr lang="en-US" sz="2000" dirty="0"/>
              <a:t>Commercial Broadcast TV/Movies </a:t>
            </a:r>
          </a:p>
          <a:p>
            <a:pPr marL="342900" indent="-342900">
              <a:buFont typeface="Arial" pitchFamily="34" charset="0"/>
              <a:buChar char="•"/>
            </a:pPr>
            <a:r>
              <a:rPr lang="en-US" sz="2000" dirty="0"/>
              <a:t>Digital Devices </a:t>
            </a:r>
          </a:p>
          <a:p>
            <a:pPr marL="342900" indent="-342900">
              <a:buFont typeface="Arial" pitchFamily="34" charset="0"/>
              <a:buChar char="•"/>
            </a:pPr>
            <a:r>
              <a:rPr lang="en-US" sz="2000" dirty="0"/>
              <a:t>Groups of children </a:t>
            </a:r>
          </a:p>
          <a:p>
            <a:pPr marL="342900" indent="-342900">
              <a:buFont typeface="Arial" pitchFamily="34" charset="0"/>
              <a:buChar char="•"/>
            </a:pPr>
            <a:r>
              <a:rPr lang="en-US" sz="2000" dirty="0"/>
              <a:t>Instructional Computer/Digital Device </a:t>
            </a:r>
          </a:p>
          <a:p>
            <a:pPr marL="342900" indent="-342900">
              <a:buFont typeface="Arial" pitchFamily="34" charset="0"/>
              <a:buChar char="•"/>
            </a:pPr>
            <a:r>
              <a:rPr lang="en-US" sz="2000" dirty="0"/>
              <a:t>Moderate physical activity </a:t>
            </a:r>
          </a:p>
          <a:p>
            <a:pPr marL="342900" indent="-342900">
              <a:buFont typeface="Arial" pitchFamily="34" charset="0"/>
              <a:buChar char="•"/>
            </a:pPr>
            <a:r>
              <a:rPr lang="en-US" sz="2000" dirty="0"/>
              <a:t>OST or Out-of-School Time </a:t>
            </a:r>
          </a:p>
          <a:p>
            <a:pPr marL="342900" indent="-342900">
              <a:buFont typeface="Arial" pitchFamily="34" charset="0"/>
              <a:buChar char="•"/>
            </a:pPr>
            <a:r>
              <a:rPr lang="en-US" sz="2000" dirty="0"/>
              <a:t>Outside drinks and food </a:t>
            </a:r>
          </a:p>
          <a:p>
            <a:pPr marL="342900" indent="-342900">
              <a:buFont typeface="Arial" pitchFamily="34" charset="0"/>
              <a:buChar char="•"/>
            </a:pPr>
            <a:r>
              <a:rPr lang="en-US" sz="2000" dirty="0"/>
              <a:t>Screen Time </a:t>
            </a:r>
          </a:p>
          <a:p>
            <a:pPr marL="342900" indent="-342900">
              <a:buFont typeface="Arial" pitchFamily="34" charset="0"/>
              <a:buChar char="•"/>
            </a:pPr>
            <a:r>
              <a:rPr lang="en-US" sz="2000" dirty="0"/>
              <a:t>Sugary Drinks</a:t>
            </a:r>
          </a:p>
          <a:p>
            <a:pPr marL="342900" indent="-342900">
              <a:buFont typeface="Arial" pitchFamily="34" charset="0"/>
              <a:buChar char="•"/>
            </a:pPr>
            <a:r>
              <a:rPr lang="en-US" sz="2000" dirty="0"/>
              <a:t>Trans fats </a:t>
            </a:r>
          </a:p>
          <a:p>
            <a:pPr marL="342900" indent="-342900">
              <a:buFont typeface="Arial" pitchFamily="34" charset="0"/>
              <a:buChar char="•"/>
            </a:pPr>
            <a:r>
              <a:rPr lang="en-US" sz="2000" dirty="0"/>
              <a:t>Vigorous physical activity </a:t>
            </a:r>
          </a:p>
          <a:p>
            <a:pPr marL="342900" indent="-342900">
              <a:buFont typeface="Arial" pitchFamily="34" charset="0"/>
              <a:buChar char="•"/>
            </a:pPr>
            <a:r>
              <a:rPr lang="en-US" sz="2000" dirty="0"/>
              <a:t>Water served</a:t>
            </a:r>
          </a:p>
          <a:p>
            <a:pPr marL="342900" indent="-342900">
              <a:buFont typeface="Arial" pitchFamily="34" charset="0"/>
              <a:buChar char="•"/>
            </a:pPr>
            <a:r>
              <a:rPr lang="en-US" sz="2000" dirty="0"/>
              <a:t>Whole grains</a:t>
            </a:r>
          </a:p>
          <a:p>
            <a:pPr marL="342900" indent="-342900">
              <a:buFont typeface="Arial" pitchFamily="34" charset="0"/>
              <a:buChar char="•"/>
            </a:pPr>
            <a:endParaRPr lang="en-US" sz="2000" dirty="0"/>
          </a:p>
        </p:txBody>
      </p:sp>
    </p:spTree>
    <p:extLst>
      <p:ext uri="{BB962C8B-B14F-4D97-AF65-F5344CB8AC3E}">
        <p14:creationId xmlns:p14="http://schemas.microsoft.com/office/powerpoint/2010/main" val="3765825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Terms</a:t>
            </a:r>
          </a:p>
        </p:txBody>
      </p:sp>
      <p:sp>
        <p:nvSpPr>
          <p:cNvPr id="3" name="Content Placeholder 2"/>
          <p:cNvSpPr>
            <a:spLocks noGrp="1"/>
          </p:cNvSpPr>
          <p:nvPr>
            <p:ph idx="1"/>
          </p:nvPr>
        </p:nvSpPr>
        <p:spPr/>
        <p:txBody>
          <a:bodyPr/>
          <a:lstStyle/>
          <a:p>
            <a:r>
              <a:rPr lang="en-US" dirty="0"/>
              <a:t>Whole grains</a:t>
            </a:r>
          </a:p>
          <a:p>
            <a:r>
              <a:rPr lang="en-US" dirty="0"/>
              <a:t>Sugary drinks</a:t>
            </a:r>
          </a:p>
          <a:p>
            <a:r>
              <a:rPr lang="en-US" dirty="0"/>
              <a:t>Screen time</a:t>
            </a:r>
          </a:p>
          <a:p>
            <a:endParaRPr lang="en-US" dirty="0"/>
          </a:p>
        </p:txBody>
      </p:sp>
    </p:spTree>
    <p:extLst>
      <p:ext uri="{BB962C8B-B14F-4D97-AF65-F5344CB8AC3E}">
        <p14:creationId xmlns:p14="http://schemas.microsoft.com/office/powerpoint/2010/main" val="4245247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D3223E-0F8D-8929-86DA-0B0E8D2857F7}"/>
              </a:ext>
            </a:extLst>
          </p:cNvPr>
          <p:cNvSpPr>
            <a:spLocks noGrp="1"/>
          </p:cNvSpPr>
          <p:nvPr>
            <p:ph type="title"/>
          </p:nvPr>
        </p:nvSpPr>
        <p:spPr>
          <a:noFill/>
          <a:effectLst/>
        </p:spPr>
        <p:txBody>
          <a:bodyPr/>
          <a:lstStyle/>
          <a:p>
            <a:r>
              <a:rPr lang="en-US" dirty="0"/>
              <a:t>Learning Objective 1: OSNAP Goals</a:t>
            </a:r>
          </a:p>
        </p:txBody>
      </p:sp>
      <p:sp>
        <p:nvSpPr>
          <p:cNvPr id="22531" name="Rectangle 3"/>
          <p:cNvSpPr>
            <a:spLocks noGrp="1" noChangeArrowheads="1"/>
          </p:cNvSpPr>
          <p:nvPr>
            <p:ph idx="1"/>
          </p:nvPr>
        </p:nvSpPr>
        <p:spPr>
          <a:xfrm>
            <a:off x="838200" y="2048255"/>
            <a:ext cx="10515600" cy="4128707"/>
          </a:xfrm>
        </p:spPr>
        <p:txBody>
          <a:bodyPr>
            <a:normAutofit fontScale="85000" lnSpcReduction="20000"/>
          </a:bodyPr>
          <a:lstStyle/>
          <a:p>
            <a:pPr>
              <a:lnSpc>
                <a:spcPct val="120000"/>
              </a:lnSpc>
              <a:spcAft>
                <a:spcPts val="600"/>
              </a:spcAft>
            </a:pPr>
            <a:r>
              <a:rPr lang="en-US" sz="2000" dirty="0"/>
              <a:t>Provide all children with at least 30 minutes of moderate to vigorous physical activity every day.</a:t>
            </a:r>
          </a:p>
          <a:p>
            <a:pPr>
              <a:lnSpc>
                <a:spcPct val="120000"/>
              </a:lnSpc>
              <a:spcAft>
                <a:spcPts val="600"/>
              </a:spcAft>
            </a:pPr>
            <a:r>
              <a:rPr lang="en-US" sz="2000" dirty="0"/>
              <a:t>Offer 20 minutes of vigorous physical activity 3 times per week.</a:t>
            </a:r>
          </a:p>
          <a:p>
            <a:pPr>
              <a:lnSpc>
                <a:spcPct val="120000"/>
              </a:lnSpc>
              <a:spcAft>
                <a:spcPts val="600"/>
              </a:spcAft>
            </a:pPr>
            <a:r>
              <a:rPr lang="en-US" sz="2000" dirty="0"/>
              <a:t>Do not serve sugary drinks at the program.</a:t>
            </a:r>
          </a:p>
          <a:p>
            <a:pPr>
              <a:lnSpc>
                <a:spcPct val="120000"/>
              </a:lnSpc>
              <a:spcAft>
                <a:spcPts val="600"/>
              </a:spcAft>
            </a:pPr>
            <a:r>
              <a:rPr lang="en-US" sz="2000" dirty="0"/>
              <a:t>Do not allow sugary drinks to be brought in during program time.</a:t>
            </a:r>
          </a:p>
          <a:p>
            <a:pPr>
              <a:lnSpc>
                <a:spcPct val="120000"/>
              </a:lnSpc>
              <a:spcAft>
                <a:spcPts val="600"/>
              </a:spcAft>
            </a:pPr>
            <a:r>
              <a:rPr lang="en-US" sz="2000" dirty="0"/>
              <a:t>Serve water every day.</a:t>
            </a:r>
          </a:p>
          <a:p>
            <a:pPr>
              <a:lnSpc>
                <a:spcPct val="120000"/>
              </a:lnSpc>
              <a:spcAft>
                <a:spcPts val="600"/>
              </a:spcAft>
            </a:pPr>
            <a:r>
              <a:rPr lang="en-US" sz="2000" dirty="0"/>
              <a:t>Offer a fruit and/or vegetable option every day at snack.</a:t>
            </a:r>
          </a:p>
          <a:p>
            <a:pPr>
              <a:lnSpc>
                <a:spcPct val="120000"/>
              </a:lnSpc>
              <a:spcAft>
                <a:spcPts val="600"/>
              </a:spcAft>
            </a:pPr>
            <a:r>
              <a:rPr lang="en-US" sz="2000" dirty="0"/>
              <a:t>When serving grains (like bread, crackers, and cereals), serve whole grains. </a:t>
            </a:r>
          </a:p>
          <a:p>
            <a:pPr>
              <a:lnSpc>
                <a:spcPct val="120000"/>
              </a:lnSpc>
              <a:spcAft>
                <a:spcPts val="600"/>
              </a:spcAft>
            </a:pPr>
            <a:r>
              <a:rPr lang="en-US" sz="2000" dirty="0"/>
              <a:t>Eliminate commercial broadcast and cable TV and movies.</a:t>
            </a:r>
          </a:p>
          <a:p>
            <a:pPr>
              <a:lnSpc>
                <a:spcPct val="120000"/>
              </a:lnSpc>
              <a:spcAft>
                <a:spcPts val="600"/>
              </a:spcAft>
            </a:pPr>
            <a:r>
              <a:rPr lang="en-US" sz="2000" dirty="0"/>
              <a:t>Limit computer and digital device time to homework or instructional (i.e., teacher led) time.</a:t>
            </a:r>
          </a:p>
        </p:txBody>
      </p:sp>
    </p:spTree>
    <p:extLst>
      <p:ext uri="{BB962C8B-B14F-4D97-AF65-F5344CB8AC3E}">
        <p14:creationId xmlns:p14="http://schemas.microsoft.com/office/powerpoint/2010/main" val="3411897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B0DD3-AAB0-EB58-924F-0CFE489F3FFF}"/>
              </a:ext>
            </a:extLst>
          </p:cNvPr>
          <p:cNvSpPr>
            <a:spLocks noGrp="1"/>
          </p:cNvSpPr>
          <p:nvPr>
            <p:ph type="title"/>
          </p:nvPr>
        </p:nvSpPr>
        <p:spPr>
          <a:xfrm>
            <a:off x="838200" y="1063562"/>
            <a:ext cx="10515600" cy="2852737"/>
          </a:xfrm>
        </p:spPr>
        <p:txBody>
          <a:bodyPr/>
          <a:lstStyle/>
          <a:p>
            <a:r>
              <a:rPr lang="en-US" dirty="0"/>
              <a:t>OSNAP Goals</a:t>
            </a:r>
          </a:p>
        </p:txBody>
      </p:sp>
      <p:sp>
        <p:nvSpPr>
          <p:cNvPr id="3" name="Text Placeholder 2">
            <a:extLst>
              <a:ext uri="{FF2B5EF4-FFF2-40B4-BE49-F238E27FC236}">
                <a16:creationId xmlns:a16="http://schemas.microsoft.com/office/drawing/2014/main" id="{D0B111F4-062C-26AF-7A07-069C17B361AF}"/>
              </a:ext>
            </a:extLst>
          </p:cNvPr>
          <p:cNvSpPr>
            <a:spLocks noGrp="1"/>
          </p:cNvSpPr>
          <p:nvPr>
            <p:ph type="body" idx="1"/>
          </p:nvPr>
        </p:nvSpPr>
        <p:spPr>
          <a:xfrm>
            <a:off x="838200" y="3943287"/>
            <a:ext cx="10515600" cy="1500187"/>
          </a:xfrm>
        </p:spPr>
        <p:txBody>
          <a:bodyPr/>
          <a:lstStyle/>
          <a:p>
            <a:r>
              <a:rPr lang="en-US" i="1" dirty="0"/>
              <a:t>Scientific Background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838200" y="1972056"/>
            <a:ext cx="11036808" cy="3904488"/>
          </a:xfrm>
          <a:prstGeom prst="rect">
            <a:avLst/>
          </a:prstGeom>
          <a:noFill/>
          <a:ln w="9525">
            <a:noFill/>
            <a:miter lim="800000"/>
            <a:headEnd/>
            <a:tailEnd/>
          </a:ln>
        </p:spPr>
        <p:txBody>
          <a:bodyPr numCol="2" spcCol="640080"/>
          <a:lstStyle/>
          <a:p>
            <a:pPr marL="342900" indent="-342900">
              <a:buClr>
                <a:srgbClr val="FF0033"/>
              </a:buClr>
              <a:defRPr/>
            </a:pPr>
            <a:r>
              <a:rPr lang="en-US" u="sng" dirty="0">
                <a:latin typeface="Franklin Gothic Book" panose="020B0503020102020204" pitchFamily="34" charset="0"/>
              </a:rPr>
              <a:t>Goals</a:t>
            </a:r>
          </a:p>
          <a:p>
            <a:pPr marL="342900" indent="-342900">
              <a:spcBef>
                <a:spcPts val="460"/>
              </a:spcBef>
              <a:buFont typeface="+mj-lt"/>
              <a:buAutoNum type="arabicPeriod"/>
              <a:defRPr/>
            </a:pPr>
            <a:r>
              <a:rPr lang="en-US" sz="1600" dirty="0">
                <a:latin typeface="Franklin Gothic Book" panose="020B0503020102020204" pitchFamily="34" charset="0"/>
              </a:rPr>
              <a:t>Provide all children with at least 30 minutes of moderate to vigorous physical activity every day (include outdoor activity if possible).</a:t>
            </a:r>
          </a:p>
          <a:p>
            <a:pPr marL="342900" indent="-342900">
              <a:spcBef>
                <a:spcPts val="460"/>
              </a:spcBef>
              <a:buFont typeface="+mj-lt"/>
              <a:buAutoNum type="arabicPeriod"/>
              <a:defRPr/>
            </a:pPr>
            <a:r>
              <a:rPr lang="en-US" sz="1600" dirty="0">
                <a:latin typeface="Franklin Gothic Book" panose="020B0503020102020204" pitchFamily="34" charset="0"/>
              </a:rPr>
              <a:t>Offer 20 minutes of vigorous physical activity at least 3 days per week.</a:t>
            </a:r>
          </a:p>
          <a:p>
            <a:pPr marL="342900" indent="-342900">
              <a:spcAft>
                <a:spcPts val="460"/>
              </a:spcAft>
              <a:buClr>
                <a:srgbClr val="FF0033"/>
              </a:buClr>
              <a:defRPr/>
            </a:pPr>
            <a:endParaRPr lang="en-US" dirty="0">
              <a:latin typeface="Franklin Gothic Book" panose="020B0503020102020204" pitchFamily="34" charset="0"/>
            </a:endParaRPr>
          </a:p>
          <a:p>
            <a:pPr marL="342900" indent="-342900">
              <a:spcAft>
                <a:spcPts val="460"/>
              </a:spcAft>
              <a:buClr>
                <a:srgbClr val="FF0033"/>
              </a:buClr>
              <a:defRPr/>
            </a:pPr>
            <a:r>
              <a:rPr lang="en-US" u="sng" dirty="0">
                <a:latin typeface="Franklin Gothic Book" panose="020B0503020102020204" pitchFamily="34" charset="0"/>
              </a:rPr>
              <a:t>Why is it important?</a:t>
            </a:r>
          </a:p>
          <a:p>
            <a:pPr marL="285750" indent="-285750">
              <a:buClr>
                <a:schemeClr val="tx2"/>
              </a:buClr>
              <a:buFont typeface="Arial" panose="020B0604020202020204" pitchFamily="34" charset="0"/>
              <a:buChar char="•"/>
              <a:defRPr/>
            </a:pPr>
            <a:r>
              <a:rPr lang="en-US" sz="1600" dirty="0">
                <a:latin typeface="Franklin Gothic Book" panose="020B0503020102020204" pitchFamily="34" charset="0"/>
              </a:rPr>
              <a:t>Kids need at least 60 minutes of physical activity every day.</a:t>
            </a:r>
          </a:p>
          <a:p>
            <a:pPr marL="285750" indent="-285750">
              <a:buClr>
                <a:schemeClr val="tx2"/>
              </a:buClr>
              <a:buFont typeface="Arial" panose="020B0604020202020204" pitchFamily="34" charset="0"/>
              <a:buChar char="•"/>
              <a:defRPr/>
            </a:pPr>
            <a:r>
              <a:rPr lang="en-US" sz="1600" dirty="0">
                <a:latin typeface="Franklin Gothic Book" panose="020B0503020102020204" pitchFamily="34" charset="0"/>
              </a:rPr>
              <a:t>Regular physical activity is important for preventing chronic diseases like heart disease, diabetes, high blood pressure, and osteoporosis.</a:t>
            </a:r>
          </a:p>
          <a:p>
            <a:pPr marL="342900" indent="-342900">
              <a:buClr>
                <a:srgbClr val="FF0033"/>
              </a:buClr>
              <a:defRPr/>
            </a:pPr>
            <a:endParaRPr lang="en-US" dirty="0">
              <a:latin typeface="Franklin Gothic Book" panose="020B0503020102020204" pitchFamily="34" charset="0"/>
            </a:endParaRPr>
          </a:p>
          <a:p>
            <a:pPr marL="342900" indent="-342900">
              <a:buClr>
                <a:srgbClr val="FF0033"/>
              </a:buClr>
              <a:defRPr/>
            </a:pPr>
            <a:r>
              <a:rPr lang="en-US" u="sng" dirty="0">
                <a:latin typeface="Franklin Gothic Book" panose="020B0503020102020204" pitchFamily="34" charset="0"/>
              </a:rPr>
              <a:t>Suggested strategies</a:t>
            </a:r>
          </a:p>
          <a:p>
            <a:pPr marL="285750" indent="-285750">
              <a:spcBef>
                <a:spcPts val="460"/>
              </a:spcBef>
              <a:buClr>
                <a:schemeClr val="tx2"/>
              </a:buClr>
              <a:buFont typeface="Arial" panose="020B0604020202020204" pitchFamily="34" charset="0"/>
              <a:buChar char="•"/>
              <a:defRPr/>
            </a:pPr>
            <a:r>
              <a:rPr lang="en-US" sz="1600" dirty="0">
                <a:latin typeface="Franklin Gothic Book" panose="020B0503020102020204" pitchFamily="34" charset="0"/>
              </a:rPr>
              <a:t>Schedule at least 30 minutes of physical activity every day.</a:t>
            </a:r>
          </a:p>
          <a:p>
            <a:pPr marL="285750" indent="-285750">
              <a:spcBef>
                <a:spcPts val="460"/>
              </a:spcBef>
              <a:buClr>
                <a:schemeClr val="tx2"/>
              </a:buClr>
              <a:buFont typeface="Arial" panose="020B0604020202020204" pitchFamily="34" charset="0"/>
              <a:buChar char="•"/>
              <a:defRPr/>
            </a:pPr>
            <a:r>
              <a:rPr lang="en-US" sz="1600" dirty="0">
                <a:latin typeface="Franklin Gothic Book" panose="020B0503020102020204" pitchFamily="34" charset="0"/>
              </a:rPr>
              <a:t>Have kids vote on their favorite active games to improve participation.</a:t>
            </a:r>
          </a:p>
          <a:p>
            <a:pPr marL="342900" indent="-342900">
              <a:buClr>
                <a:srgbClr val="FF0033"/>
              </a:buClr>
              <a:defRPr/>
            </a:pPr>
            <a:endParaRPr lang="en-US" dirty="0">
              <a:latin typeface="Franklin Gothic Book" panose="020B0503020102020204" pitchFamily="34" charset="0"/>
            </a:endParaRPr>
          </a:p>
          <a:p>
            <a:pPr marL="342900" indent="-342900">
              <a:buClr>
                <a:srgbClr val="FF0033"/>
              </a:buClr>
              <a:defRPr/>
            </a:pPr>
            <a:r>
              <a:rPr lang="en-US" u="sng" dirty="0">
                <a:latin typeface="Franklin Gothic Book" panose="020B0503020102020204" pitchFamily="34" charset="0"/>
              </a:rPr>
              <a:t>Key messages</a:t>
            </a:r>
          </a:p>
          <a:p>
            <a:pPr marL="342900" indent="-342900" eaLnBrk="0" hangingPunct="0">
              <a:spcBef>
                <a:spcPct val="20000"/>
              </a:spcBef>
              <a:buClr>
                <a:schemeClr val="tx2"/>
              </a:buClr>
              <a:buFont typeface="Courier New" pitchFamily="49" charset="0"/>
              <a:buChar char="o"/>
              <a:defRPr/>
            </a:pPr>
            <a:r>
              <a:rPr lang="en-US" sz="1600" dirty="0">
                <a:latin typeface="Franklin Gothic Book" panose="020B0503020102020204" pitchFamily="34" charset="0"/>
              </a:rPr>
              <a:t>Moving your body is fun and helps your body be healthy and strong.</a:t>
            </a:r>
          </a:p>
          <a:p>
            <a:pPr marL="342900" indent="-342900" eaLnBrk="0" hangingPunct="0">
              <a:spcBef>
                <a:spcPct val="20000"/>
              </a:spcBef>
              <a:buClr>
                <a:schemeClr val="tx2"/>
              </a:buClr>
              <a:buFont typeface="Courier New" pitchFamily="49" charset="0"/>
              <a:buChar char="o"/>
              <a:defRPr/>
            </a:pPr>
            <a:r>
              <a:rPr lang="en-US" sz="1600" dirty="0">
                <a:latin typeface="Franklin Gothic Book" panose="020B0503020102020204" pitchFamily="34" charset="0"/>
              </a:rPr>
              <a:t>All types of activities like playing, dancing, and sports are good for you.</a:t>
            </a:r>
          </a:p>
          <a:p>
            <a:pPr marL="342900" indent="-342900" eaLnBrk="0" hangingPunct="0">
              <a:spcBef>
                <a:spcPct val="20000"/>
              </a:spcBef>
              <a:buClr>
                <a:schemeClr val="tx2"/>
              </a:buClr>
              <a:buFont typeface="Courier New" pitchFamily="49" charset="0"/>
              <a:buChar char="o"/>
              <a:defRPr/>
            </a:pPr>
            <a:r>
              <a:rPr lang="en-US" sz="1600" dirty="0">
                <a:latin typeface="Franklin Gothic Book" panose="020B0503020102020204" pitchFamily="34" charset="0"/>
              </a:rPr>
              <a:t>Doing activities that make you sweat and breathe hard will make you strong and keep your bones and heart healthy.</a:t>
            </a:r>
          </a:p>
        </p:txBody>
      </p:sp>
      <p:sp>
        <p:nvSpPr>
          <p:cNvPr id="2" name="Title 4">
            <a:extLst>
              <a:ext uri="{FF2B5EF4-FFF2-40B4-BE49-F238E27FC236}">
                <a16:creationId xmlns:a16="http://schemas.microsoft.com/office/drawing/2014/main" id="{3F6CD1E4-47D9-E8F4-5679-6E4B97CFBC6A}"/>
              </a:ext>
            </a:extLst>
          </p:cNvPr>
          <p:cNvSpPr>
            <a:spLocks noGrp="1"/>
          </p:cNvSpPr>
          <p:nvPr>
            <p:ph type="title"/>
          </p:nvPr>
        </p:nvSpPr>
        <p:spPr>
          <a:xfrm>
            <a:off x="838200" y="365125"/>
            <a:ext cx="10515600" cy="1325563"/>
          </a:xfrm>
          <a:solidFill>
            <a:schemeClr val="accent1"/>
          </a:solidFill>
          <a:effectLst>
            <a:outerShdw blurRad="50800" dist="38100" dir="5400000" algn="t" rotWithShape="0">
              <a:prstClr val="black">
                <a:alpha val="40000"/>
              </a:prstClr>
            </a:outerShdw>
          </a:effectLst>
        </p:spPr>
        <p:txBody>
          <a:bodyPr/>
          <a:lstStyle/>
          <a:p>
            <a:r>
              <a:rPr lang="en-US" dirty="0">
                <a:solidFill>
                  <a:schemeClr val="bg1"/>
                </a:solidFill>
              </a:rPr>
              <a:t>Staying Active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4"/>
          <p:cNvSpPr>
            <a:spLocks noChangeArrowheads="1"/>
          </p:cNvSpPr>
          <p:nvPr/>
        </p:nvSpPr>
        <p:spPr bwMode="auto">
          <a:xfrm>
            <a:off x="16674275" y="2999994"/>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dirty="0"/>
          </a:p>
        </p:txBody>
      </p:sp>
      <p:sp>
        <p:nvSpPr>
          <p:cNvPr id="2" name="Rectangle 3">
            <a:extLst>
              <a:ext uri="{FF2B5EF4-FFF2-40B4-BE49-F238E27FC236}">
                <a16:creationId xmlns:a16="http://schemas.microsoft.com/office/drawing/2014/main" id="{E8919EE7-1E6D-F36D-F051-A44D790AEB7C}"/>
              </a:ext>
            </a:extLst>
          </p:cNvPr>
          <p:cNvSpPr txBox="1">
            <a:spLocks noChangeArrowheads="1"/>
          </p:cNvSpPr>
          <p:nvPr/>
        </p:nvSpPr>
        <p:spPr bwMode="auto">
          <a:xfrm>
            <a:off x="838200" y="1972056"/>
            <a:ext cx="11036808" cy="3904488"/>
          </a:xfrm>
          <a:prstGeom prst="rect">
            <a:avLst/>
          </a:prstGeom>
          <a:noFill/>
          <a:ln w="9525">
            <a:noFill/>
            <a:miter lim="800000"/>
            <a:headEnd/>
            <a:tailEnd/>
          </a:ln>
        </p:spPr>
        <p:txBody>
          <a:bodyPr numCol="2" spcCol="640080"/>
          <a:lstStyle/>
          <a:p>
            <a:pPr>
              <a:spcBef>
                <a:spcPts val="0"/>
              </a:spcBef>
              <a:buNone/>
              <a:defRPr/>
            </a:pPr>
            <a:r>
              <a:rPr lang="en-US" u="sng" dirty="0">
                <a:latin typeface="Franklin Gothic Book" panose="020B0503020102020204" pitchFamily="34" charset="0"/>
              </a:rPr>
              <a:t>Goals</a:t>
            </a:r>
          </a:p>
          <a:p>
            <a:pPr marL="342900" indent="-342900">
              <a:spcBef>
                <a:spcPts val="480"/>
              </a:spcBef>
              <a:buFont typeface="+mj-lt"/>
              <a:buAutoNum type="arabicPeriod"/>
              <a:defRPr/>
            </a:pPr>
            <a:r>
              <a:rPr lang="en-US" sz="1600" dirty="0">
                <a:latin typeface="Franklin Gothic Book" panose="020B0503020102020204" pitchFamily="34" charset="0"/>
              </a:rPr>
              <a:t>Do not serve sugary drinks.</a:t>
            </a:r>
          </a:p>
          <a:p>
            <a:pPr marL="342900" indent="-342900">
              <a:spcBef>
                <a:spcPts val="480"/>
              </a:spcBef>
              <a:buFont typeface="+mj-lt"/>
              <a:buAutoNum type="arabicPeriod"/>
              <a:defRPr/>
            </a:pPr>
            <a:r>
              <a:rPr lang="en-US" sz="1600" dirty="0">
                <a:latin typeface="Franklin Gothic Book" panose="020B0503020102020204" pitchFamily="34" charset="0"/>
              </a:rPr>
              <a:t>Do not allow sugary drinks to be brought in during program time.</a:t>
            </a:r>
          </a:p>
          <a:p>
            <a:pPr marL="0" indent="0">
              <a:spcBef>
                <a:spcPts val="480"/>
              </a:spcBef>
              <a:buNone/>
              <a:defRPr/>
            </a:pPr>
            <a:endParaRPr lang="en-US" dirty="0">
              <a:latin typeface="Franklin Gothic Book" panose="020B0503020102020204" pitchFamily="34" charset="0"/>
            </a:endParaRPr>
          </a:p>
          <a:p>
            <a:pPr>
              <a:spcBef>
                <a:spcPts val="0"/>
              </a:spcBef>
              <a:spcAft>
                <a:spcPts val="460"/>
              </a:spcAft>
              <a:buNone/>
              <a:defRPr/>
            </a:pPr>
            <a:r>
              <a:rPr lang="en-US" u="sng" dirty="0">
                <a:latin typeface="Franklin Gothic Book" panose="020B0503020102020204" pitchFamily="34" charset="0"/>
              </a:rPr>
              <a:t>Why is it important?</a:t>
            </a:r>
          </a:p>
          <a:p>
            <a:pPr marL="285750" indent="-285750">
              <a:spcBef>
                <a:spcPts val="0"/>
              </a:spcBef>
              <a:buFont typeface="Arial" panose="020B0604020202020204" pitchFamily="34" charset="0"/>
              <a:buChar char="•"/>
              <a:defRPr/>
            </a:pPr>
            <a:r>
              <a:rPr lang="en-US" sz="1600" dirty="0">
                <a:latin typeface="Franklin Gothic Book" panose="020B0503020102020204" pitchFamily="34" charset="0"/>
              </a:rPr>
              <a:t>Sugar-sweetened drinks (including soda, sweetened teas, fruit drinks, energy drinks, and sports drinks) are the top source of added sugar in children’s diets.</a:t>
            </a:r>
          </a:p>
          <a:p>
            <a:pPr marL="285750" indent="-285750">
              <a:spcBef>
                <a:spcPts val="0"/>
              </a:spcBef>
              <a:buFont typeface="Arial" panose="020B0604020202020204" pitchFamily="34" charset="0"/>
              <a:buChar char="•"/>
              <a:defRPr/>
            </a:pPr>
            <a:r>
              <a:rPr lang="en-US" sz="1600" dirty="0">
                <a:latin typeface="Franklin Gothic Book" panose="020B0503020102020204" pitchFamily="34" charset="0"/>
              </a:rPr>
              <a:t>Drinking sugary beverages is associated with obesity and type 2 diabetes in kids.</a:t>
            </a:r>
          </a:p>
          <a:p>
            <a:pPr marL="285750" indent="-285750">
              <a:spcBef>
                <a:spcPts val="0"/>
              </a:spcBef>
              <a:buFont typeface="Arial" panose="020B0604020202020204" pitchFamily="34" charset="0"/>
              <a:buChar char="•"/>
              <a:defRPr/>
            </a:pPr>
            <a:r>
              <a:rPr lang="en-US" sz="1600" dirty="0">
                <a:latin typeface="Franklin Gothic Book" panose="020B0503020102020204" pitchFamily="34" charset="0"/>
              </a:rPr>
              <a:t>They provide a lot of calories with little to no nutritional benefit.</a:t>
            </a:r>
          </a:p>
          <a:p>
            <a:pPr>
              <a:spcBef>
                <a:spcPts val="0"/>
              </a:spcBef>
              <a:buNone/>
              <a:defRPr/>
            </a:pPr>
            <a:r>
              <a:rPr lang="en-US" u="sng" dirty="0">
                <a:latin typeface="Franklin Gothic Book" panose="020B0503020102020204" pitchFamily="34" charset="0"/>
              </a:rPr>
              <a:t>Suggested strategies</a:t>
            </a:r>
          </a:p>
          <a:p>
            <a:pPr marL="285750" indent="-285750">
              <a:spcBef>
                <a:spcPts val="480"/>
              </a:spcBef>
              <a:buFont typeface="Arial" panose="020B0604020202020204" pitchFamily="34" charset="0"/>
              <a:buChar char="•"/>
              <a:defRPr/>
            </a:pPr>
            <a:r>
              <a:rPr lang="en-US" sz="1600" dirty="0">
                <a:latin typeface="Franklin Gothic Book" panose="020B0503020102020204" pitchFamily="34" charset="0"/>
              </a:rPr>
              <a:t>Create a policy that restricts sugary drinks brought from home.</a:t>
            </a:r>
          </a:p>
          <a:p>
            <a:pPr marL="285750" indent="-285750">
              <a:spcBef>
                <a:spcPts val="480"/>
              </a:spcBef>
              <a:buFont typeface="Arial" panose="020B0604020202020204" pitchFamily="34" charset="0"/>
              <a:buChar char="•"/>
              <a:defRPr/>
            </a:pPr>
            <a:r>
              <a:rPr lang="en-US" sz="1600" dirty="0">
                <a:latin typeface="Franklin Gothic Book" panose="020B0503020102020204" pitchFamily="34" charset="0"/>
              </a:rPr>
              <a:t>Turn off the vending machine during the afterschool program time.</a:t>
            </a:r>
          </a:p>
          <a:p>
            <a:pPr eaLnBrk="1" hangingPunct="1">
              <a:lnSpc>
                <a:spcPct val="90000"/>
              </a:lnSpc>
              <a:buFont typeface="Wingdings" pitchFamily="2" charset="2"/>
              <a:buNone/>
              <a:defRPr/>
            </a:pPr>
            <a:endParaRPr lang="en-US" dirty="0">
              <a:latin typeface="Franklin Gothic Book" panose="020B0503020102020204" pitchFamily="34" charset="0"/>
            </a:endParaRPr>
          </a:p>
          <a:p>
            <a:pPr>
              <a:spcBef>
                <a:spcPts val="0"/>
              </a:spcBef>
              <a:buNone/>
              <a:defRPr/>
            </a:pPr>
            <a:r>
              <a:rPr lang="en-US" u="sng" dirty="0">
                <a:latin typeface="Franklin Gothic Book" panose="020B0503020102020204" pitchFamily="34" charset="0"/>
              </a:rPr>
              <a:t>Key messages</a:t>
            </a:r>
          </a:p>
          <a:p>
            <a:pPr marL="285750" indent="-285750">
              <a:buFont typeface="Arial" panose="020B0604020202020204" pitchFamily="34" charset="0"/>
              <a:buChar char="•"/>
              <a:defRPr/>
            </a:pPr>
            <a:r>
              <a:rPr lang="en-US" sz="1600" dirty="0">
                <a:latin typeface="Franklin Gothic Book" panose="020B0503020102020204" pitchFamily="34" charset="0"/>
              </a:rPr>
              <a:t>Eating and drinking too much sugar is not healthy for your body and it can cause cavities.</a:t>
            </a:r>
          </a:p>
          <a:p>
            <a:pPr marL="285750" indent="-285750">
              <a:buFont typeface="Arial" panose="020B0604020202020204" pitchFamily="34" charset="0"/>
              <a:buChar char="•"/>
              <a:defRPr/>
            </a:pPr>
            <a:r>
              <a:rPr lang="en-US" sz="1600" dirty="0">
                <a:latin typeface="Franklin Gothic Book" panose="020B0503020102020204" pitchFamily="34" charset="0"/>
              </a:rPr>
              <a:t>Juice is not as healthy as it seems. It can have as much sugar as soda. Limit juice to 4 ounce or less</a:t>
            </a:r>
          </a:p>
        </p:txBody>
      </p:sp>
      <p:sp>
        <p:nvSpPr>
          <p:cNvPr id="3" name="Title 4">
            <a:extLst>
              <a:ext uri="{FF2B5EF4-FFF2-40B4-BE49-F238E27FC236}">
                <a16:creationId xmlns:a16="http://schemas.microsoft.com/office/drawing/2014/main" id="{924BA1CF-58CC-8A62-97BA-2A2856384729}"/>
              </a:ext>
            </a:extLst>
          </p:cNvPr>
          <p:cNvSpPr>
            <a:spLocks noGrp="1"/>
          </p:cNvSpPr>
          <p:nvPr>
            <p:ph type="title"/>
          </p:nvPr>
        </p:nvSpPr>
        <p:spPr>
          <a:xfrm>
            <a:off x="838200" y="365125"/>
            <a:ext cx="10515600" cy="1325563"/>
          </a:xfrm>
          <a:solidFill>
            <a:schemeClr val="accent1"/>
          </a:solidFill>
          <a:effectLst>
            <a:outerShdw blurRad="50800" dist="38100" dir="5400000" algn="t" rotWithShape="0">
              <a:prstClr val="black">
                <a:alpha val="40000"/>
              </a:prstClr>
            </a:outerShdw>
          </a:effectLst>
        </p:spPr>
        <p:txBody>
          <a:bodyPr/>
          <a:lstStyle/>
          <a:p>
            <a:r>
              <a:rPr lang="en-US" dirty="0">
                <a:solidFill>
                  <a:schemeClr val="bg1"/>
                </a:solidFill>
              </a:rPr>
              <a:t>Healthy Beverages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045C7F96-C83D-05BC-A33F-337CC898D4B0}"/>
              </a:ext>
            </a:extLst>
          </p:cNvPr>
          <p:cNvSpPr txBox="1">
            <a:spLocks noChangeArrowheads="1"/>
          </p:cNvSpPr>
          <p:nvPr/>
        </p:nvSpPr>
        <p:spPr bwMode="auto">
          <a:xfrm>
            <a:off x="838200" y="1972056"/>
            <a:ext cx="11036808" cy="3904488"/>
          </a:xfrm>
          <a:prstGeom prst="rect">
            <a:avLst/>
          </a:prstGeom>
          <a:noFill/>
          <a:ln w="9525">
            <a:noFill/>
            <a:miter lim="800000"/>
            <a:headEnd/>
            <a:tailEnd/>
          </a:ln>
        </p:spPr>
        <p:txBody>
          <a:bodyPr numCol="2" spcCol="640080"/>
          <a:lstStyle/>
          <a:p>
            <a:pPr>
              <a:spcBef>
                <a:spcPts val="0"/>
              </a:spcBef>
              <a:buNone/>
              <a:defRPr/>
            </a:pPr>
            <a:r>
              <a:rPr lang="en-US" sz="1800" u="sng" dirty="0">
                <a:latin typeface="Franklin Gothic Book" panose="020B0503020102020204" pitchFamily="34" charset="0"/>
              </a:rPr>
              <a:t>Goal</a:t>
            </a:r>
          </a:p>
          <a:p>
            <a:pPr>
              <a:spcBef>
                <a:spcPts val="480"/>
              </a:spcBef>
              <a:buNone/>
              <a:defRPr/>
            </a:pPr>
            <a:r>
              <a:rPr lang="en-US" sz="1600" dirty="0">
                <a:latin typeface="Franklin Gothic Book" panose="020B0503020102020204" pitchFamily="34" charset="0"/>
              </a:rPr>
              <a:t>Serve water every day.</a:t>
            </a:r>
            <a:endParaRPr lang="en-US" sz="1600" dirty="0">
              <a:solidFill>
                <a:srgbClr val="C00000"/>
              </a:solidFill>
              <a:latin typeface="Franklin Gothic Book" panose="020B0503020102020204" pitchFamily="34" charset="0"/>
            </a:endParaRPr>
          </a:p>
          <a:p>
            <a:pPr eaLnBrk="1" hangingPunct="1">
              <a:lnSpc>
                <a:spcPct val="90000"/>
              </a:lnSpc>
              <a:buFont typeface="Wingdings" pitchFamily="2" charset="2"/>
              <a:buNone/>
              <a:defRPr/>
            </a:pPr>
            <a:endParaRPr lang="en-US" sz="1800" dirty="0">
              <a:latin typeface="Franklin Gothic Book" panose="020B0503020102020204" pitchFamily="34" charset="0"/>
            </a:endParaRPr>
          </a:p>
          <a:p>
            <a:pPr>
              <a:spcBef>
                <a:spcPts val="0"/>
              </a:spcBef>
              <a:spcAft>
                <a:spcPts val="460"/>
              </a:spcAft>
              <a:buNone/>
              <a:defRPr/>
            </a:pPr>
            <a:r>
              <a:rPr lang="en-US" sz="1800" u="sng" dirty="0">
                <a:latin typeface="Franklin Gothic Book" panose="020B0503020102020204" pitchFamily="34" charset="0"/>
              </a:rPr>
              <a:t>Why is it important?</a:t>
            </a:r>
          </a:p>
          <a:p>
            <a:pPr marL="285750" indent="-285750">
              <a:spcBef>
                <a:spcPts val="0"/>
              </a:spcBef>
              <a:buFont typeface="Arial" panose="020B0604020202020204" pitchFamily="34" charset="0"/>
              <a:buChar char="•"/>
              <a:defRPr/>
            </a:pPr>
            <a:r>
              <a:rPr lang="en-US" sz="1600" dirty="0">
                <a:latin typeface="Franklin Gothic Book" panose="020B0503020102020204" pitchFamily="34" charset="0"/>
              </a:rPr>
              <a:t>Water is the best way to keep kids hydrated.</a:t>
            </a:r>
          </a:p>
          <a:p>
            <a:pPr marL="285750" indent="-285750">
              <a:spcBef>
                <a:spcPts val="0"/>
              </a:spcBef>
              <a:buFont typeface="Arial" panose="020B0604020202020204" pitchFamily="34" charset="0"/>
              <a:buChar char="•"/>
              <a:defRPr/>
            </a:pPr>
            <a:r>
              <a:rPr lang="en-US" sz="1600" dirty="0">
                <a:latin typeface="Franklin Gothic Book" panose="020B0503020102020204" pitchFamily="34" charset="0"/>
              </a:rPr>
              <a:t>It is calorie-free and almost cost free from the tap!</a:t>
            </a:r>
          </a:p>
          <a:p>
            <a:pPr>
              <a:spcBef>
                <a:spcPts val="0"/>
              </a:spcBef>
              <a:buNone/>
              <a:defRPr/>
            </a:pPr>
            <a:endParaRPr lang="en-US" sz="1800" dirty="0">
              <a:latin typeface="Franklin Gothic Book" panose="020B0503020102020204" pitchFamily="34" charset="0"/>
            </a:endParaRPr>
          </a:p>
          <a:p>
            <a:pPr>
              <a:spcBef>
                <a:spcPts val="0"/>
              </a:spcBef>
              <a:buNone/>
              <a:defRPr/>
            </a:pPr>
            <a:r>
              <a:rPr lang="en-US" sz="1800" u="sng" dirty="0">
                <a:latin typeface="Franklin Gothic Book" panose="020B0503020102020204" pitchFamily="34" charset="0"/>
              </a:rPr>
              <a:t>Suggested strategies</a:t>
            </a:r>
          </a:p>
          <a:p>
            <a:pPr marL="285750" indent="-285750">
              <a:spcBef>
                <a:spcPts val="480"/>
              </a:spcBef>
              <a:buFont typeface="Arial" panose="020B0604020202020204" pitchFamily="34" charset="0"/>
              <a:buChar char="•"/>
              <a:defRPr/>
            </a:pPr>
            <a:r>
              <a:rPr lang="en-US" sz="1600" dirty="0">
                <a:latin typeface="Franklin Gothic Book" panose="020B0503020102020204" pitchFamily="34" charset="0"/>
              </a:rPr>
              <a:t>Build water breaks into your program schedule.</a:t>
            </a:r>
          </a:p>
          <a:p>
            <a:pPr marL="285750" indent="-285750">
              <a:spcBef>
                <a:spcPts val="480"/>
              </a:spcBef>
              <a:buFont typeface="Arial" panose="020B0604020202020204" pitchFamily="34" charset="0"/>
              <a:buChar char="•"/>
              <a:defRPr/>
            </a:pPr>
            <a:r>
              <a:rPr lang="en-US" sz="1600" dirty="0">
                <a:latin typeface="Franklin Gothic Book" panose="020B0503020102020204" pitchFamily="34" charset="0"/>
              </a:rPr>
              <a:t>Serve water in a pitcher with cups in the snack area every day; drinking from water fountains often doesn’t provide children with enough water</a:t>
            </a:r>
            <a:r>
              <a:rPr lang="en-US" sz="1800" dirty="0">
                <a:latin typeface="Franklin Gothic Book" panose="020B0503020102020204" pitchFamily="34" charset="0"/>
              </a:rPr>
              <a:t>.</a:t>
            </a:r>
          </a:p>
          <a:p>
            <a:pPr>
              <a:spcBef>
                <a:spcPts val="480"/>
              </a:spcBef>
              <a:defRPr/>
            </a:pPr>
            <a:endParaRPr lang="en-US" u="sng" dirty="0">
              <a:latin typeface="Franklin Gothic Book" panose="020B0503020102020204" pitchFamily="34" charset="0"/>
            </a:endParaRPr>
          </a:p>
          <a:p>
            <a:pPr>
              <a:spcBef>
                <a:spcPts val="480"/>
              </a:spcBef>
              <a:defRPr/>
            </a:pPr>
            <a:r>
              <a:rPr lang="en-US" sz="1800" u="sng" dirty="0">
                <a:latin typeface="Franklin Gothic Book" panose="020B0503020102020204" pitchFamily="34" charset="0"/>
              </a:rPr>
              <a:t>Key messages</a:t>
            </a:r>
          </a:p>
          <a:p>
            <a:pPr>
              <a:defRPr/>
            </a:pPr>
            <a:r>
              <a:rPr lang="en-US" sz="1600" dirty="0">
                <a:latin typeface="Franklin Gothic Book" panose="020B0503020102020204" pitchFamily="34" charset="0"/>
              </a:rPr>
              <a:t>Water is the best thirst quencher.</a:t>
            </a:r>
          </a:p>
          <a:p>
            <a:pPr>
              <a:defRPr/>
            </a:pPr>
            <a:r>
              <a:rPr lang="en-US" sz="1600" dirty="0">
                <a:latin typeface="Franklin Gothic Book" panose="020B0503020102020204" pitchFamily="34" charset="0"/>
              </a:rPr>
              <a:t>Water and low-fat milk are the best drinks to have at snacks and meals.</a:t>
            </a:r>
          </a:p>
          <a:p>
            <a:pPr>
              <a:defRPr/>
            </a:pPr>
            <a:r>
              <a:rPr lang="en-US" sz="1600" dirty="0">
                <a:latin typeface="Franklin Gothic Book" panose="020B0503020102020204" pitchFamily="34" charset="0"/>
              </a:rPr>
              <a:t>Drink water when you are thirsty.</a:t>
            </a:r>
          </a:p>
        </p:txBody>
      </p:sp>
      <p:sp>
        <p:nvSpPr>
          <p:cNvPr id="4" name="Title 4">
            <a:extLst>
              <a:ext uri="{FF2B5EF4-FFF2-40B4-BE49-F238E27FC236}">
                <a16:creationId xmlns:a16="http://schemas.microsoft.com/office/drawing/2014/main" id="{EB62E382-0DFE-8683-AA47-46BB046B5229}"/>
              </a:ext>
            </a:extLst>
          </p:cNvPr>
          <p:cNvSpPr>
            <a:spLocks noGrp="1"/>
          </p:cNvSpPr>
          <p:nvPr>
            <p:ph type="title"/>
          </p:nvPr>
        </p:nvSpPr>
        <p:spPr>
          <a:xfrm>
            <a:off x="838200" y="365125"/>
            <a:ext cx="10515600" cy="1325563"/>
          </a:xfrm>
          <a:solidFill>
            <a:schemeClr val="accent1"/>
          </a:solidFill>
          <a:effectLst>
            <a:outerShdw blurRad="50800" dist="38100" dir="5400000" algn="t" rotWithShape="0">
              <a:prstClr val="black">
                <a:alpha val="40000"/>
              </a:prstClr>
            </a:outerShdw>
          </a:effectLst>
        </p:spPr>
        <p:txBody>
          <a:bodyPr/>
          <a:lstStyle/>
          <a:p>
            <a:r>
              <a:rPr lang="en-US" dirty="0">
                <a:solidFill>
                  <a:schemeClr val="bg1"/>
                </a:solidFill>
              </a:rPr>
              <a:t>Healthy Beverages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Off</a:t>
            </a:r>
          </a:p>
        </p:txBody>
      </p:sp>
      <p:sp>
        <p:nvSpPr>
          <p:cNvPr id="3" name="Content Placeholder 2"/>
          <p:cNvSpPr>
            <a:spLocks noGrp="1"/>
          </p:cNvSpPr>
          <p:nvPr>
            <p:ph idx="1"/>
          </p:nvPr>
        </p:nvSpPr>
        <p:spPr/>
        <p:txBody>
          <a:bodyPr/>
          <a:lstStyle/>
          <a:p>
            <a:r>
              <a:rPr lang="en-US" dirty="0"/>
              <a:t>Name</a:t>
            </a:r>
          </a:p>
          <a:p>
            <a:r>
              <a:rPr lang="en-US" dirty="0"/>
              <a:t>Organization and role</a:t>
            </a:r>
          </a:p>
          <a:p>
            <a:r>
              <a:rPr lang="en-US" dirty="0"/>
              <a:t>Favorite out-of-school time experience (summer camp or after school)</a:t>
            </a:r>
          </a:p>
          <a:p>
            <a:r>
              <a:rPr lang="en-US" dirty="0"/>
              <a:t>Give the group a movement</a:t>
            </a:r>
          </a:p>
        </p:txBody>
      </p:sp>
    </p:spTree>
    <p:extLst>
      <p:ext uri="{BB962C8B-B14F-4D97-AF65-F5344CB8AC3E}">
        <p14:creationId xmlns:p14="http://schemas.microsoft.com/office/powerpoint/2010/main" val="4132387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7361F2FA-B108-B931-D08D-50056FFD66C4}"/>
              </a:ext>
            </a:extLst>
          </p:cNvPr>
          <p:cNvSpPr txBox="1">
            <a:spLocks noChangeArrowheads="1"/>
          </p:cNvSpPr>
          <p:nvPr/>
        </p:nvSpPr>
        <p:spPr bwMode="auto">
          <a:xfrm>
            <a:off x="838200" y="1972055"/>
            <a:ext cx="11036808" cy="4111753"/>
          </a:xfrm>
          <a:prstGeom prst="rect">
            <a:avLst/>
          </a:prstGeom>
          <a:noFill/>
          <a:ln w="9525">
            <a:noFill/>
            <a:miter lim="800000"/>
            <a:headEnd/>
            <a:tailEnd/>
          </a:ln>
        </p:spPr>
        <p:txBody>
          <a:bodyPr numCol="2" spcCol="640080"/>
          <a:lstStyle/>
          <a:p>
            <a:pPr>
              <a:spcBef>
                <a:spcPts val="0"/>
              </a:spcBef>
              <a:spcAft>
                <a:spcPts val="600"/>
              </a:spcAft>
              <a:buNone/>
              <a:defRPr/>
            </a:pPr>
            <a:r>
              <a:rPr lang="en-US" sz="1800" u="sng" dirty="0">
                <a:latin typeface="Franklin Gothic Book" panose="020B0503020102020204" pitchFamily="34" charset="0"/>
              </a:rPr>
              <a:t>Goal</a:t>
            </a:r>
          </a:p>
          <a:p>
            <a:pPr>
              <a:spcBef>
                <a:spcPts val="0"/>
              </a:spcBef>
              <a:spcAft>
                <a:spcPts val="600"/>
              </a:spcAft>
              <a:buNone/>
              <a:defRPr/>
            </a:pPr>
            <a:r>
              <a:rPr lang="en-US" sz="1600" dirty="0">
                <a:latin typeface="Franklin Gothic Book" panose="020B0503020102020204" pitchFamily="34" charset="0"/>
              </a:rPr>
              <a:t>Offer a fruit and/or vegetable option every day at every meal and snack.</a:t>
            </a:r>
          </a:p>
          <a:p>
            <a:pPr>
              <a:spcBef>
                <a:spcPts val="0"/>
              </a:spcBef>
              <a:spcAft>
                <a:spcPts val="600"/>
              </a:spcAft>
              <a:buNone/>
              <a:defRPr/>
            </a:pPr>
            <a:endParaRPr lang="en-US" sz="1800" dirty="0">
              <a:latin typeface="Franklin Gothic Book" panose="020B0503020102020204" pitchFamily="34" charset="0"/>
            </a:endParaRPr>
          </a:p>
          <a:p>
            <a:pPr>
              <a:spcBef>
                <a:spcPts val="0"/>
              </a:spcBef>
              <a:spcAft>
                <a:spcPts val="600"/>
              </a:spcAft>
              <a:buNone/>
              <a:defRPr/>
            </a:pPr>
            <a:r>
              <a:rPr lang="en-US" sz="1800" u="sng" dirty="0">
                <a:latin typeface="Franklin Gothic Book" panose="020B0503020102020204" pitchFamily="34" charset="0"/>
              </a:rPr>
              <a:t>Why is it important?</a:t>
            </a:r>
          </a:p>
          <a:p>
            <a:pPr marL="285750" indent="-285750">
              <a:spcBef>
                <a:spcPts val="0"/>
              </a:spcBef>
              <a:spcAft>
                <a:spcPts val="600"/>
              </a:spcAft>
              <a:buFont typeface="Arial" panose="020B0604020202020204" pitchFamily="34" charset="0"/>
              <a:buChar char="•"/>
              <a:defRPr/>
            </a:pPr>
            <a:r>
              <a:rPr lang="en-US" sz="1600" dirty="0">
                <a:latin typeface="Franklin Gothic Book" panose="020B0503020102020204" pitchFamily="34" charset="0"/>
              </a:rPr>
              <a:t>Fruits and vegetables contain vitamins, minerals, and fiber that keep kids and adults healthy.</a:t>
            </a:r>
          </a:p>
          <a:p>
            <a:pPr marL="285750" indent="-285750">
              <a:spcBef>
                <a:spcPts val="0"/>
              </a:spcBef>
              <a:spcAft>
                <a:spcPts val="600"/>
              </a:spcAft>
              <a:buFont typeface="Arial" panose="020B0604020202020204" pitchFamily="34" charset="0"/>
              <a:buChar char="•"/>
              <a:defRPr/>
            </a:pPr>
            <a:r>
              <a:rPr lang="en-US" sz="1600" dirty="0">
                <a:latin typeface="Franklin Gothic Book" panose="020B0503020102020204" pitchFamily="34" charset="0"/>
              </a:rPr>
              <a:t>Fruits and vegetables protect against heart disease, stroke, high blood pressure, and some cancers.</a:t>
            </a:r>
          </a:p>
          <a:p>
            <a:pPr>
              <a:spcBef>
                <a:spcPts val="0"/>
              </a:spcBef>
              <a:spcAft>
                <a:spcPts val="600"/>
              </a:spcAft>
              <a:defRPr/>
            </a:pPr>
            <a:endParaRPr lang="en-US" sz="1800" dirty="0">
              <a:latin typeface="Franklin Gothic Book" panose="020B0503020102020204" pitchFamily="34" charset="0"/>
            </a:endParaRPr>
          </a:p>
          <a:p>
            <a:pPr>
              <a:spcBef>
                <a:spcPts val="0"/>
              </a:spcBef>
              <a:spcAft>
                <a:spcPts val="600"/>
              </a:spcAft>
              <a:buNone/>
              <a:defRPr/>
            </a:pPr>
            <a:r>
              <a:rPr lang="en-US" sz="1800" u="sng" dirty="0">
                <a:latin typeface="Franklin Gothic Book" panose="020B0503020102020204" pitchFamily="34" charset="0"/>
              </a:rPr>
              <a:t>Suggested strategies</a:t>
            </a:r>
          </a:p>
          <a:p>
            <a:pPr marL="285750" indent="-285750">
              <a:spcBef>
                <a:spcPts val="0"/>
              </a:spcBef>
              <a:spcAft>
                <a:spcPts val="600"/>
              </a:spcAft>
              <a:buFont typeface="Arial" panose="020B0604020202020204" pitchFamily="34" charset="0"/>
              <a:buChar char="•"/>
              <a:defRPr/>
            </a:pPr>
            <a:r>
              <a:rPr lang="en-US" sz="1600" dirty="0">
                <a:latin typeface="Franklin Gothic Book" panose="020B0503020102020204" pitchFamily="34" charset="0"/>
              </a:rPr>
              <a:t>Talk with food service managers to make sure the fruits and vegetables served at your program match the planned menus.</a:t>
            </a:r>
          </a:p>
          <a:p>
            <a:pPr marL="285750" indent="-285750">
              <a:spcBef>
                <a:spcPts val="0"/>
              </a:spcBef>
              <a:spcAft>
                <a:spcPts val="600"/>
              </a:spcAft>
              <a:buFont typeface="Arial" panose="020B0604020202020204" pitchFamily="34" charset="0"/>
              <a:buChar char="•"/>
              <a:defRPr/>
            </a:pPr>
            <a:r>
              <a:rPr lang="en-US" sz="1600" dirty="0">
                <a:latin typeface="Franklin Gothic Book" panose="020B0503020102020204" pitchFamily="34" charset="0"/>
              </a:rPr>
              <a:t>Use taste tests to learn kids’ fruit and vegetable preferences</a:t>
            </a:r>
            <a:r>
              <a:rPr lang="en-US" sz="1800" dirty="0">
                <a:latin typeface="Franklin Gothic Book" panose="020B0503020102020204" pitchFamily="34" charset="0"/>
              </a:rPr>
              <a:t>.</a:t>
            </a:r>
          </a:p>
          <a:p>
            <a:pPr>
              <a:spcBef>
                <a:spcPts val="0"/>
              </a:spcBef>
              <a:spcAft>
                <a:spcPts val="600"/>
              </a:spcAft>
              <a:buNone/>
              <a:defRPr/>
            </a:pPr>
            <a:endParaRPr lang="en-US" sz="1800" dirty="0">
              <a:latin typeface="Franklin Gothic Book" panose="020B0503020102020204" pitchFamily="34" charset="0"/>
            </a:endParaRPr>
          </a:p>
          <a:p>
            <a:pPr>
              <a:spcBef>
                <a:spcPts val="0"/>
              </a:spcBef>
              <a:spcAft>
                <a:spcPts val="600"/>
              </a:spcAft>
              <a:buNone/>
              <a:defRPr/>
            </a:pPr>
            <a:r>
              <a:rPr lang="en-US" sz="1800" u="sng" dirty="0">
                <a:latin typeface="Franklin Gothic Book" panose="020B0503020102020204" pitchFamily="34" charset="0"/>
              </a:rPr>
              <a:t>Key messages</a:t>
            </a:r>
          </a:p>
          <a:p>
            <a:pPr marL="285750" indent="-285750">
              <a:spcBef>
                <a:spcPts val="0"/>
              </a:spcBef>
              <a:spcAft>
                <a:spcPts val="600"/>
              </a:spcAft>
              <a:buFont typeface="Arial" panose="020B0604020202020204" pitchFamily="34" charset="0"/>
              <a:buChar char="•"/>
              <a:defRPr/>
            </a:pPr>
            <a:r>
              <a:rPr lang="en-US" sz="1600" dirty="0">
                <a:latin typeface="Franklin Gothic Book" panose="020B0503020102020204" pitchFamily="34" charset="0"/>
              </a:rPr>
              <a:t>Eat 5 or more fruits and vegetables (combined) each day. </a:t>
            </a:r>
          </a:p>
          <a:p>
            <a:pPr marL="285750" indent="-285750">
              <a:spcBef>
                <a:spcPts val="0"/>
              </a:spcBef>
              <a:spcAft>
                <a:spcPts val="600"/>
              </a:spcAft>
              <a:buFont typeface="Arial" panose="020B0604020202020204" pitchFamily="34" charset="0"/>
              <a:buChar char="•"/>
              <a:defRPr/>
            </a:pPr>
            <a:r>
              <a:rPr lang="en-US" sz="1600" dirty="0">
                <a:latin typeface="Franklin Gothic Book" panose="020B0503020102020204" pitchFamily="34" charset="0"/>
              </a:rPr>
              <a:t>Just take a bite! Don’t be afraid to try a new fruit or vegetable – chances are you’ll like it. </a:t>
            </a:r>
          </a:p>
          <a:p>
            <a:pPr marL="285750" indent="-285750">
              <a:spcBef>
                <a:spcPts val="0"/>
              </a:spcBef>
              <a:spcAft>
                <a:spcPts val="600"/>
              </a:spcAft>
              <a:buFont typeface="Arial" panose="020B0604020202020204" pitchFamily="34" charset="0"/>
              <a:buChar char="•"/>
              <a:defRPr/>
            </a:pPr>
            <a:r>
              <a:rPr lang="en-US" sz="1600" dirty="0">
                <a:latin typeface="Franklin Gothic Book" panose="020B0503020102020204" pitchFamily="34" charset="0"/>
              </a:rPr>
              <a:t>Fruits and vegetables come in lots of colors. Try to eat as many different colors as you can.</a:t>
            </a:r>
          </a:p>
          <a:p>
            <a:pPr marL="285750" indent="-285750">
              <a:spcBef>
                <a:spcPts val="0"/>
              </a:spcBef>
              <a:spcAft>
                <a:spcPts val="600"/>
              </a:spcAft>
              <a:buFont typeface="Arial" panose="020B0604020202020204" pitchFamily="34" charset="0"/>
              <a:buChar char="•"/>
              <a:defRPr/>
            </a:pPr>
            <a:r>
              <a:rPr lang="en-US" sz="1600" dirty="0">
                <a:latin typeface="Franklin Gothic Book" panose="020B0503020102020204" pitchFamily="34" charset="0"/>
              </a:rPr>
              <a:t>OSNAP doesn’t consider juice a fruit or vegetable</a:t>
            </a:r>
          </a:p>
        </p:txBody>
      </p:sp>
      <p:sp>
        <p:nvSpPr>
          <p:cNvPr id="3" name="Title 4">
            <a:extLst>
              <a:ext uri="{FF2B5EF4-FFF2-40B4-BE49-F238E27FC236}">
                <a16:creationId xmlns:a16="http://schemas.microsoft.com/office/drawing/2014/main" id="{EDC2E294-2A2C-847B-AE71-B6D37A62154F}"/>
              </a:ext>
            </a:extLst>
          </p:cNvPr>
          <p:cNvSpPr>
            <a:spLocks noGrp="1"/>
          </p:cNvSpPr>
          <p:nvPr>
            <p:ph type="title"/>
          </p:nvPr>
        </p:nvSpPr>
        <p:spPr>
          <a:xfrm>
            <a:off x="838200" y="365125"/>
            <a:ext cx="10515600" cy="1325563"/>
          </a:xfrm>
          <a:solidFill>
            <a:schemeClr val="accent1"/>
          </a:solidFill>
          <a:effectLst>
            <a:outerShdw blurRad="50800" dist="38100" dir="5400000" algn="t" rotWithShape="0">
              <a:prstClr val="black">
                <a:alpha val="40000"/>
              </a:prstClr>
            </a:outerShdw>
          </a:effectLst>
        </p:spPr>
        <p:txBody>
          <a:bodyPr/>
          <a:lstStyle/>
          <a:p>
            <a:r>
              <a:rPr lang="en-US" dirty="0">
                <a:solidFill>
                  <a:schemeClr val="bg1"/>
                </a:solidFill>
              </a:rPr>
              <a:t>Fruits and Vegetables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CCC6D650-C30B-54B0-4A0B-09249689C47E}"/>
              </a:ext>
            </a:extLst>
          </p:cNvPr>
          <p:cNvSpPr txBox="1">
            <a:spLocks noChangeArrowheads="1"/>
          </p:cNvSpPr>
          <p:nvPr/>
        </p:nvSpPr>
        <p:spPr bwMode="auto">
          <a:xfrm>
            <a:off x="838200" y="1972055"/>
            <a:ext cx="11036808" cy="4111753"/>
          </a:xfrm>
          <a:prstGeom prst="rect">
            <a:avLst/>
          </a:prstGeom>
          <a:noFill/>
          <a:ln w="9525">
            <a:noFill/>
            <a:miter lim="800000"/>
            <a:headEnd/>
            <a:tailEnd/>
          </a:ln>
        </p:spPr>
        <p:txBody>
          <a:bodyPr numCol="2" spcCol="640080"/>
          <a:lstStyle/>
          <a:p>
            <a:pPr marL="342900" indent="-342900">
              <a:buClr>
                <a:srgbClr val="FF0033"/>
              </a:buClr>
              <a:defRPr/>
            </a:pPr>
            <a:r>
              <a:rPr lang="en-US" u="sng" dirty="0">
                <a:latin typeface="Franklin Gothic Book" panose="020B0503020102020204" pitchFamily="34" charset="0"/>
              </a:rPr>
              <a:t>Goal</a:t>
            </a:r>
          </a:p>
          <a:p>
            <a:pPr>
              <a:spcBef>
                <a:spcPts val="480"/>
              </a:spcBef>
              <a:buClr>
                <a:srgbClr val="FF0033"/>
              </a:buClr>
              <a:defRPr/>
            </a:pPr>
            <a:r>
              <a:rPr lang="en-US" sz="1600" dirty="0">
                <a:latin typeface="Franklin Gothic Book" panose="020B0503020102020204" pitchFamily="34" charset="0"/>
              </a:rPr>
              <a:t>When serving grains (like bread, crackers, and cereals), serve whole grains. Whole grains should be listed as the first ingredient.</a:t>
            </a:r>
          </a:p>
          <a:p>
            <a:pPr>
              <a:spcBef>
                <a:spcPts val="480"/>
              </a:spcBef>
              <a:buClr>
                <a:srgbClr val="FF0033"/>
              </a:buClr>
              <a:defRPr/>
            </a:pPr>
            <a:endParaRPr lang="en-US" dirty="0">
              <a:latin typeface="Franklin Gothic Book" panose="020B0503020102020204" pitchFamily="34" charset="0"/>
            </a:endParaRPr>
          </a:p>
          <a:p>
            <a:pPr marL="342900" indent="-342900">
              <a:buClr>
                <a:srgbClr val="FF0033"/>
              </a:buClr>
              <a:defRPr/>
            </a:pPr>
            <a:r>
              <a:rPr lang="en-US" u="sng" dirty="0">
                <a:latin typeface="Franklin Gothic Book" panose="020B0503020102020204" pitchFamily="34" charset="0"/>
              </a:rPr>
              <a:t>Why is it important?</a:t>
            </a:r>
          </a:p>
          <a:p>
            <a:pPr marL="285750" indent="-285750">
              <a:buClr>
                <a:schemeClr val="tx2"/>
              </a:buClr>
              <a:buFont typeface="Arial" panose="020B0604020202020204" pitchFamily="34" charset="0"/>
              <a:buChar char="•"/>
              <a:defRPr/>
            </a:pPr>
            <a:r>
              <a:rPr lang="en-US" sz="1600" dirty="0">
                <a:latin typeface="Franklin Gothic Book" panose="020B0503020102020204" pitchFamily="34" charset="0"/>
              </a:rPr>
              <a:t>Whole grains contain fiber, vitamins, and healthy fats that can lower your risk for heart disease and diabetes. </a:t>
            </a:r>
          </a:p>
          <a:p>
            <a:pPr marL="285750" indent="-285750">
              <a:buClr>
                <a:schemeClr val="tx2"/>
              </a:buClr>
              <a:buFont typeface="Arial" panose="020B0604020202020204" pitchFamily="34" charset="0"/>
              <a:buChar char="•"/>
              <a:defRPr/>
            </a:pPr>
            <a:r>
              <a:rPr lang="en-US" sz="1600" dirty="0">
                <a:latin typeface="Franklin Gothic Book" panose="020B0503020102020204" pitchFamily="34" charset="0"/>
              </a:rPr>
              <a:t>They can also help you feel full longer. </a:t>
            </a:r>
          </a:p>
          <a:p>
            <a:pPr>
              <a:buClr>
                <a:schemeClr val="tx2"/>
              </a:buClr>
              <a:defRPr/>
            </a:pPr>
            <a:endParaRPr lang="en-US" dirty="0">
              <a:latin typeface="Franklin Gothic Book" panose="020B0503020102020204" pitchFamily="34" charset="0"/>
            </a:endParaRPr>
          </a:p>
          <a:p>
            <a:pPr>
              <a:buClr>
                <a:schemeClr val="tx2"/>
              </a:buClr>
              <a:defRPr/>
            </a:pPr>
            <a:r>
              <a:rPr lang="en-US" u="sng" dirty="0">
                <a:latin typeface="Franklin Gothic Book" panose="020B0503020102020204" pitchFamily="34" charset="0"/>
              </a:rPr>
              <a:t>Suggested strategies</a:t>
            </a:r>
          </a:p>
          <a:p>
            <a:pPr marL="285750" indent="-285750">
              <a:buClr>
                <a:schemeClr val="tx2"/>
              </a:buClr>
              <a:buFont typeface="Arial" panose="020B0604020202020204" pitchFamily="34" charset="0"/>
              <a:buChar char="•"/>
              <a:defRPr/>
            </a:pPr>
            <a:r>
              <a:rPr lang="en-US" sz="1600" dirty="0">
                <a:latin typeface="Franklin Gothic Book" panose="020B0503020102020204" pitchFamily="34" charset="0"/>
              </a:rPr>
              <a:t>Select breads, crackers, and, cereals that list a whole grain as the first ingredient on the label. Examples are whole wheat, barley, oats, and rye.</a:t>
            </a:r>
          </a:p>
          <a:p>
            <a:pPr marL="285750" indent="-285750">
              <a:buClr>
                <a:schemeClr val="tx2"/>
              </a:buClr>
              <a:buFont typeface="Arial" panose="020B0604020202020204" pitchFamily="34" charset="0"/>
              <a:buChar char="•"/>
              <a:defRPr/>
            </a:pPr>
            <a:r>
              <a:rPr lang="en-US" sz="1600" dirty="0">
                <a:latin typeface="Franklin Gothic Book" panose="020B0503020102020204" pitchFamily="34" charset="0"/>
              </a:rPr>
              <a:t>Select foods containing at least 3 grams of fiber and 5 grams of sugar or less per serving.</a:t>
            </a:r>
          </a:p>
          <a:p>
            <a:pPr marL="342900" indent="-342900">
              <a:spcBef>
                <a:spcPct val="20000"/>
              </a:spcBef>
              <a:buClr>
                <a:srgbClr val="FF0033"/>
              </a:buClr>
              <a:defRPr/>
            </a:pPr>
            <a:endParaRPr lang="en-US" dirty="0">
              <a:latin typeface="Franklin Gothic Book" panose="020B0503020102020204" pitchFamily="34" charset="0"/>
            </a:endParaRPr>
          </a:p>
          <a:p>
            <a:pPr marL="342900" indent="-342900">
              <a:buClr>
                <a:srgbClr val="FF0033"/>
              </a:buClr>
              <a:defRPr/>
            </a:pPr>
            <a:r>
              <a:rPr lang="en-US" u="sng" dirty="0">
                <a:latin typeface="Franklin Gothic Book" panose="020B0503020102020204" pitchFamily="34" charset="0"/>
              </a:rPr>
              <a:t>Key messages</a:t>
            </a:r>
          </a:p>
          <a:p>
            <a:pPr marL="285750" indent="-285750" eaLnBrk="0" hangingPunct="0">
              <a:spcBef>
                <a:spcPct val="20000"/>
              </a:spcBef>
              <a:buClr>
                <a:schemeClr val="tx2"/>
              </a:buClr>
              <a:buFont typeface="Arial" panose="020B0604020202020204" pitchFamily="34" charset="0"/>
              <a:buChar char="•"/>
              <a:defRPr/>
            </a:pPr>
            <a:r>
              <a:rPr lang="en-US" sz="1600" dirty="0">
                <a:latin typeface="Franklin Gothic Book" panose="020B0503020102020204" pitchFamily="34" charset="0"/>
              </a:rPr>
              <a:t>Whole grains and products made with whole grains are healthy for your heart and whole body.</a:t>
            </a:r>
          </a:p>
          <a:p>
            <a:pPr marL="285750" indent="-285750" eaLnBrk="0" hangingPunct="0">
              <a:spcBef>
                <a:spcPct val="20000"/>
              </a:spcBef>
              <a:buClr>
                <a:schemeClr val="tx2"/>
              </a:buClr>
              <a:buFont typeface="Arial" panose="020B0604020202020204" pitchFamily="34" charset="0"/>
              <a:buChar char="•"/>
              <a:defRPr/>
            </a:pPr>
            <a:r>
              <a:rPr lang="en-US" sz="1600" dirty="0">
                <a:latin typeface="Franklin Gothic Book" panose="020B0503020102020204" pitchFamily="34" charset="0"/>
              </a:rPr>
              <a:t>Whole grain products offer more fiber and vitamins than refined grains. </a:t>
            </a:r>
          </a:p>
        </p:txBody>
      </p:sp>
      <p:sp>
        <p:nvSpPr>
          <p:cNvPr id="3" name="Title 4">
            <a:extLst>
              <a:ext uri="{FF2B5EF4-FFF2-40B4-BE49-F238E27FC236}">
                <a16:creationId xmlns:a16="http://schemas.microsoft.com/office/drawing/2014/main" id="{D5A9A377-F89A-BA4B-76F0-E2FFE35EB59E}"/>
              </a:ext>
            </a:extLst>
          </p:cNvPr>
          <p:cNvSpPr>
            <a:spLocks noGrp="1"/>
          </p:cNvSpPr>
          <p:nvPr>
            <p:ph type="title"/>
          </p:nvPr>
        </p:nvSpPr>
        <p:spPr>
          <a:xfrm>
            <a:off x="838200" y="365125"/>
            <a:ext cx="10515600" cy="1325563"/>
          </a:xfrm>
          <a:solidFill>
            <a:schemeClr val="accent1"/>
          </a:solidFill>
          <a:effectLst>
            <a:outerShdw blurRad="50800" dist="38100" dir="5400000" algn="t" rotWithShape="0">
              <a:prstClr val="black">
                <a:alpha val="40000"/>
              </a:prstClr>
            </a:outerShdw>
          </a:effectLst>
        </p:spPr>
        <p:txBody>
          <a:bodyPr/>
          <a:lstStyle/>
          <a:p>
            <a:r>
              <a:rPr lang="en-US" dirty="0">
                <a:solidFill>
                  <a:schemeClr val="bg1"/>
                </a:solidFill>
              </a:rPr>
              <a:t>Focus on Whole Grains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C2817C89-52B6-E6C4-12C6-FEA2339B0257}"/>
              </a:ext>
            </a:extLst>
          </p:cNvPr>
          <p:cNvSpPr txBox="1">
            <a:spLocks noChangeArrowheads="1"/>
          </p:cNvSpPr>
          <p:nvPr/>
        </p:nvSpPr>
        <p:spPr bwMode="auto">
          <a:xfrm>
            <a:off x="838200" y="1972055"/>
            <a:ext cx="11036808" cy="4184905"/>
          </a:xfrm>
          <a:prstGeom prst="rect">
            <a:avLst/>
          </a:prstGeom>
          <a:noFill/>
          <a:ln w="9525">
            <a:noFill/>
            <a:miter lim="800000"/>
            <a:headEnd/>
            <a:tailEnd/>
          </a:ln>
        </p:spPr>
        <p:txBody>
          <a:bodyPr numCol="2" spcCol="640080"/>
          <a:lstStyle/>
          <a:p>
            <a:pPr marL="342900" indent="-342900">
              <a:buClr>
                <a:srgbClr val="FF0033"/>
              </a:buClr>
              <a:defRPr/>
            </a:pPr>
            <a:r>
              <a:rPr lang="en-US" u="sng" kern="0" dirty="0">
                <a:latin typeface="Franklin Gothic Book" panose="020B0503020102020204" pitchFamily="34" charset="0"/>
              </a:rPr>
              <a:t>Goal</a:t>
            </a:r>
          </a:p>
          <a:p>
            <a:pPr marL="342900" indent="-342900">
              <a:spcBef>
                <a:spcPts val="460"/>
              </a:spcBef>
              <a:buClr>
                <a:schemeClr val="tx2"/>
              </a:buClr>
              <a:buFont typeface="+mj-lt"/>
              <a:buAutoNum type="arabicPeriod"/>
              <a:defRPr/>
            </a:pPr>
            <a:r>
              <a:rPr lang="en-US" sz="1600" kern="0" dirty="0">
                <a:latin typeface="Franklin Gothic Book" panose="020B0503020102020204" pitchFamily="34" charset="0"/>
              </a:rPr>
              <a:t>Eliminate use of commercial broadcast and cable TV and movies.</a:t>
            </a:r>
          </a:p>
          <a:p>
            <a:pPr marL="342900" indent="-342900">
              <a:spcBef>
                <a:spcPts val="460"/>
              </a:spcBef>
              <a:buClr>
                <a:schemeClr val="tx2"/>
              </a:buClr>
              <a:buFont typeface="+mj-lt"/>
              <a:buAutoNum type="arabicPeriod"/>
              <a:defRPr/>
            </a:pPr>
            <a:r>
              <a:rPr lang="en-US" sz="1600" kern="0" dirty="0">
                <a:latin typeface="Franklin Gothic Book" panose="020B0503020102020204" pitchFamily="34" charset="0"/>
              </a:rPr>
              <a:t>Limit computer and digital device time to homework or instructional time (instructional is defined as academic, teacher-led programming). </a:t>
            </a:r>
          </a:p>
          <a:p>
            <a:pPr>
              <a:buClr>
                <a:srgbClr val="FF0033"/>
              </a:buClr>
              <a:defRPr/>
            </a:pPr>
            <a:endParaRPr lang="en-US" kern="0" dirty="0">
              <a:latin typeface="Franklin Gothic Book" panose="020B0503020102020204" pitchFamily="34" charset="0"/>
            </a:endParaRPr>
          </a:p>
          <a:p>
            <a:pPr marL="342900" indent="-342900">
              <a:buClr>
                <a:srgbClr val="FF0033"/>
              </a:buClr>
              <a:defRPr/>
            </a:pPr>
            <a:r>
              <a:rPr lang="en-US" u="sng" kern="0" dirty="0">
                <a:latin typeface="Franklin Gothic Book" panose="020B0503020102020204" pitchFamily="34" charset="0"/>
              </a:rPr>
              <a:t>Why is it important?</a:t>
            </a:r>
          </a:p>
          <a:p>
            <a:pPr marL="285750" indent="-285750">
              <a:buClr>
                <a:schemeClr val="tx2"/>
              </a:buClr>
              <a:buFont typeface="Arial" panose="020B0604020202020204" pitchFamily="34" charset="0"/>
              <a:buChar char="•"/>
              <a:defRPr/>
            </a:pPr>
            <a:r>
              <a:rPr lang="en-US" sz="1600" kern="0" dirty="0">
                <a:latin typeface="Franklin Gothic Book" panose="020B0503020102020204" pitchFamily="34" charset="0"/>
              </a:rPr>
              <a:t>TV watching may influence kids to make unhealthy food choices because they see a lot of ads for foods that are high in sugars and calories.</a:t>
            </a:r>
          </a:p>
          <a:p>
            <a:pPr marL="285750" indent="-285750">
              <a:buClr>
                <a:schemeClr val="tx2"/>
              </a:buClr>
              <a:buFont typeface="Arial" panose="020B0604020202020204" pitchFamily="34" charset="0"/>
              <a:buChar char="•"/>
              <a:defRPr/>
            </a:pPr>
            <a:r>
              <a:rPr lang="en-US" sz="1600" kern="0" dirty="0">
                <a:latin typeface="Franklin Gothic Book" panose="020B0503020102020204" pitchFamily="34" charset="0"/>
              </a:rPr>
              <a:t>Time in front of the screen can lead to overeating, less physical activity, and overweight.</a:t>
            </a:r>
          </a:p>
          <a:p>
            <a:pPr marL="342900" indent="-342900">
              <a:buClr>
                <a:srgbClr val="FF0033"/>
              </a:buClr>
              <a:defRPr/>
            </a:pPr>
            <a:endParaRPr lang="en-US" kern="0" dirty="0">
              <a:latin typeface="Franklin Gothic Book" panose="020B0503020102020204" pitchFamily="34" charset="0"/>
            </a:endParaRPr>
          </a:p>
          <a:p>
            <a:pPr marL="342900" indent="-342900">
              <a:buClr>
                <a:srgbClr val="FF0033"/>
              </a:buClr>
              <a:defRPr/>
            </a:pPr>
            <a:endParaRPr lang="en-US" kern="0" dirty="0">
              <a:latin typeface="Franklin Gothic Book" panose="020B0503020102020204" pitchFamily="34" charset="0"/>
            </a:endParaRPr>
          </a:p>
          <a:p>
            <a:pPr marL="342900" indent="-342900">
              <a:buClr>
                <a:srgbClr val="FF0033"/>
              </a:buClr>
              <a:defRPr/>
            </a:pPr>
            <a:r>
              <a:rPr lang="en-US" u="sng" kern="0" dirty="0">
                <a:latin typeface="Franklin Gothic Book" panose="020B0503020102020204" pitchFamily="34" charset="0"/>
              </a:rPr>
              <a:t>Suggested strategies</a:t>
            </a:r>
          </a:p>
          <a:p>
            <a:pPr marL="285750" indent="-285750">
              <a:spcBef>
                <a:spcPts val="460"/>
              </a:spcBef>
              <a:buClr>
                <a:schemeClr val="tx2"/>
              </a:buClr>
              <a:buFont typeface="Arial" panose="020B0604020202020204" pitchFamily="34" charset="0"/>
              <a:buChar char="•"/>
              <a:defRPr/>
            </a:pPr>
            <a:r>
              <a:rPr lang="en-US" sz="1600" kern="0" dirty="0">
                <a:latin typeface="Franklin Gothic Book" panose="020B0503020102020204" pitchFamily="34" charset="0"/>
              </a:rPr>
              <a:t>Set a program policy banning televisions and movies.</a:t>
            </a:r>
          </a:p>
          <a:p>
            <a:pPr marL="285750" indent="-285750">
              <a:spcBef>
                <a:spcPts val="460"/>
              </a:spcBef>
              <a:buClr>
                <a:schemeClr val="tx2"/>
              </a:buClr>
              <a:buFont typeface="Arial" panose="020B0604020202020204" pitchFamily="34" charset="0"/>
              <a:buChar char="•"/>
              <a:defRPr/>
            </a:pPr>
            <a:r>
              <a:rPr lang="en-US" sz="1600" kern="0" dirty="0">
                <a:latin typeface="Franklin Gothic Book" panose="020B0503020102020204" pitchFamily="34" charset="0"/>
              </a:rPr>
              <a:t>Try new indoor active games from Food &amp; Fun if weather limits outdoor play time or as a special treat on Fridays.</a:t>
            </a:r>
          </a:p>
          <a:p>
            <a:pPr marL="342900" indent="-342900">
              <a:spcBef>
                <a:spcPct val="20000"/>
              </a:spcBef>
              <a:buClr>
                <a:srgbClr val="FF0033"/>
              </a:buClr>
              <a:defRPr/>
            </a:pPr>
            <a:endParaRPr lang="en-US" kern="0" dirty="0">
              <a:latin typeface="Franklin Gothic Book" panose="020B0503020102020204" pitchFamily="34" charset="0"/>
            </a:endParaRPr>
          </a:p>
          <a:p>
            <a:pPr marL="342900" indent="-342900">
              <a:buClr>
                <a:srgbClr val="FF0033"/>
              </a:buClr>
              <a:defRPr/>
            </a:pPr>
            <a:r>
              <a:rPr lang="en-US" u="sng" kern="0" dirty="0">
                <a:latin typeface="Franklin Gothic Book" panose="020B0503020102020204" pitchFamily="34" charset="0"/>
              </a:rPr>
              <a:t>Key messages</a:t>
            </a:r>
          </a:p>
          <a:p>
            <a:pPr marL="342900" indent="-342900" eaLnBrk="0" hangingPunct="0">
              <a:spcBef>
                <a:spcPct val="20000"/>
              </a:spcBef>
              <a:buClr>
                <a:schemeClr val="tx2"/>
              </a:buClr>
              <a:buFont typeface="Courier New" pitchFamily="49" charset="0"/>
              <a:buChar char="o"/>
              <a:defRPr/>
            </a:pPr>
            <a:r>
              <a:rPr lang="en-US" sz="1600" kern="0" dirty="0">
                <a:latin typeface="Franklin Gothic Book" panose="020B0503020102020204" pitchFamily="34" charset="0"/>
              </a:rPr>
              <a:t>Moving your body keeps you fit.</a:t>
            </a:r>
          </a:p>
          <a:p>
            <a:pPr marL="342900" indent="-342900" eaLnBrk="0" hangingPunct="0">
              <a:spcBef>
                <a:spcPct val="20000"/>
              </a:spcBef>
              <a:buClr>
                <a:schemeClr val="tx2"/>
              </a:buClr>
              <a:buFont typeface="Courier New" pitchFamily="49" charset="0"/>
              <a:buChar char="o"/>
              <a:defRPr/>
            </a:pPr>
            <a:r>
              <a:rPr lang="en-US" sz="1600" kern="0" dirty="0">
                <a:latin typeface="Franklin Gothic Book" panose="020B0503020102020204" pitchFamily="34" charset="0"/>
              </a:rPr>
              <a:t>Do something active instead of watching TV, playing video games, or spending time on the computer</a:t>
            </a:r>
            <a:r>
              <a:rPr lang="en-US" kern="0" dirty="0">
                <a:latin typeface="Franklin Gothic Book" panose="020B0503020102020204" pitchFamily="34" charset="0"/>
              </a:rPr>
              <a:t>.</a:t>
            </a:r>
          </a:p>
        </p:txBody>
      </p:sp>
      <p:sp>
        <p:nvSpPr>
          <p:cNvPr id="3" name="Title 4">
            <a:extLst>
              <a:ext uri="{FF2B5EF4-FFF2-40B4-BE49-F238E27FC236}">
                <a16:creationId xmlns:a16="http://schemas.microsoft.com/office/drawing/2014/main" id="{D6139DB9-F329-611A-6808-C236636F4DA4}"/>
              </a:ext>
            </a:extLst>
          </p:cNvPr>
          <p:cNvSpPr>
            <a:spLocks noGrp="1"/>
          </p:cNvSpPr>
          <p:nvPr>
            <p:ph type="title"/>
          </p:nvPr>
        </p:nvSpPr>
        <p:spPr>
          <a:xfrm>
            <a:off x="838200" y="365125"/>
            <a:ext cx="10515600" cy="1325563"/>
          </a:xfrm>
          <a:solidFill>
            <a:schemeClr val="accent1"/>
          </a:solidFill>
          <a:effectLst>
            <a:outerShdw blurRad="50800" dist="38100" dir="5400000" algn="t" rotWithShape="0">
              <a:prstClr val="black">
                <a:alpha val="40000"/>
              </a:prstClr>
            </a:outerShdw>
          </a:effectLst>
        </p:spPr>
        <p:txBody>
          <a:bodyPr/>
          <a:lstStyle/>
          <a:p>
            <a:r>
              <a:rPr lang="en-US" dirty="0">
                <a:solidFill>
                  <a:schemeClr val="bg1"/>
                </a:solidFill>
              </a:rPr>
              <a:t>Limit Inactivity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74C7B7-6414-E7F4-8DF7-69EACDECAADB}"/>
              </a:ext>
            </a:extLst>
          </p:cNvPr>
          <p:cNvSpPr txBox="1"/>
          <p:nvPr/>
        </p:nvSpPr>
        <p:spPr>
          <a:xfrm>
            <a:off x="943707" y="1996537"/>
            <a:ext cx="10158984" cy="3801041"/>
          </a:xfrm>
          <a:prstGeom prst="rect">
            <a:avLst/>
          </a:prstGeom>
          <a:noFill/>
        </p:spPr>
        <p:txBody>
          <a:bodyPr wrap="square" rtlCol="0">
            <a:spAutoFit/>
          </a:bodyPr>
          <a:lstStyle/>
          <a:p>
            <a:pPr marL="285750" indent="-285750">
              <a:spcBef>
                <a:spcPts val="480"/>
              </a:spcBef>
              <a:buClr>
                <a:srgbClr val="FF0033"/>
              </a:buClr>
              <a:buFont typeface="Arial" panose="020B0604020202020204" pitchFamily="34" charset="0"/>
              <a:buChar char="•"/>
              <a:defRPr/>
            </a:pPr>
            <a:r>
              <a:rPr lang="en-US" b="1" dirty="0">
                <a:latin typeface="Franklin Gothic Demi" panose="020B0603020102020204" pitchFamily="34" charset="0"/>
              </a:rPr>
              <a:t>“Do not serve foods with trans fats” is no longer included as an OSNAP goal due to </a:t>
            </a:r>
            <a:r>
              <a:rPr lang="en-US" sz="1800" b="1" spc="-20" dirty="0">
                <a:solidFill>
                  <a:srgbClr val="000000"/>
                </a:solidFill>
                <a:effectLst/>
                <a:latin typeface="Franklin Gothic Demi" panose="020B0603020102020204" pitchFamily="34" charset="0"/>
                <a:ea typeface="Century Gothic" panose="020B0502020202020204" pitchFamily="34" charset="0"/>
                <a:cs typeface="Century Gothic" panose="020B0502020202020204" pitchFamily="34" charset="0"/>
              </a:rPr>
              <a:t>the Food and Drug Administration's (FDA) ban on trans fats in the United States.”</a:t>
            </a:r>
          </a:p>
          <a:p>
            <a:pPr marL="742950" lvl="1" indent="-285750">
              <a:spcBef>
                <a:spcPts val="480"/>
              </a:spcBef>
              <a:buClr>
                <a:srgbClr val="FF0033"/>
              </a:buClr>
              <a:buFont typeface="Arial" panose="020B0604020202020204" pitchFamily="34" charset="0"/>
              <a:buChar char="•"/>
              <a:defRPr/>
            </a:pPr>
            <a:r>
              <a:rPr lang="en-US" spc="-20" dirty="0">
                <a:solidFill>
                  <a:srgbClr val="000000"/>
                </a:solidFill>
                <a:effectLst/>
                <a:latin typeface="Franklin Gothic Book" panose="020B0503020102020204" pitchFamily="34" charset="0"/>
                <a:ea typeface="Century Gothic" panose="020B0502020202020204" pitchFamily="34" charset="0"/>
                <a:cs typeface="Century Gothic" panose="020B0502020202020204" pitchFamily="34" charset="0"/>
              </a:rPr>
              <a:t>In 2015, the FDA declared partially hydrogenated oils (the main source of artificial trans fat) as unsafe for use in human food. </a:t>
            </a:r>
          </a:p>
          <a:p>
            <a:pPr marL="742950" lvl="1" indent="-285750">
              <a:spcBef>
                <a:spcPts val="480"/>
              </a:spcBef>
              <a:buClr>
                <a:srgbClr val="FF0033"/>
              </a:buClr>
              <a:buFont typeface="Arial" panose="020B0604020202020204" pitchFamily="34" charset="0"/>
              <a:buChar char="•"/>
              <a:defRPr/>
            </a:pPr>
            <a:r>
              <a:rPr lang="en-US" spc="-20" dirty="0">
                <a:solidFill>
                  <a:srgbClr val="000000"/>
                </a:solidFill>
                <a:effectLst/>
                <a:latin typeface="Franklin Gothic Book" panose="020B0503020102020204" pitchFamily="34" charset="0"/>
                <a:ea typeface="Century Gothic" panose="020B0502020202020204" pitchFamily="34" charset="0"/>
                <a:cs typeface="Century Gothic" panose="020B0502020202020204" pitchFamily="34" charset="0"/>
              </a:rPr>
              <a:t>Food manufacturers had three years to remove partially hydrogenated oils from their products. </a:t>
            </a:r>
            <a:r>
              <a:rPr lang="en-US" dirty="0">
                <a:latin typeface="Franklin Gothic Book" panose="020B0503020102020204" pitchFamily="34" charset="0"/>
              </a:rPr>
              <a:t> </a:t>
            </a:r>
          </a:p>
          <a:p>
            <a:pPr marL="285750" indent="-285750">
              <a:spcBef>
                <a:spcPts val="480"/>
              </a:spcBef>
              <a:buClr>
                <a:srgbClr val="FF0033"/>
              </a:buClr>
              <a:buFont typeface="Arial" panose="020B0604020202020204" pitchFamily="34" charset="0"/>
              <a:buChar char="•"/>
              <a:defRPr/>
            </a:pPr>
            <a:r>
              <a:rPr lang="en-US" sz="1800" spc="-20" dirty="0">
                <a:solidFill>
                  <a:srgbClr val="000000"/>
                </a:solidFill>
                <a:effectLst/>
                <a:latin typeface="Franklin Gothic Book" panose="020B0503020102020204" pitchFamily="34" charset="0"/>
                <a:ea typeface="Century Gothic" panose="020B0502020202020204" pitchFamily="34" charset="0"/>
                <a:cs typeface="Century Gothic" panose="020B0502020202020204" pitchFamily="34" charset="0"/>
              </a:rPr>
              <a:t>Given this policy success, afterschool programs should now be in compliance with this OSNAP Goal.</a:t>
            </a:r>
          </a:p>
          <a:p>
            <a:pPr marL="285750" indent="-285750">
              <a:spcBef>
                <a:spcPts val="480"/>
              </a:spcBef>
              <a:buClr>
                <a:srgbClr val="FF0033"/>
              </a:buClr>
              <a:buFont typeface="Arial" panose="020B0604020202020204" pitchFamily="34" charset="0"/>
              <a:buChar char="•"/>
              <a:defRPr/>
            </a:pPr>
            <a:r>
              <a:rPr lang="en-US" spc="-20" dirty="0">
                <a:solidFill>
                  <a:srgbClr val="000000"/>
                </a:solidFill>
                <a:latin typeface="Franklin Gothic Book" panose="020B0503020102020204" pitchFamily="34" charset="0"/>
                <a:ea typeface="Century Gothic" panose="020B0502020202020204" pitchFamily="34" charset="0"/>
                <a:cs typeface="Century Gothic" panose="020B0502020202020204" pitchFamily="34" charset="0"/>
              </a:rPr>
              <a:t>Trans </a:t>
            </a:r>
            <a:r>
              <a:rPr lang="en-US" sz="1800" spc="-20" dirty="0">
                <a:solidFill>
                  <a:srgbClr val="000000"/>
                </a:solidFill>
                <a:effectLst/>
                <a:latin typeface="Franklin Gothic Book" panose="020B0503020102020204" pitchFamily="34" charset="0"/>
                <a:ea typeface="Century Gothic" panose="020B0502020202020204" pitchFamily="34" charset="0"/>
                <a:cs typeface="Century Gothic" panose="020B0502020202020204" pitchFamily="34" charset="0"/>
              </a:rPr>
              <a:t>fat remains prevalent in some countries where inexpensive partially hydrogenated oils have become staples not only for the food industry, but also for home use. </a:t>
            </a:r>
          </a:p>
          <a:p>
            <a:pPr marL="742950" lvl="1" indent="-285750">
              <a:spcBef>
                <a:spcPts val="480"/>
              </a:spcBef>
              <a:buClr>
                <a:srgbClr val="FF0033"/>
              </a:buClr>
              <a:buFont typeface="Arial" panose="020B0604020202020204" pitchFamily="34" charset="0"/>
              <a:buChar char="•"/>
              <a:defRPr/>
            </a:pPr>
            <a:r>
              <a:rPr lang="en-US" spc="-20" dirty="0">
                <a:solidFill>
                  <a:srgbClr val="000000"/>
                </a:solidFill>
                <a:effectLst/>
                <a:latin typeface="Franklin Gothic Book" panose="020B0503020102020204" pitchFamily="34" charset="0"/>
                <a:ea typeface="Century Gothic" panose="020B0502020202020204" pitchFamily="34" charset="0"/>
                <a:cs typeface="Century Gothic" panose="020B0502020202020204" pitchFamily="34" charset="0"/>
              </a:rPr>
              <a:t>If you are implementing OSNAP outside of the US where there are no regulations on trans fats, learn more: </a:t>
            </a:r>
            <a:r>
              <a:rPr lang="en-US" u="sng" spc="-20" dirty="0">
                <a:solidFill>
                  <a:srgbClr val="000000"/>
                </a:solidFill>
                <a:effectLst/>
                <a:latin typeface="Franklin Gothic Book" panose="020B0503020102020204" pitchFamily="34" charset="0"/>
                <a:ea typeface="Century Gothic" panose="020B0502020202020204" pitchFamily="34" charset="0"/>
                <a:cs typeface="Century Gothic" panose="020B0502020202020204" pitchFamily="34" charset="0"/>
                <a:hlinkClick r:id="rId3"/>
              </a:rPr>
              <a:t>https://www.hsph.harvard.edu/nutritionsource/what-should-you-eat/fats-and-cholesterol/types-of-fat/transfats/</a:t>
            </a:r>
            <a:r>
              <a:rPr lang="en-US" spc="-20" dirty="0">
                <a:solidFill>
                  <a:srgbClr val="000000"/>
                </a:solidFill>
                <a:effectLst/>
                <a:latin typeface="Franklin Gothic Book" panose="020B0503020102020204" pitchFamily="34" charset="0"/>
                <a:ea typeface="Century Gothic" panose="020B0502020202020204" pitchFamily="34" charset="0"/>
                <a:cs typeface="Century Gothic" panose="020B0502020202020204" pitchFamily="34" charset="0"/>
              </a:rPr>
              <a:t> </a:t>
            </a:r>
            <a:endParaRPr lang="en-US" dirty="0">
              <a:effectLst/>
              <a:latin typeface="Franklin Gothic Book" panose="020B0503020102020204" pitchFamily="34" charset="0"/>
              <a:ea typeface="Century Gothic" panose="020B0502020202020204" pitchFamily="34" charset="0"/>
              <a:cs typeface="Century Gothic" panose="020B0502020202020204" pitchFamily="34" charset="0"/>
            </a:endParaRPr>
          </a:p>
          <a:p>
            <a:pPr marL="285750" indent="-285750">
              <a:spcBef>
                <a:spcPts val="480"/>
              </a:spcBef>
              <a:buClr>
                <a:srgbClr val="FF0033"/>
              </a:buClr>
              <a:buFont typeface="Arial" panose="020B0604020202020204" pitchFamily="34" charset="0"/>
              <a:buChar char="•"/>
              <a:defRPr/>
            </a:pPr>
            <a:endParaRPr lang="en-US" sz="1800" dirty="0">
              <a:latin typeface="Franklin Gothic Book" panose="020B0503020102020204" pitchFamily="34" charset="0"/>
            </a:endParaRPr>
          </a:p>
        </p:txBody>
      </p:sp>
      <p:sp>
        <p:nvSpPr>
          <p:cNvPr id="3" name="Title 4">
            <a:extLst>
              <a:ext uri="{FF2B5EF4-FFF2-40B4-BE49-F238E27FC236}">
                <a16:creationId xmlns:a16="http://schemas.microsoft.com/office/drawing/2014/main" id="{C017B985-BEC7-5C37-CBD7-0EB909CCF5EE}"/>
              </a:ext>
            </a:extLst>
          </p:cNvPr>
          <p:cNvSpPr txBox="1">
            <a:spLocks/>
          </p:cNvSpPr>
          <p:nvPr/>
        </p:nvSpPr>
        <p:spPr>
          <a:xfrm>
            <a:off x="943707" y="362103"/>
            <a:ext cx="10515600" cy="1325563"/>
          </a:xfrm>
          <a:prstGeom prst="rect">
            <a:avLst/>
          </a:prstGeom>
          <a:solidFill>
            <a:schemeClr val="accent3"/>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spc="-200" baseline="0">
                <a:solidFill>
                  <a:schemeClr val="tx1"/>
                </a:solidFill>
                <a:latin typeface="+mj-lt"/>
                <a:ea typeface="+mj-ea"/>
                <a:cs typeface="+mj-cs"/>
              </a:defRPr>
            </a:lvl1pPr>
          </a:lstStyle>
          <a:p>
            <a:r>
              <a:rPr lang="en-US" i="1" dirty="0">
                <a:solidFill>
                  <a:schemeClr val="bg1"/>
                </a:solidFill>
                <a:latin typeface="Franklin Gothic Demi" panose="020B0603020102020204" pitchFamily="34" charset="0"/>
              </a:rPr>
              <a:t>Updates to the OSNAP Goals </a:t>
            </a:r>
          </a:p>
        </p:txBody>
      </p:sp>
    </p:spTree>
    <p:extLst>
      <p:ext uri="{BB962C8B-B14F-4D97-AF65-F5344CB8AC3E}">
        <p14:creationId xmlns:p14="http://schemas.microsoft.com/office/powerpoint/2010/main" val="754567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DAC5A3-57CB-E6A7-EA32-3FB33BBF4D95}"/>
              </a:ext>
            </a:extLst>
          </p:cNvPr>
          <p:cNvSpPr>
            <a:spLocks noGrp="1"/>
          </p:cNvSpPr>
          <p:nvPr>
            <p:ph type="title"/>
          </p:nvPr>
        </p:nvSpPr>
        <p:spPr>
          <a:xfrm>
            <a:off x="831850" y="2487168"/>
            <a:ext cx="10515600" cy="2075307"/>
          </a:xfrm>
          <a:solidFill>
            <a:schemeClr val="accent5"/>
          </a:solidFill>
          <a:effectLst>
            <a:outerShdw blurRad="50800" dist="38100" dir="5400000" algn="t" rotWithShape="0">
              <a:prstClr val="black">
                <a:alpha val="40000"/>
              </a:prstClr>
            </a:outerShdw>
          </a:effectLst>
        </p:spPr>
        <p:txBody>
          <a:bodyPr anchor="ctr"/>
          <a:lstStyle/>
          <a:p>
            <a:r>
              <a:rPr lang="en-US" i="1" u="sng" dirty="0">
                <a:solidFill>
                  <a:schemeClr val="bg1"/>
                </a:solidFill>
              </a:rPr>
              <a:t>OSNAP Goals Review</a:t>
            </a:r>
          </a:p>
        </p:txBody>
      </p:sp>
    </p:spTree>
    <p:extLst>
      <p:ext uri="{BB962C8B-B14F-4D97-AF65-F5344CB8AC3E}">
        <p14:creationId xmlns:p14="http://schemas.microsoft.com/office/powerpoint/2010/main" val="3712344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472AC0-2188-19E3-8D69-C1F5E9C75364}"/>
              </a:ext>
            </a:extLst>
          </p:cNvPr>
          <p:cNvSpPr>
            <a:spLocks noGrp="1"/>
          </p:cNvSpPr>
          <p:nvPr>
            <p:ph type="title"/>
          </p:nvPr>
        </p:nvSpPr>
        <p:spPr/>
        <p:txBody>
          <a:bodyPr/>
          <a:lstStyle/>
          <a:p>
            <a:r>
              <a:rPr lang="en-US" dirty="0"/>
              <a:t>OSNAP Goals Review</a:t>
            </a:r>
          </a:p>
        </p:txBody>
      </p:sp>
      <p:sp>
        <p:nvSpPr>
          <p:cNvPr id="7" name="Content Placeholder 6">
            <a:extLst>
              <a:ext uri="{FF2B5EF4-FFF2-40B4-BE49-F238E27FC236}">
                <a16:creationId xmlns:a16="http://schemas.microsoft.com/office/drawing/2014/main" id="{430FB866-AEE6-B08D-636D-09BA8A56F55C}"/>
              </a:ext>
            </a:extLst>
          </p:cNvPr>
          <p:cNvSpPr>
            <a:spLocks noGrp="1"/>
          </p:cNvSpPr>
          <p:nvPr>
            <p:ph idx="1"/>
          </p:nvPr>
        </p:nvSpPr>
        <p:spPr/>
        <p:txBody>
          <a:bodyPr/>
          <a:lstStyle/>
          <a:p>
            <a:r>
              <a:rPr lang="en-US" b="1" i="1" dirty="0"/>
              <a:t>Name at least one thing that OSNAP goals suggest eliminating</a:t>
            </a:r>
          </a:p>
          <a:p>
            <a:endParaRPr lang="en-US" dirty="0"/>
          </a:p>
          <a:p>
            <a:endParaRPr lang="en-US" dirty="0"/>
          </a:p>
        </p:txBody>
      </p:sp>
    </p:spTree>
    <p:extLst>
      <p:ext uri="{BB962C8B-B14F-4D97-AF65-F5344CB8AC3E}">
        <p14:creationId xmlns:p14="http://schemas.microsoft.com/office/powerpoint/2010/main" val="3187443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of these drinks are OSNAP-approved?</a:t>
            </a:r>
          </a:p>
        </p:txBody>
      </p:sp>
      <p:sp>
        <p:nvSpPr>
          <p:cNvPr id="4" name="AutoShape 6" descr="data:image/jpeg;base64,/9j/4AAQSkZJRgABAQAAAQABAAD/2wCEAAkGBhQRERIUExEVFRIWFxQYEBQVFBcVFBQTFBQWFBYXFRQXHCYeFxkkGRYUHy8gIycpLCwtFh4xNTAqNSYrLCkBCQoKDgwOGg8PGjUkHyQtKjIsLSw0Li0sNDQsNCwyLTIsLDUsLCwsLyksLCwsKiwvKTUvLDQpLCwsLCwpLCwsLP/AABEIAPgAywMBIgACEQEDEQH/xAAcAAEAAgMBAQEAAAAAAAAAAAAABQYCAwQHAQj/xABJEAACAQIDBAYFBwkGBgMAAAABAgADEQQSIQUGMUETIlFhcYEHMpGhsRQjQlLB0eEkM2JygpKisvAVQ1Nzk8IWJTRjg/Fko9L/xAAbAQEAAwEBAQEAAAAAAAAAAAAAAwQFBgIBB//EADMRAAICAQIDBQcDBAMAAAAAAAABAgMRBCEFEjETMkFRYRQicYGRofAGM7EjUtHhFULx/9oADAMBAAIRAxEAPwD3GIiAIiIAiIgCIiAIiIAiIgCIiAIiIAiIgCIiAIiIAiIgCYzKYwDKIiAIiIAiIgCIiAIiIAM5sRjkp2zuq34ZmAv4XnSZF7VpC9MkAjNlIIBFmHf3gStqrXTW5pZweorLwSSPcfCZTlwOigdmns4e6dMkpsVkFNeJ8aw8H2IiSnwREQBERAEREAREQBMZlMYBlERAEREAXiR229omjTzKAWJCrfhc3OvkDIP+38R/2/3T98AtsSoneOv+h+7+MDeat+h+7+MAt0SpHear2L7PxmP/ABTV5BP3fxgFuM5Np081NrcQLjxXUfCQ2G27Wc8Ft4fjJg1yEu1u/wAJHbDng4+aZ9TwzHAVL+YDCdwlb+XNToZ0tdLjXha/3SPXfCseSew/fM/hc808r6p4Pdiwy6xeUlt8K4+insP3zIb4Vvqp7D981CMukSoJvVWP0U9h++dFPeSqfor7D98As8SvHbtT6q+wzRU3irD6Kew/fALReJWNn7zu1VUqKtmIAIuOOnb2yzCAfYiIAmMymMAyiIgCIiAV/fM/ML/mL/K0p+P238nwz1SM2W1r8Llgov3a38pb99v+nX/MX4NPMt8sRlwLj6zovsIb/bJKo800jxN4i2c9Teyv6wZSPqlBb2cZyvvrih9Gmf8Axn/9SO2Lisy5TxHCbMTTm57HBPDRne0SxlH2rv3jOykP/H+M0Df3GDnR/wBP8Zw10nC6yzHRU+RC9RZ5lgp+kraKm61KY7uiT7RNtf0q7ScWZqZHdSX7DKyBPuWenoafI+e1T8z2X0ebebG4SqKiqrgspAvlPVBDa9t55tit+cWGIVKVMgkGyltQbfSP2SHpuyg5WYX42Yi/jaYFDMzScEhp7ZzbypPZeRPZrnKKS6kp/wAa4w8ai+SIPsmQ3xxX1181B+wSI6OMk1fYqf7Sv7TPzJsb84z/ABE/0lmxN/sbyqp/opIEU5uWlYXM+eyU/wBo9os8yxn0gY7L+cp+IpKD9on3YnpHrmvTp1W6RHYIeqoYFiACLAc+XYZValUmdG6GHD4+gGFwHLeaKWX3gSpqdNXCOUiem6cpYbPZsIpNal/mJ5WYS/iU7ZVLr0j+mPcfwlxE541T7ERAExmUxgGUREAREQCB3yH5OP11+Bnk2/1S2FQdtW38N563vf8A9P8Atp9s8d9I35ij2dMb+dM2+Esab92JFb3GVHDYgo1xJ+niRUFwdecr1KiWIABJPADiZb8H6OMdkzrSA0vlLAOR+rOmunXHvPDMWKk+6iIr0Jx1MPJ7ZmzK2IFTJSLdHfpCCOra/wBx9k6t1dhU8bVZGdkyqxsFGYlPWXXgZ4eorgm85weOSc2kl1KoMPMlojtlyrbt4erh61bCPUz4dgK1OtlN9eII0/r2z9aoErbPWlh6TUMSlPpU6JSbtcMc1swN+/T2yCfEV/1R7Wlk+8zzVNnsVZgjFV9ZgtwviZObA3aSpRr4mtmNGkQMiaM7HlexsPI9wN5Y936dNcZtPCUzem1JigvpdSxA79BeQm5O8/yJalOpT6Wg7MtVOLXRstwOehHu4aSOzVWWRko7dPoSQpjW05M4Nr0cC1CnVw5qozOEZX6y9bgQbA8L9lrdlr6dr7sthq9KlUcEVArK6DTK1tdey/uPZLbtjdHCYyg2JwJ1TrPTa9wde3Xt7eHG4IPNvjR6XDbNr88gRj3rdPjaQ16mSaSb9c9SWVK3yvofNk7g0jjauFq1Guq50qLYBge0H2+yRlfdhaO0aWGxAvSdgoYaXDcwR3a+faDa4Va4GO2fVPDEUhTfvLLkN/NTOWgVxlN6BH5Xgjejr16lNNQoJ4kcvZ2yH2izq3tgk7KHTHief7QwtLD1cXRekzOpAoNmtk43uL66+PCatxqV9o0+4VG/gP3yY9JGGy49msR0qK+osbkBzcHgesdJE7mHLtGl+ktQf/W33S7J8+l5vEjh7t3Ke27EHWp/rfbLYJVtjUutSPf9plpE541j7ERAExmUxgGUREAREQCG3rS+HP6yfGeRekWj+Rg9lan71cfdPZNvJei3iv8AMJ5l6QsLfA1/0cjDxV1++TUvFiPFndZweifYys1bEuARQS6A8M9ib+Vj7pXhvDiHxVWuKzA5nVRc2I1BvbXX7dJePQ24fC4qlzYKfJkYfbKHRwhSpWQixWo9x49YfGbFSVuokp7mRdJ10JxLP6O8a2Ep16rsDmr0VrEi4KOHLAd+gI8LTrwuB+QbdQD81Wvl7DmFhbyPtBkbhsauH2bXrGmKn5QgVWuFuKZsSPpDrcDcdxkrjNs08Vg8JXd1XFUHUEW1YDUWCjs0sBzNhwlS1YnJro9ieuWYLm69Ti21tCls4Y+krZsRXcqEsdFBsPG9h3aHU8J2UNuPQ2Zg6+UM1E1KNdSAboxXODpfhfhOPaCvjsW2Jo0sqsuUl7ABrrbrmyg8bi9+4zA7EQM9Oo1Sq+pNKkpyFg+UqSwPMN/dkHLxkMrKkkm/e8Uel2jlstvM24bFYPCY6niqFT5th89SsTUXMMhT9K1/C3E3FzH7ExWHWti1q0HejWvkcCzpcD1Vawvp3cfbN4fD0UpkNSpUavUINRunsODqy3YBr6g5QLaaTA7UUk2xTKCSQlCkqqtzfKDdCwFlGo7eZ0hjqHJtRj8//D24Jd5o2YDEJhqVcYda9Z6y5SzoqKqjl6xJYg8fPXhPmw8ZUpYdaOJwwrUwSwBIUo1+RuNJIUdsAtTbNiTkN+Nlbrs/WFzf1rak8BOfaW2lpIQKmJUsOOrlT1esLsPq8O891indLrH+T7/TXSRVtvbxVa+JostLoqOHINNRY8L6DKTrqef2TVj94VG02xOGJVj1ypBBBDG6tcC4IJ8vGS39tU3NjiuJJK1qCvoSdAx6QgBSoH6vfps+QU6txak3VJU0mym4Wo2tNza9xTFlQetpwsJVqo147SP58zw4OS92RGekPeGjjXw9VDaoAFqodCMwa+nEjQayv7DfJjsI3/cCn9oFftmbJcvdQLMQvbYcDrrrx8DNeHT8pwv+fS/mE2o1xjpml0wUFa5XrPU952N/deX2yyCQWxsHpTbz90nhOZN8REQBMZlMYBlERAEREA4dri9JvL4iefb+IPkOI0/u39osRPSMYOo39c5556UmK7PqlbC9gfBmUGSV99HmfdZQtxd4Dgnp1bXQrlrDtS51HeOPkJdtuYfZVdmxRxJXNY1aaWBc9huOqeN9eZnm2yKealSH1mUe19fdeXPaGxqFWoWeijNpqRqbADW3Hzlji2sr0lkW08tb4MWm14cZLKyQ2J2y2OpVsPRohKDVC+bkFRQLre3VVRqWIGtydbTvobIFNitldkQZ6r/mEGVSoLmwcEMpvop1GRiNdb9HSd0NNmpsqFadMlLurZlF11yXNTQA+seFtOg4R62Xpmsq6U6K3CUxaw4HiO4k9rGZtvEFyp5xFlpTrjFSfU+YjaKsbKrYgra1wadJOqAF0sxA62UdTRuBuZninr1QTUqHKfWWlbjYAFhoKmgAN9dOJmnALZAtrFOqR2EffofOd+HaxnQ06GlRUuvqY1vErZTwtl5GjCbOpkA5Q31SSXB8M3A91ge6TFDDW4C3hp8Jp+SgXZSAT6wPqv3MPtn1tpWQMFYKSVDHhmHLNwbgbHuIOvGdvGx5xzLmR3kqg1Mgdo4jpGvy5T7WrFjqZw43EKgXNUWmGYL0jXKrfmcov7JLGKgnJlXndslCJrq078dfHX4zgq4NRwFvDQfu8D7Jjiar0SpLrUVyejem4enUUcSttdNLg6gma02yrXv7R+Mgp11F/X7mjZw3Vafdb/A0/JspbrE3tyAAAGUAAAcgPZOakv5ThB216fuYSSqi+onBh1vjsGB/iA+w3PuEu3YjS8eRHpW53LPU/ROynHRoOeVfhO4SD2QhunG1v9snBOSZ1QiIgCYzKYwDKIiAIiIBz47823hPPvSY2bZ1ftAv/Esv+0ntSqHsUn2TzXfrGdJgMSBxyX/iW8kr76PM+6ygbBHVw366/Fpd6vE/1ylJ2WctOifqmmx8Mwv7jLvVGo7wPcMp94Mp/qaL7St+hztbzzfEkKuDzU1sNQBbwI1EjWUg2IseySuArhlA5jl3TfVoBhqL/H2zhVc63yy6GvKhWxTiVrEYQk56f5wesp4VFHwYe+a6FcMNOI0YHQqewiTdXZX1W8j94nFjNmFjdgVccKij+a3ETsOE8fVUVVbvHwfijH1OglLfG5zZpqrbwfJaeV8jUtbI99UY3ZLcLXJIPLv5fWFRPWQsOT0xmU+I4gyD29hRiDTVcptmLBy62sL8F110Ht7J1l1+nupc01JLfqV9DXdG9QWVnYs+Hwa4imK2DfpqR9anm+cpm2qgnjbsOvZcTmqM1CvRFSmM175SyMchBVjbhopv/wC5FbnYMYbEvVqsaCGiQ9OizN1y2VLs1wxNmIGtjx0vJxNqYGq4qti8SpAIu2hVifXLBTkNtBaykdsypa+6VWMZi/r9Tp6uFUxv58PK+hjtHZq16HSYajTo0cP0jABFU1WAGbKFGlgLanU6ctIOnQR0ByjUa275cHqLi7YXDsfk6qpxNZeangqm2rMb69pJ5GY7y7AULTNCmARlTo0HrKSAviwJGp5GQaLitOlthpbtnN7enx+I4tpHdHtKuq6/AplVLaTh2Uf+Z4X9r3q8kMQQLDMCSAWAB6jXIKE8yLDXhrIvZh/5phvEDh2q49mvGdZqXml4Ob0CatWT9DYAaL4D4Cd85cPTtbXlOkTlTqj7ERAExmUxgGUREAREQDl2oPmav6jfAzyPfCvlwOI71Cj9p1E9exwvTqfqt/KZ4nvw/wCRP+tT9mcSWpZmvieJ91kLhqPzYX9ED3S07NxPSUFb6Q0bxHVb+IX8GlYw7aCSWzcb0L3PqP63YrWtc9xGh7CAZf47oXqNPzR6x3+XictTZibT8SdU24ce2ddPabDjY+4zlZLajUHh9x758Auf6tPzSdafeRownKL90kRtUfVPtE34bFhybA6ds5qWy/rNfw++bsXilw6A5bknLSpr61RzoABzlZUqySrqWWzQhKxLmseEYbWx9HDp0tZgi8AbEuxPJQNSZV9qbYbEKppkhRUUKmYtUYHg5IGiA8ezSfN5Nl1Xp9PWu4clTYjokXkq8yOWbQEjS+hkHuxilpYmjh8S9qAfpKLN6oJBBvyINra3Ate06+nhEKdJ2kJc8s74eyx1Ra4dq1HVJyWMJ9fEtOC2eXU0q9LW4YFTn0OYX6h004X75NbbwGGrUiCrCy9TLbPcCwyjQjwvOXeB6eFXPnApMeqALXY8AABZtNbjlNO5rPi6i1ujCYVGJzMbtVKclA0AzcTrwtryzKvaEu0SxGPUt6vXXzuxGPKn0LRsLYq4SglJfW9as3NqjDW/gLDymzFVWDDIQGAJUnUAkGxI7py7X3jp0VYswzam19bzzjau+dWqxyEqOVuJHh9sh0XDbtfqHr9Q+Vcyaz4o+80v2qll4LJjcJSwmArrUZWquNSOZB6gXuB18byl7qVuk2nSNvoPbyRtR75zV3eqb1XLdi30Hj2zp3dbLtLC20uHX2q2nwndvXQm3VHfOdyF8At0tHtNu3RY8dz9A4H1jrfT7ZICQmwr53v2D4ycEziIREQBMZlMYBlERAEREA11xdW8D8J4nvqv5DW7sn86z28zxXe6n+R4kHkvvDr90kq76+J5n3WVfB1Lqp7QPgJ302uLcuYkHsl/m18x7DJWkxyhrdXNkBut8+XPbLfNw52sZ1yacU2cfZW+ZpErgce1LQ3el+8yjsI+kvvEmKVVKgzKwsfMe3l4ESsUsWuZA9QIrAEsuWqVDA2JUG+hHWX1gJsw6KrgNVFIK7I9amLkE+qXBIzpe1yQGA8JzHEeCVXtzq91/Yt1SmklIuuz1yI7seoONiCNNePaZG7HQ4yv0reqcy0hwyUV6tRh2FiRTB5XfmJDbTq4qnnwzqhzBSKinRkJAzqfpLqL8wOMmNj714bDqVBvcBU7qdO6oSORJLue95gf8bboqZzgk7J7Rx4LzNaj+rKMZd1dS17WooaLI1gpFrcgLW0HK3Lynm2/lTC0cKmGNmxWYVMyamk1rAX5jKAtuds0md4N9ab0WsdToB5zzahQcu1QgM7FiWe5AudLd8ocA011MZ9s2lnOM+J1HYq3lUFlvxxnCJLC7XzDNiXarUpgJhqL+ohNsrvyZQdco06tjfQCbq75ulJaNAZUVQoJ4sBqTbvJJPjK6cFfV2JtyHVUeAEk9m7JaoVC5VVnVA7MqLmc2C5mIzHUaC5nR36muUOzjHPoWquAOEnbqJ4j9/z5nFWzVNXYk89f6++ZJTA4C0mMZhKRtTpkF+jLrxFRmps6YilVS5y1FK51A4rfjziZSvlYsQl08F4HScJr0Ti56dbrZvx/GfIwD5cdgmH+Kg9rBf8AdPpmzZNPNj9nj/5FP+dDPWi/dXzHH1nQz+X8o972FQKlyewfbJma0tymyWz86EREATGZTGAZREQBERAPhnjm+9P8lxY7A3sFQXnsZnk2/OH+Yx3cKp/ivPdfeR5n3WeXbIrWUgngfjLBu/VpHEDpaavSKsta5UMqNYB0JN86sAdNQLyr7Mw2fNraxH2zu/s+3BrHtI/GbNvEaoLspPcaX9P6nUL2iC2f3JbH2Q1kSurU2AAOW5qWa65x9Fxb1h2mcj7wuwQNYVqRHR1iRdkF7LUv69tQCRextOZcAPpMx9w90mcJseivRZit6isyl6iUaIyEBlaq2Zy4upyqlzfQ8ZUfEozfLBZZoS/T700FZqPdX1/j/JG1tovUA1LAcAoyovblvwHhNPyZjzCg8l4+bHjLHV2RSviiDWyYZazVL00BtRKgprUzKesLFlANjbgZ2YnCUaDYhDTVhhxg6hZixfoMQclV3TMBmRihA0FvGZ8p6ibz0NeFvDKIJZcvRLH+/uVrB7PQ5iSFVFLVHa5yoLAmw1OpAsBzkxQ2MhqItTp6NzhyOkpoc9PE1DTRxkc5Bcczp3zvxVarQarmLtTSrRZGYAI1GpTK1KSBQEFmzggcmHZIyniKeHoGkagYGoSrUielKUmD4d2Z1ID08uUJqtiRprIFGvL7R5f5+MmlqNS1F6SPJF52+Hm/Uk6WCS6ZaBFQvjKDdEwZqdagCyOlOppUvSK1LXBOU2vwnPRxFQijiDRR6gpLTGarTomhiaNRhXdkqrdTU+abOBm5aSNqb0WLCmgJar0rPU67tXKFekNrKpsbWQAWI0kbiMVXrBQ9Q2X1L6kcOGt//QkvPCG0Vj4lWGi1N7Ttm5ei3/0T+P2/QRqpQCoXxC4lQS2SjiBTy1GpOCHqKzXPWsLAAjjINKubrdutuw9k1JhVBJtr7h5dk301LGyjMewSnbPtXtuzodFTXw6LdjUV93+eQM6t3Kebaezh/wB9T+7r9k6NmbCeo3WsqgAnXWx5cOPdJLdrDUjtjAJSzHo+mapmGtwpy+Mn0tMozy/JmXxjisL9M66llNrc9wppabJisykxyIiIgCYzKYwDKIiAIiIB8M8/3lwAqnFUibCpnXNxtmHG3nPQDKbtaiflL9mYEeYE+p4eQ9zwraWza+z6hSomjHqMb5aii+qn4jlzm/D49XGnHmLG/un6ExG79DFYc0a1MPTbWx4g/WUjVWHaJ4dvz6OauznNSkxqYe+jj16fdUA5fpDTttJp11anrtI0NBxbUaDEVvDy8vgcatf8Rb4ztw+11pBLqxdGqmkyvlsatLIwYWJOgvoRIXZu0DUYIcoY6AnQMeHHkZYsNu5VqaZfaDpx7R3GZVlc9M3KeyXidZPiui1dSg5bvDw/Q5W3muzMlCkajH5x2XO7l0FN9XvYELqvC7X5zWu8FcW6MCkvMIqpcd9hc8uJMk9o7l1UQtnGmpVSbaam9hN2H3OqVFDIwKHUNxuPsP4yCfEalHmzt8ypVHTrd7LzSW/zK03SMetVJvckkkkknX+u+KeDF+ZPjx8pYqm6VSlmasSACLAWIKta5XXrEE8NOc+Y/Z+GBp/JquaoL51PIjUZX9VuY48hPavc4c8H9CevUUSsUIQb9X0/wQlGhawVewaDt04yQwexnflbxlk2GVxBVDSVahDZaguFJC6F1A0F+YtrJg7KykqXVWBsQQe46EXHAzOtuu5O0S2zg82cT7OzsX7vw6FZwm7QUgsTfw0/GTlbAUsOM1NNWUMl+ALEdW54XsePYJ14inTw6mpWqA0he+hUG3Is1gD4XM8+3i30qYxmoYamSKmVAApLMFPVWmvId/Hjw1l3g8NRK7MumPkc5xjUV3xjvnDRp3g28KDmnh6wqi13bKQEYk3TX1iNNeEtfof3VrmscdWDKpFqOcdapm4sAeC8ged9JIej70QpSy18aFeqLFKGjU6fZn5Ow7PVHfPT2E6Cc4RXLD5szZ22XNOb2XRGykbibZqw409s2yqfBERAExmUxgGUREAREQAZC7Sw16hNtdPhJqcGKtm8hAI6pWdQcundI2nTNVusePrX7OFpNsZwU6dmMAom/HocDA1sCAG4vh72Vud6RPqn9E6dhHCUjYu++IwZ6GshZFNnRxlrJyIDHXTsb3T9AUiW0vIXe3dXB4pbVqWarwWohy1F8HHLuNxJpShdX2V65okXI4y5obM893W22uc1FqrU6pUI5tWsxLEFCdV4DS/CWPd7Fmk9VSuWmQWFxZUcWzC7aeqb/s98qG1PQ1iFObDutReIV7U3HmeqT36SBr7G2nhT1qOKUDsDVE0BHFcynQn2yhPglF2Up7PwLj4jONUq+Td+J6P6RXvhabIpJeoqmy9cKVZrW9YXKjTulGSu4om1MZFZXaoU6wzqcqlvqsLm04TvjjFXI19L5SaZVlJuCVItY68eInCMTiqzkrTdmJuRTokgt2lQDc3ufEmTx4MqopQlt6ljQcclTU67IZ8i81W6NKIbEjDFkzOcpswscgLL2erY8b35Svn0g16OlFgTa12AqgceGcE8LDiQLRh9wdqY181SjV1tepiHyW8nOa3cBLnu/wChSlTIbF1TVP8Ah07pT/ac9ZvK0trT0VS5m8+iK0tfZbT2Tivi/XyKFsvZWO2zWABarlsGqObUqQ8QLL4AXM9j2Budh9kUroM+IItUrMBmN+IQfQXuHmTLds/Z1OjTWnSRadNR1VQBVHkJXN7MRyny29z2Wy8inCpRO/d/aGdmEmXEpe7Ne1aXZ5XJj7SGgmyYU+AmcAREQBMZlMYBlERAEREAGR2OqqGAI4jQyRmupRDcQDAIwWPAzTVwpZgQR7ZKNs9D9H4zD+zE7D7YByVKuRcqatzMiq2ICXLG7SbxGyAwsHZR3ASMqbo3/vj5qPvgEJX2wzczOnC499LE37jO+pucToKoH7H4zv2dsHojckN2aWgHVhELU/nNT3zmylGupPh2ySemTNRwl+MZB9SqGF5yVlm6hgWUnrCx5WPGZ1MESfWt5fjANqer5Sibz17tL6aelu60hsXulSqm7M/gCB9kAqm7hvXXxnoNZtJH4DdijRbMoa/aWJkrkgCmNBMoiAIiIAmMymMAyiIgCIiAIiIAiIgCIiAIiIAiIgCIiAIiIAiIgCIiAIiIAmMymMAyiIgCIiAIiIAiIgCIiAIiIAiIgCIiAIiIAiIgCIiAIiIAmMRAP//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data:image/jpeg;base64,/9j/4AAQSkZJRgABAQAAAQABAAD/2wCEAAkGBhQRERIUExEVFRIWFxQYEBQVFBcVFBQTFBQWFBYXFRQXHCYeFxkkGRYUHy8gIycpLCwtFh4xNTAqNSYrLCkBCQoKDgwOGg8PGjUkHyQtKjIsLSw0Li0sNDQsNCwyLTIsLDUsLCwsLyksLCwsKiwvKTUvLDQpLCwsLCwpLCwsLP/AABEIAPgAywMBIgACEQEDEQH/xAAcAAEAAgMBAQEAAAAAAAAAAAAABQYCAwQHAQj/xABJEAACAQIDBAYFBwkGBgMAAAABAgADEQQSIQUGMUETIlFhcYEHMpGhsRQjQlLB0eEkM2JygpKisvAVQ1Nzk8IWJTRjg/Fko9L/xAAbAQEAAwEBAQEAAAAAAAAAAAAAAwQFBgIBB//EADMRAAICAQIDBQcDBAMAAAAAAAABAgMRBCEFEjETMkFRYRQicYGRofAGM7EjUtHhFULx/9oADAMBAAIRAxEAPwD3GIiAIiIAiIgCIiAIiIAiIgCIiAIiIAiIgCIiAIiIAiIgCYzKYwDKIiAIiIAiIgCIiAIiIAM5sRjkp2zuq34ZmAv4XnSZF7VpC9MkAjNlIIBFmHf3gStqrXTW5pZweorLwSSPcfCZTlwOigdmns4e6dMkpsVkFNeJ8aw8H2IiSnwREQBERAEREAREQBMZlMYBlERAEREAXiR229omjTzKAWJCrfhc3OvkDIP+38R/2/3T98AtsSoneOv+h+7+MDeat+h+7+MAt0SpHear2L7PxmP/ABTV5BP3fxgFuM5Np081NrcQLjxXUfCQ2G27Wc8Ft4fjJg1yEu1u/wAJHbDng4+aZ9TwzHAVL+YDCdwlb+XNToZ0tdLjXha/3SPXfCseSew/fM/hc808r6p4Pdiwy6xeUlt8K4+insP3zIb4Vvqp7D981CMukSoJvVWP0U9h++dFPeSqfor7D98As8SvHbtT6q+wzRU3irD6Kew/fALReJWNn7zu1VUqKtmIAIuOOnb2yzCAfYiIAmMymMAyiIgCIiAV/fM/ML/mL/K0p+P238nwz1SM2W1r8Llgov3a38pb99v+nX/MX4NPMt8sRlwLj6zovsIb/bJKo800jxN4i2c9Teyv6wZSPqlBb2cZyvvrih9Gmf8Axn/9SO2Lisy5TxHCbMTTm57HBPDRne0SxlH2rv3jOykP/H+M0Df3GDnR/wBP8Zw10nC6yzHRU+RC9RZ5lgp+kraKm61KY7uiT7RNtf0q7ScWZqZHdSX7DKyBPuWenoafI+e1T8z2X0ebebG4SqKiqrgspAvlPVBDa9t55tit+cWGIVKVMgkGyltQbfSP2SHpuyg5WYX42Yi/jaYFDMzScEhp7ZzbypPZeRPZrnKKS6kp/wAa4w8ai+SIPsmQ3xxX1181B+wSI6OMk1fYqf7Sv7TPzJsb84z/ABE/0lmxN/sbyqp/opIEU5uWlYXM+eyU/wBo9os8yxn0gY7L+cp+IpKD9on3YnpHrmvTp1W6RHYIeqoYFiACLAc+XYZValUmdG6GHD4+gGFwHLeaKWX3gSpqdNXCOUiem6cpYbPZsIpNal/mJ5WYS/iU7ZVLr0j+mPcfwlxE541T7ERAExmUxgGUREAREQCB3yH5OP11+Bnk2/1S2FQdtW38N563vf8A9P8Atp9s8d9I35ij2dMb+dM2+Esab92JFb3GVHDYgo1xJ+niRUFwdecr1KiWIABJPADiZb8H6OMdkzrSA0vlLAOR+rOmunXHvPDMWKk+6iIr0Jx1MPJ7ZmzK2IFTJSLdHfpCCOra/wBx9k6t1dhU8bVZGdkyqxsFGYlPWXXgZ4eorgm85weOSc2kl1KoMPMlojtlyrbt4erh61bCPUz4dgK1OtlN9eII0/r2z9aoErbPWlh6TUMSlPpU6JSbtcMc1swN+/T2yCfEV/1R7Wlk+8zzVNnsVZgjFV9ZgtwviZObA3aSpRr4mtmNGkQMiaM7HlexsPI9wN5Y936dNcZtPCUzem1JigvpdSxA79BeQm5O8/yJalOpT6Wg7MtVOLXRstwOehHu4aSOzVWWRko7dPoSQpjW05M4Nr0cC1CnVw5qozOEZX6y9bgQbA8L9lrdlr6dr7sthq9KlUcEVArK6DTK1tdey/uPZLbtjdHCYyg2JwJ1TrPTa9wde3Xt7eHG4IPNvjR6XDbNr88gRj3rdPjaQ16mSaSb9c9SWVK3yvofNk7g0jjauFq1Guq50qLYBge0H2+yRlfdhaO0aWGxAvSdgoYaXDcwR3a+faDa4Va4GO2fVPDEUhTfvLLkN/NTOWgVxlN6BH5Xgjejr16lNNQoJ4kcvZ2yH2izq3tgk7KHTHief7QwtLD1cXRekzOpAoNmtk43uL66+PCatxqV9o0+4VG/gP3yY9JGGy49msR0qK+osbkBzcHgesdJE7mHLtGl+ktQf/W33S7J8+l5vEjh7t3Ke27EHWp/rfbLYJVtjUutSPf9plpE541j7ERAExmUxgGUREAREQCG3rS+HP6yfGeRekWj+Rg9lan71cfdPZNvJei3iv8AMJ5l6QsLfA1/0cjDxV1++TUvFiPFndZweifYys1bEuARQS6A8M9ib+Vj7pXhvDiHxVWuKzA5nVRc2I1BvbXX7dJePQ24fC4qlzYKfJkYfbKHRwhSpWQixWo9x49YfGbFSVuokp7mRdJ10JxLP6O8a2Ep16rsDmr0VrEi4KOHLAd+gI8LTrwuB+QbdQD81Wvl7DmFhbyPtBkbhsauH2bXrGmKn5QgVWuFuKZsSPpDrcDcdxkrjNs08Vg8JXd1XFUHUEW1YDUWCjs0sBzNhwlS1YnJro9ieuWYLm69Ti21tCls4Y+krZsRXcqEsdFBsPG9h3aHU8J2UNuPQ2Zg6+UM1E1KNdSAboxXODpfhfhOPaCvjsW2Jo0sqsuUl7ABrrbrmyg8bi9+4zA7EQM9Oo1Sq+pNKkpyFg+UqSwPMN/dkHLxkMrKkkm/e8Uel2jlstvM24bFYPCY6niqFT5th89SsTUXMMhT9K1/C3E3FzH7ExWHWti1q0HejWvkcCzpcD1Vawvp3cfbN4fD0UpkNSpUavUINRunsODqy3YBr6g5QLaaTA7UUk2xTKCSQlCkqqtzfKDdCwFlGo7eZ0hjqHJtRj8//D24Jd5o2YDEJhqVcYda9Z6y5SzoqKqjl6xJYg8fPXhPmw8ZUpYdaOJwwrUwSwBIUo1+RuNJIUdsAtTbNiTkN+Nlbrs/WFzf1rak8BOfaW2lpIQKmJUsOOrlT1esLsPq8O891indLrH+T7/TXSRVtvbxVa+JostLoqOHINNRY8L6DKTrqef2TVj94VG02xOGJVj1ypBBBDG6tcC4IJ8vGS39tU3NjiuJJK1qCvoSdAx6QgBSoH6vfps+QU6txak3VJU0mym4Wo2tNza9xTFlQetpwsJVqo147SP58zw4OS92RGekPeGjjXw9VDaoAFqodCMwa+nEjQayv7DfJjsI3/cCn9oFftmbJcvdQLMQvbYcDrrrx8DNeHT8pwv+fS/mE2o1xjpml0wUFa5XrPU952N/deX2yyCQWxsHpTbz90nhOZN8REQBMZlMYBlERAEREA4dri9JvL4iefb+IPkOI0/u39osRPSMYOo39c5556UmK7PqlbC9gfBmUGSV99HmfdZQtxd4Dgnp1bXQrlrDtS51HeOPkJdtuYfZVdmxRxJXNY1aaWBc9huOqeN9eZnm2yKealSH1mUe19fdeXPaGxqFWoWeijNpqRqbADW3Hzlji2sr0lkW08tb4MWm14cZLKyQ2J2y2OpVsPRohKDVC+bkFRQLre3VVRqWIGtydbTvobIFNitldkQZ6r/mEGVSoLmwcEMpvop1GRiNdb9HSd0NNmpsqFadMlLurZlF11yXNTQA+seFtOg4R62Xpmsq6U6K3CUxaw4HiO4k9rGZtvEFyp5xFlpTrjFSfU+YjaKsbKrYgra1wadJOqAF0sxA62UdTRuBuZninr1QTUqHKfWWlbjYAFhoKmgAN9dOJmnALZAtrFOqR2EffofOd+HaxnQ06GlRUuvqY1vErZTwtl5GjCbOpkA5Q31SSXB8M3A91ge6TFDDW4C3hp8Jp+SgXZSAT6wPqv3MPtn1tpWQMFYKSVDHhmHLNwbgbHuIOvGdvGx5xzLmR3kqg1Mgdo4jpGvy5T7WrFjqZw43EKgXNUWmGYL0jXKrfmcov7JLGKgnJlXndslCJrq078dfHX4zgq4NRwFvDQfu8D7Jjiar0SpLrUVyejem4enUUcSttdNLg6gma02yrXv7R+Mgp11F/X7mjZw3Vafdb/A0/JspbrE3tyAAAGUAAAcgPZOakv5ThB216fuYSSqi+onBh1vjsGB/iA+w3PuEu3YjS8eRHpW53LPU/ROynHRoOeVfhO4SD2QhunG1v9snBOSZ1QiIgCYzKYwDKIiAIiIBz47823hPPvSY2bZ1ftAv/Esv+0ntSqHsUn2TzXfrGdJgMSBxyX/iW8kr76PM+6ygbBHVw366/Fpd6vE/1ylJ2WctOifqmmx8Mwv7jLvVGo7wPcMp94Mp/qaL7St+hztbzzfEkKuDzU1sNQBbwI1EjWUg2IseySuArhlA5jl3TfVoBhqL/H2zhVc63yy6GvKhWxTiVrEYQk56f5wesp4VFHwYe+a6FcMNOI0YHQqewiTdXZX1W8j94nFjNmFjdgVccKij+a3ETsOE8fVUVVbvHwfijH1OglLfG5zZpqrbwfJaeV8jUtbI99UY3ZLcLXJIPLv5fWFRPWQsOT0xmU+I4gyD29hRiDTVcptmLBy62sL8F110Ht7J1l1+nupc01JLfqV9DXdG9QWVnYs+Hwa4imK2DfpqR9anm+cpm2qgnjbsOvZcTmqM1CvRFSmM175SyMchBVjbhopv/wC5FbnYMYbEvVqsaCGiQ9OizN1y2VLs1wxNmIGtjx0vJxNqYGq4qti8SpAIu2hVifXLBTkNtBaykdsypa+6VWMZi/r9Tp6uFUxv58PK+hjtHZq16HSYajTo0cP0jABFU1WAGbKFGlgLanU6ctIOnQR0ByjUa275cHqLi7YXDsfk6qpxNZeangqm2rMb69pJ5GY7y7AULTNCmARlTo0HrKSAviwJGp5GQaLitOlthpbtnN7enx+I4tpHdHtKuq6/AplVLaTh2Uf+Z4X9r3q8kMQQLDMCSAWAB6jXIKE8yLDXhrIvZh/5phvEDh2q49mvGdZqXml4Ob0CatWT9DYAaL4D4Cd85cPTtbXlOkTlTqj7ERAExmUxgGUREAREQDl2oPmav6jfAzyPfCvlwOI71Cj9p1E9exwvTqfqt/KZ4nvw/wCRP+tT9mcSWpZmvieJ91kLhqPzYX9ED3S07NxPSUFb6Q0bxHVb+IX8GlYw7aCSWzcb0L3PqP63YrWtc9xGh7CAZf47oXqNPzR6x3+XictTZibT8SdU24ce2ddPabDjY+4zlZLajUHh9x758Auf6tPzSdafeRownKL90kRtUfVPtE34bFhybA6ds5qWy/rNfw++bsXilw6A5bknLSpr61RzoABzlZUqySrqWWzQhKxLmseEYbWx9HDp0tZgi8AbEuxPJQNSZV9qbYbEKppkhRUUKmYtUYHg5IGiA8ezSfN5Nl1Xp9PWu4clTYjokXkq8yOWbQEjS+hkHuxilpYmjh8S9qAfpKLN6oJBBvyINra3Ate06+nhEKdJ2kJc8s74eyx1Ra4dq1HVJyWMJ9fEtOC2eXU0q9LW4YFTn0OYX6h004X75NbbwGGrUiCrCy9TLbPcCwyjQjwvOXeB6eFXPnApMeqALXY8AABZtNbjlNO5rPi6i1ujCYVGJzMbtVKclA0AzcTrwtryzKvaEu0SxGPUt6vXXzuxGPKn0LRsLYq4SglJfW9as3NqjDW/gLDymzFVWDDIQGAJUnUAkGxI7py7X3jp0VYswzam19bzzjau+dWqxyEqOVuJHh9sh0XDbtfqHr9Q+Vcyaz4o+80v2qll4LJjcJSwmArrUZWquNSOZB6gXuB18byl7qVuk2nSNvoPbyRtR75zV3eqb1XLdi30Hj2zp3dbLtLC20uHX2q2nwndvXQm3VHfOdyF8At0tHtNu3RY8dz9A4H1jrfT7ZICQmwr53v2D4ycEziIREQBMZlMYBlERAEREA11xdW8D8J4nvqv5DW7sn86z28zxXe6n+R4kHkvvDr90kq76+J5n3WVfB1Lqp7QPgJ302uLcuYkHsl/m18x7DJWkxyhrdXNkBut8+XPbLfNw52sZ1yacU2cfZW+ZpErgce1LQ3el+8yjsI+kvvEmKVVKgzKwsfMe3l4ESsUsWuZA9QIrAEsuWqVDA2JUG+hHWX1gJsw6KrgNVFIK7I9amLkE+qXBIzpe1yQGA8JzHEeCVXtzq91/Yt1SmklIuuz1yI7seoONiCNNePaZG7HQ4yv0reqcy0hwyUV6tRh2FiRTB5XfmJDbTq4qnnwzqhzBSKinRkJAzqfpLqL8wOMmNj714bDqVBvcBU7qdO6oSORJLue95gf8bboqZzgk7J7Rx4LzNaj+rKMZd1dS17WooaLI1gpFrcgLW0HK3Lynm2/lTC0cKmGNmxWYVMyamk1rAX5jKAtuds0md4N9ab0WsdToB5zzahQcu1QgM7FiWe5AudLd8ocA011MZ9s2lnOM+J1HYq3lUFlvxxnCJLC7XzDNiXarUpgJhqL+ohNsrvyZQdco06tjfQCbq75ulJaNAZUVQoJ4sBqTbvJJPjK6cFfV2JtyHVUeAEk9m7JaoVC5VVnVA7MqLmc2C5mIzHUaC5nR36muUOzjHPoWquAOEnbqJ4j9/z5nFWzVNXYk89f6++ZJTA4C0mMZhKRtTpkF+jLrxFRmps6YilVS5y1FK51A4rfjziZSvlYsQl08F4HScJr0Ti56dbrZvx/GfIwD5cdgmH+Kg9rBf8AdPpmzZNPNj9nj/5FP+dDPWi/dXzHH1nQz+X8o972FQKlyewfbJma0tymyWz86EREATGZTGAZREQBERAPhnjm+9P8lxY7A3sFQXnsZnk2/OH+Yx3cKp/ivPdfeR5n3WeXbIrWUgngfjLBu/VpHEDpaavSKsta5UMqNYB0JN86sAdNQLyr7Mw2fNraxH2zu/s+3BrHtI/GbNvEaoLspPcaX9P6nUL2iC2f3JbH2Q1kSurU2AAOW5qWa65x9Fxb1h2mcj7wuwQNYVqRHR1iRdkF7LUv69tQCRextOZcAPpMx9w90mcJseivRZit6isyl6iUaIyEBlaq2Zy4upyqlzfQ8ZUfEozfLBZZoS/T700FZqPdX1/j/JG1tovUA1LAcAoyovblvwHhNPyZjzCg8l4+bHjLHV2RSviiDWyYZazVL00BtRKgprUzKesLFlANjbgZ2YnCUaDYhDTVhhxg6hZixfoMQclV3TMBmRihA0FvGZ8p6ibz0NeFvDKIJZcvRLH+/uVrB7PQ5iSFVFLVHa5yoLAmw1OpAsBzkxQ2MhqItTp6NzhyOkpoc9PE1DTRxkc5Bcczp3zvxVarQarmLtTSrRZGYAI1GpTK1KSBQEFmzggcmHZIyniKeHoGkagYGoSrUielKUmD4d2Z1ID08uUJqtiRprIFGvL7R5f5+MmlqNS1F6SPJF52+Hm/Uk6WCS6ZaBFQvjKDdEwZqdagCyOlOppUvSK1LXBOU2vwnPRxFQijiDRR6gpLTGarTomhiaNRhXdkqrdTU+abOBm5aSNqb0WLCmgJar0rPU67tXKFekNrKpsbWQAWI0kbiMVXrBQ9Q2X1L6kcOGt//QkvPCG0Vj4lWGi1N7Ttm5ei3/0T+P2/QRqpQCoXxC4lQS2SjiBTy1GpOCHqKzXPWsLAAjjINKubrdutuw9k1JhVBJtr7h5dk301LGyjMewSnbPtXtuzodFTXw6LdjUV93+eQM6t3Kebaezh/wB9T+7r9k6NmbCeo3WsqgAnXWx5cOPdJLdrDUjtjAJSzHo+mapmGtwpy+Mn0tMozy/JmXxjisL9M66llNrc9wppabJisykxyIiIgCYzKYwDKIiAIiIB8M8/3lwAqnFUibCpnXNxtmHG3nPQDKbtaiflL9mYEeYE+p4eQ9zwraWza+z6hSomjHqMb5aii+qn4jlzm/D49XGnHmLG/un6ExG79DFYc0a1MPTbWx4g/WUjVWHaJ4dvz6OauznNSkxqYe+jj16fdUA5fpDTttJp11anrtI0NBxbUaDEVvDy8vgcatf8Rb4ztw+11pBLqxdGqmkyvlsatLIwYWJOgvoRIXZu0DUYIcoY6AnQMeHHkZYsNu5VqaZfaDpx7R3GZVlc9M3KeyXidZPiui1dSg5bvDw/Q5W3muzMlCkajH5x2XO7l0FN9XvYELqvC7X5zWu8FcW6MCkvMIqpcd9hc8uJMk9o7l1UQtnGmpVSbaam9hN2H3OqVFDIwKHUNxuPsP4yCfEalHmzt8ypVHTrd7LzSW/zK03SMetVJvckkkkknX+u+KeDF+ZPjx8pYqm6VSlmasSACLAWIKta5XXrEE8NOc+Y/Z+GBp/JquaoL51PIjUZX9VuY48hPavc4c8H9CevUUSsUIQb9X0/wQlGhawVewaDt04yQwexnflbxlk2GVxBVDSVahDZaguFJC6F1A0F+YtrJg7KykqXVWBsQQe46EXHAzOtuu5O0S2zg82cT7OzsX7vw6FZwm7QUgsTfw0/GTlbAUsOM1NNWUMl+ALEdW54XsePYJ14inTw6mpWqA0he+hUG3Is1gD4XM8+3i30qYxmoYamSKmVAApLMFPVWmvId/Hjw1l3g8NRK7MumPkc5xjUV3xjvnDRp3g28KDmnh6wqi13bKQEYk3TX1iNNeEtfof3VrmscdWDKpFqOcdapm4sAeC8ged9JIej70QpSy18aFeqLFKGjU6fZn5Ow7PVHfPT2E6Cc4RXLD5szZ22XNOb2XRGykbibZqw409s2yqfBERAExmUxgGUREAREQAZC7Sw16hNtdPhJqcGKtm8hAI6pWdQcundI2nTNVusePrX7OFpNsZwU6dmMAom/HocDA1sCAG4vh72Vud6RPqn9E6dhHCUjYu++IwZ6GshZFNnRxlrJyIDHXTsb3T9AUiW0vIXe3dXB4pbVqWarwWohy1F8HHLuNxJpShdX2V65okXI4y5obM893W22uc1FqrU6pUI5tWsxLEFCdV4DS/CWPd7Fmk9VSuWmQWFxZUcWzC7aeqb/s98qG1PQ1iFObDutReIV7U3HmeqT36SBr7G2nhT1qOKUDsDVE0BHFcynQn2yhPglF2Up7PwLj4jONUq+Td+J6P6RXvhabIpJeoqmy9cKVZrW9YXKjTulGSu4om1MZFZXaoU6wzqcqlvqsLm04TvjjFXI19L5SaZVlJuCVItY68eInCMTiqzkrTdmJuRTokgt2lQDc3ufEmTx4MqopQlt6ljQcclTU67IZ8i81W6NKIbEjDFkzOcpswscgLL2erY8b35Svn0g16OlFgTa12AqgceGcE8LDiQLRh9wdqY181SjV1tepiHyW8nOa3cBLnu/wChSlTIbF1TVP8Ah07pT/ac9ZvK0trT0VS5m8+iK0tfZbT2Tivi/XyKFsvZWO2zWABarlsGqObUqQ8QLL4AXM9j2Budh9kUroM+IItUrMBmN+IQfQXuHmTLds/Z1OjTWnSRadNR1VQBVHkJXN7MRyny29z2Wy8inCpRO/d/aGdmEmXEpe7Ne1aXZ5XJj7SGgmyYU+AmcAREQBMZlMYBlERAEREAGR2OqqGAI4jQyRmupRDcQDAIwWPAzTVwpZgQR7ZKNs9D9H4zD+zE7D7YByVKuRcqatzMiq2ICXLG7SbxGyAwsHZR3ASMqbo3/vj5qPvgEJX2wzczOnC499LE37jO+pucToKoH7H4zv2dsHojckN2aWgHVhELU/nNT3zmylGupPh2ySemTNRwl+MZB9SqGF5yVlm6hgWUnrCx5WPGZ1MESfWt5fjANqer5Sibz17tL6aelu60hsXulSqm7M/gCB9kAqm7hvXXxnoNZtJH4DdijRbMoa/aWJkrkgCmNBMoiAIiIAmMymMAyiIgCIiAIiIAiIgCIiAIiIAiIgCIiAIiIAiIgCIiAIiIAmMymMAyiIgCIiAIiIAiIgCIiAIiIAiIgCIiAIiIAiIgCIiAIiIAmMRAP//Z"/>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4.bp.blogspot.com/_HUgWLxyTx7k/TDyUFbwACxI/AAAAAAAAANg/U2ZOoowNZV4/s320/caprisun.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5077" y="3723907"/>
            <a:ext cx="2258522" cy="27480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24.media.tumblr.com/tumblr_m79psztaIf1r056puo1_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924" y="3843572"/>
            <a:ext cx="1292225" cy="235425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milestonemotivation.com/wp-content/uploads/2012/05/bj_martinez_mountain_dew_4_by_bjtm86-d2ysbzx.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2843" y="3429000"/>
            <a:ext cx="1771649" cy="236219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content.costco.com/Images/Content/Product/65455b.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67280" y="1666507"/>
            <a:ext cx="20574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fitsystemsatx.com/wp-content/uploads/2012/12/water2.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95499" y="2050909"/>
            <a:ext cx="1803087" cy="29697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atorade Lemonade Thirst Quencher Bottle (28oz) | Gatorade Official Site">
            <a:extLst>
              <a:ext uri="{FF2B5EF4-FFF2-40B4-BE49-F238E27FC236}">
                <a16:creationId xmlns:a16="http://schemas.microsoft.com/office/drawing/2014/main" id="{9032B7BF-97A4-BC5B-C66F-567F69DE24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2071" y="1667828"/>
            <a:ext cx="1300218" cy="2748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646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OSNAP Goals Review</a:t>
            </a:r>
          </a:p>
        </p:txBody>
      </p:sp>
      <p:sp>
        <p:nvSpPr>
          <p:cNvPr id="3" name="Content Placeholder 2"/>
          <p:cNvSpPr>
            <a:spLocks noGrp="1"/>
          </p:cNvSpPr>
          <p:nvPr>
            <p:ph idx="1"/>
          </p:nvPr>
        </p:nvSpPr>
        <p:spPr/>
        <p:txBody>
          <a:bodyPr/>
          <a:lstStyle/>
          <a:p>
            <a:pPr marL="0" indent="0">
              <a:buNone/>
            </a:pPr>
            <a:r>
              <a:rPr lang="en-US" b="1" i="1" dirty="0"/>
              <a:t>True or False:</a:t>
            </a:r>
          </a:p>
          <a:p>
            <a:r>
              <a:rPr lang="en-US" dirty="0"/>
              <a:t>Sugary drinks (including soda, sweetened teas, fruit drinks, and sports drinks) are the </a:t>
            </a:r>
            <a:r>
              <a:rPr lang="en-US" b="1" dirty="0"/>
              <a:t>top source </a:t>
            </a:r>
            <a:r>
              <a:rPr lang="en-US" dirty="0"/>
              <a:t>of added sugar in children’s diets.</a:t>
            </a:r>
          </a:p>
          <a:p>
            <a:endParaRPr lang="en-US" dirty="0"/>
          </a:p>
        </p:txBody>
      </p:sp>
    </p:spTree>
    <p:extLst>
      <p:ext uri="{BB962C8B-B14F-4D97-AF65-F5344CB8AC3E}">
        <p14:creationId xmlns:p14="http://schemas.microsoft.com/office/powerpoint/2010/main" val="3784181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OSNAP Goals Review</a:t>
            </a:r>
          </a:p>
        </p:txBody>
      </p:sp>
      <p:sp>
        <p:nvSpPr>
          <p:cNvPr id="3" name="Content Placeholder 2"/>
          <p:cNvSpPr>
            <a:spLocks noGrp="1"/>
          </p:cNvSpPr>
          <p:nvPr>
            <p:ph idx="1"/>
          </p:nvPr>
        </p:nvSpPr>
        <p:spPr/>
        <p:txBody>
          <a:bodyPr/>
          <a:lstStyle/>
          <a:p>
            <a:r>
              <a:rPr lang="en-US" b="1" i="1" dirty="0"/>
              <a:t>What are the OSNAP goals for physical activity (hint:  for who, for how long, and how frequently?) </a:t>
            </a:r>
          </a:p>
        </p:txBody>
      </p:sp>
    </p:spTree>
    <p:extLst>
      <p:ext uri="{BB962C8B-B14F-4D97-AF65-F5344CB8AC3E}">
        <p14:creationId xmlns:p14="http://schemas.microsoft.com/office/powerpoint/2010/main" val="1568678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OSNAP Goals Review</a:t>
            </a:r>
          </a:p>
        </p:txBody>
      </p:sp>
      <p:sp>
        <p:nvSpPr>
          <p:cNvPr id="3" name="Content Placeholder 2"/>
          <p:cNvSpPr>
            <a:spLocks noGrp="1"/>
          </p:cNvSpPr>
          <p:nvPr>
            <p:ph idx="1"/>
          </p:nvPr>
        </p:nvSpPr>
        <p:spPr/>
        <p:txBody>
          <a:bodyPr/>
          <a:lstStyle/>
          <a:p>
            <a:pPr marL="0" indent="0">
              <a:buNone/>
            </a:pPr>
            <a:r>
              <a:rPr lang="en-US" altLang="zh-TW" b="1" i="1" dirty="0"/>
              <a:t>Does this snack menu meet OSNAP goals? Why or why not?</a:t>
            </a:r>
          </a:p>
          <a:p>
            <a:endParaRPr lang="en-US" altLang="zh-TW" dirty="0"/>
          </a:p>
          <a:p>
            <a:r>
              <a:rPr lang="en-US" dirty="0"/>
              <a:t>Monday – carrot sticks, hummus, whole grain crackers, water</a:t>
            </a:r>
          </a:p>
          <a:p>
            <a:r>
              <a:rPr lang="en-US" dirty="0"/>
              <a:t>Tuesday – low-fat milk, banana, water</a:t>
            </a:r>
          </a:p>
          <a:p>
            <a:r>
              <a:rPr lang="en-US" dirty="0"/>
              <a:t>Wednesday – whole grain cereal, milk</a:t>
            </a:r>
          </a:p>
          <a:p>
            <a:r>
              <a:rPr lang="en-US" dirty="0"/>
              <a:t>Thursday – broccoli spears, salsa, water, yogurt</a:t>
            </a:r>
          </a:p>
          <a:p>
            <a:r>
              <a:rPr lang="en-US" dirty="0"/>
              <a:t>Friday – popcorn, 100% juice (6oz), apple slices</a:t>
            </a:r>
          </a:p>
          <a:p>
            <a:endParaRPr lang="en-US" dirty="0"/>
          </a:p>
        </p:txBody>
      </p:sp>
    </p:spTree>
    <p:extLst>
      <p:ext uri="{BB962C8B-B14F-4D97-AF65-F5344CB8AC3E}">
        <p14:creationId xmlns:p14="http://schemas.microsoft.com/office/powerpoint/2010/main" val="3306926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2D48CE-EE32-DE91-4ECF-F6CBD8E84C83}"/>
              </a:ext>
            </a:extLst>
          </p:cNvPr>
          <p:cNvSpPr>
            <a:spLocks noGrp="1"/>
          </p:cNvSpPr>
          <p:nvPr>
            <p:ph type="title"/>
          </p:nvPr>
        </p:nvSpPr>
        <p:spPr/>
        <p:txBody>
          <a:bodyPr/>
          <a:lstStyle/>
          <a:p>
            <a:r>
              <a:rPr lang="en-US" dirty="0"/>
              <a:t>Training Objectives</a:t>
            </a:r>
          </a:p>
        </p:txBody>
      </p:sp>
      <p:sp>
        <p:nvSpPr>
          <p:cNvPr id="5" name="Content Placeholder 4">
            <a:extLst>
              <a:ext uri="{FF2B5EF4-FFF2-40B4-BE49-F238E27FC236}">
                <a16:creationId xmlns:a16="http://schemas.microsoft.com/office/drawing/2014/main" id="{7C02A49C-CA46-C293-A663-E0FB2F58526B}"/>
              </a:ext>
            </a:extLst>
          </p:cNvPr>
          <p:cNvSpPr>
            <a:spLocks noGrp="1"/>
          </p:cNvSpPr>
          <p:nvPr>
            <p:ph idx="1"/>
          </p:nvPr>
        </p:nvSpPr>
        <p:spPr>
          <a:xfrm>
            <a:off x="838200" y="1825624"/>
            <a:ext cx="10792968" cy="4526407"/>
          </a:xfrm>
        </p:spPr>
        <p:txBody>
          <a:bodyPr>
            <a:noAutofit/>
          </a:bodyPr>
          <a:lstStyle/>
          <a:p>
            <a:pPr marL="0" indent="0">
              <a:lnSpc>
                <a:spcPct val="140000"/>
              </a:lnSpc>
              <a:spcBef>
                <a:spcPts val="0"/>
              </a:spcBef>
              <a:buNone/>
            </a:pPr>
            <a:r>
              <a:rPr lang="en-US" sz="2000" dirty="0"/>
              <a:t>Participants will be able to…</a:t>
            </a:r>
          </a:p>
          <a:p>
            <a:pPr marL="457200" indent="-457200">
              <a:lnSpc>
                <a:spcPct val="140000"/>
              </a:lnSpc>
              <a:spcBef>
                <a:spcPts val="0"/>
              </a:spcBef>
              <a:buFont typeface="+mj-lt"/>
              <a:buAutoNum type="arabicPeriod"/>
            </a:pPr>
            <a:r>
              <a:rPr lang="en-US" sz="2000" dirty="0"/>
              <a:t>Explain the scientific rationale behind the OSNAP Goals for out-of-school time (OST)</a:t>
            </a:r>
          </a:p>
          <a:p>
            <a:pPr marL="457200" indent="-457200">
              <a:lnSpc>
                <a:spcPct val="140000"/>
              </a:lnSpc>
              <a:spcBef>
                <a:spcPts val="0"/>
              </a:spcBef>
              <a:buFont typeface="+mj-lt"/>
              <a:buAutoNum type="arabicPeriod"/>
            </a:pPr>
            <a:r>
              <a:rPr lang="en-US" sz="2000" dirty="0"/>
              <a:t>Communicate the OSNAP model to help OST programs increase opportunities for children to eat healthy and be active</a:t>
            </a:r>
          </a:p>
          <a:p>
            <a:pPr marL="457200" indent="-457200">
              <a:lnSpc>
                <a:spcPct val="140000"/>
              </a:lnSpc>
              <a:spcBef>
                <a:spcPts val="0"/>
              </a:spcBef>
              <a:buFont typeface="+mj-lt"/>
              <a:buAutoNum type="arabicPeriod"/>
            </a:pPr>
            <a:r>
              <a:rPr lang="en-US" sz="2000" dirty="0"/>
              <a:t>Identify, locate and use the OSNAP resources and tools with OST programs to support programs</a:t>
            </a:r>
          </a:p>
          <a:p>
            <a:pPr marL="457200" indent="-457200">
              <a:lnSpc>
                <a:spcPct val="140000"/>
              </a:lnSpc>
              <a:spcBef>
                <a:spcPts val="0"/>
              </a:spcBef>
              <a:buFont typeface="+mj-lt"/>
              <a:buAutoNum type="arabicPeriod"/>
            </a:pPr>
            <a:r>
              <a:rPr lang="en-US" sz="2000" dirty="0"/>
              <a:t>Support OST programs in evaluating their efforts</a:t>
            </a:r>
          </a:p>
          <a:p>
            <a:pPr marL="457200" indent="-457200">
              <a:lnSpc>
                <a:spcPct val="140000"/>
              </a:lnSpc>
              <a:spcBef>
                <a:spcPts val="0"/>
              </a:spcBef>
              <a:buFont typeface="+mj-lt"/>
              <a:buAutoNum type="arabicPeriod"/>
            </a:pPr>
            <a:r>
              <a:rPr lang="en-US" sz="2000" dirty="0"/>
              <a:t>Facilitate a series of collaborative learning community sessions with OST program staff</a:t>
            </a:r>
          </a:p>
        </p:txBody>
      </p:sp>
    </p:spTree>
    <p:extLst>
      <p:ext uri="{BB962C8B-B14F-4D97-AF65-F5344CB8AC3E}">
        <p14:creationId xmlns:p14="http://schemas.microsoft.com/office/powerpoint/2010/main" val="2382509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OSNAP Goals Review</a:t>
            </a:r>
          </a:p>
        </p:txBody>
      </p:sp>
      <p:sp>
        <p:nvSpPr>
          <p:cNvPr id="3" name="Content Placeholder 2"/>
          <p:cNvSpPr>
            <a:spLocks noGrp="1"/>
          </p:cNvSpPr>
          <p:nvPr>
            <p:ph idx="1"/>
          </p:nvPr>
        </p:nvSpPr>
        <p:spPr/>
        <p:txBody>
          <a:bodyPr/>
          <a:lstStyle/>
          <a:p>
            <a:r>
              <a:rPr lang="en-US" b="1" i="1" dirty="0"/>
              <a:t>Name two health-related concerns associated with watching commercial television.  </a:t>
            </a:r>
          </a:p>
        </p:txBody>
      </p:sp>
    </p:spTree>
    <p:extLst>
      <p:ext uri="{BB962C8B-B14F-4D97-AF65-F5344CB8AC3E}">
        <p14:creationId xmlns:p14="http://schemas.microsoft.com/office/powerpoint/2010/main" val="1004423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OSNAP Goals Review</a:t>
            </a:r>
          </a:p>
        </p:txBody>
      </p:sp>
      <p:sp>
        <p:nvSpPr>
          <p:cNvPr id="3" name="Content Placeholder 2"/>
          <p:cNvSpPr>
            <a:spLocks noGrp="1"/>
          </p:cNvSpPr>
          <p:nvPr>
            <p:ph idx="1"/>
          </p:nvPr>
        </p:nvSpPr>
        <p:spPr/>
        <p:txBody>
          <a:bodyPr>
            <a:normAutofit/>
          </a:bodyPr>
          <a:lstStyle/>
          <a:p>
            <a:pPr marL="0" indent="0">
              <a:buNone/>
            </a:pPr>
            <a:r>
              <a:rPr lang="en-US" b="1" i="1" dirty="0"/>
              <a:t>Fill in the blanks:</a:t>
            </a:r>
          </a:p>
          <a:p>
            <a:endParaRPr lang="en-US" dirty="0"/>
          </a:p>
          <a:p>
            <a:r>
              <a:rPr lang="en-US" dirty="0"/>
              <a:t>Children should eat at least ____ servings of fruits and vegetables daily. However, most U.S. children are only eating about ____servings each day. Serving 100% fruit juice does not substitute for whole fruit because juice does not contain __________.</a:t>
            </a:r>
          </a:p>
        </p:txBody>
      </p:sp>
    </p:spTree>
    <p:extLst>
      <p:ext uri="{BB962C8B-B14F-4D97-AF65-F5344CB8AC3E}">
        <p14:creationId xmlns:p14="http://schemas.microsoft.com/office/powerpoint/2010/main" val="922203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OSNAP Goals Review</a:t>
            </a:r>
          </a:p>
        </p:txBody>
      </p:sp>
      <p:sp>
        <p:nvSpPr>
          <p:cNvPr id="3" name="Content Placeholder 2"/>
          <p:cNvSpPr>
            <a:spLocks noGrp="1"/>
          </p:cNvSpPr>
          <p:nvPr>
            <p:ph idx="1"/>
          </p:nvPr>
        </p:nvSpPr>
        <p:spPr/>
        <p:txBody>
          <a:bodyPr/>
          <a:lstStyle/>
          <a:p>
            <a:pPr marL="0" indent="0">
              <a:buNone/>
            </a:pPr>
            <a:r>
              <a:rPr lang="en-US" b="1" i="1" dirty="0"/>
              <a:t>True or False:  </a:t>
            </a:r>
          </a:p>
          <a:p>
            <a:r>
              <a:rPr lang="en-US" dirty="0"/>
              <a:t>Gatorade and other sports drinks are better than water for keeping kids hydrated.</a:t>
            </a:r>
          </a:p>
        </p:txBody>
      </p:sp>
    </p:spTree>
    <p:extLst>
      <p:ext uri="{BB962C8B-B14F-4D97-AF65-F5344CB8AC3E}">
        <p14:creationId xmlns:p14="http://schemas.microsoft.com/office/powerpoint/2010/main" val="3205852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OSNAP Goals Review</a:t>
            </a:r>
          </a:p>
        </p:txBody>
      </p:sp>
      <p:sp>
        <p:nvSpPr>
          <p:cNvPr id="3" name="Content Placeholder 2"/>
          <p:cNvSpPr>
            <a:spLocks noGrp="1"/>
          </p:cNvSpPr>
          <p:nvPr>
            <p:ph idx="1"/>
          </p:nvPr>
        </p:nvSpPr>
        <p:spPr/>
        <p:txBody>
          <a:bodyPr/>
          <a:lstStyle/>
          <a:p>
            <a:r>
              <a:rPr lang="en-US" b="1" i="1" dirty="0"/>
              <a:t>What is the recommended amount of physical activity that kids should get every day, and what are two benefits of regular physical activity?</a:t>
            </a:r>
          </a:p>
          <a:p>
            <a:endParaRPr lang="en-US" dirty="0"/>
          </a:p>
        </p:txBody>
      </p:sp>
    </p:spTree>
    <p:extLst>
      <p:ext uri="{BB962C8B-B14F-4D97-AF65-F5344CB8AC3E}">
        <p14:creationId xmlns:p14="http://schemas.microsoft.com/office/powerpoint/2010/main" val="4001058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pcontent.answcdn.com/wikipedia/commons/thumb/f/fe/Bubbler.jpg/300px-Bubbler.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872517" y="1295400"/>
            <a:ext cx="28448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us.123rf.com/400wm/400/400/wavebreakmediamicro/wavebreakmediamicro1106/wavebreakmediamicro110600904/10072638-businessman-drinking-from-a-water-cooler-in-offic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1562" y="3290660"/>
            <a:ext cx="2130425" cy="304346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encrypted-tbn2.gstatic.com/images?q=tbn:ANd9GcRMB6cxzA42-77LxgGtKYVChHGKXLpRYsa13Toacc1jMTK7w_O4"/>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1886"/>
          <a:stretch/>
        </p:blipFill>
        <p:spPr bwMode="auto">
          <a:xfrm>
            <a:off x="6869237" y="1690688"/>
            <a:ext cx="1336508" cy="2333626"/>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999744" y="1542060"/>
            <a:ext cx="6035040" cy="1447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FF0000"/>
              </a:buClr>
              <a:buFont typeface="Arial"/>
              <a:buChar char="•"/>
              <a:defRPr sz="2800" b="0" i="0" kern="1200">
                <a:solidFill>
                  <a:schemeClr val="tx1"/>
                </a:solidFill>
                <a:latin typeface="Whitney-Book"/>
                <a:ea typeface="+mn-ea"/>
                <a:cs typeface="Whitney-Book"/>
              </a:defRPr>
            </a:lvl1pPr>
            <a:lvl2pPr marL="742950" indent="-285750" algn="l" defTabSz="457200" rtl="0" eaLnBrk="1" latinLnBrk="0" hangingPunct="1">
              <a:spcBef>
                <a:spcPct val="20000"/>
              </a:spcBef>
              <a:buClr>
                <a:srgbClr val="3366FF"/>
              </a:buClr>
              <a:buFont typeface="Arial"/>
              <a:buChar char="•"/>
              <a:defRPr sz="2400" b="0" i="0" kern="1200">
                <a:solidFill>
                  <a:schemeClr val="tx1"/>
                </a:solidFill>
                <a:latin typeface="Whitney-Book"/>
                <a:ea typeface="+mn-ea"/>
                <a:cs typeface="Whitney-Book"/>
              </a:defRPr>
            </a:lvl2pPr>
            <a:lvl3pPr marL="1143000" indent="-228600" algn="l" defTabSz="457200" rtl="0" eaLnBrk="1" latinLnBrk="0" hangingPunct="1">
              <a:spcBef>
                <a:spcPct val="20000"/>
              </a:spcBef>
              <a:buClr>
                <a:srgbClr val="008000"/>
              </a:buClr>
              <a:buFont typeface="Arial"/>
              <a:buChar char="•"/>
              <a:defRPr sz="2000" b="0" i="0" kern="1200">
                <a:solidFill>
                  <a:schemeClr val="tx1"/>
                </a:solidFill>
                <a:latin typeface="Whitney-Book"/>
                <a:ea typeface="+mn-ea"/>
                <a:cs typeface="Whitney-Book"/>
              </a:defRPr>
            </a:lvl3pPr>
            <a:lvl4pPr marL="1600200" indent="-228600" algn="l" defTabSz="457200" rtl="0" eaLnBrk="1" latinLnBrk="0" hangingPunct="1">
              <a:spcBef>
                <a:spcPct val="20000"/>
              </a:spcBef>
              <a:buClr>
                <a:srgbClr val="660066"/>
              </a:buClr>
              <a:buFont typeface="Arial"/>
              <a:buChar char="•"/>
              <a:defRPr sz="2000" b="0" i="0" kern="1200">
                <a:solidFill>
                  <a:schemeClr val="tx1"/>
                </a:solidFill>
                <a:latin typeface="Whitney-Book"/>
                <a:ea typeface="+mn-ea"/>
                <a:cs typeface="Whitney-Book"/>
              </a:defRPr>
            </a:lvl4pPr>
            <a:lvl5pPr marL="2057400" indent="-228600" algn="l" defTabSz="457200" rtl="0" eaLnBrk="1" latinLnBrk="0" hangingPunct="1">
              <a:spcBef>
                <a:spcPct val="20000"/>
              </a:spcBef>
              <a:buClr>
                <a:srgbClr val="FF0000"/>
              </a:buClr>
              <a:buFont typeface="Courier New"/>
              <a:buChar char="o"/>
              <a:defRPr sz="2000" b="0" i="0" kern="1200">
                <a:solidFill>
                  <a:schemeClr val="tx1"/>
                </a:solidFill>
                <a:latin typeface="Whitney-Book"/>
                <a:ea typeface="+mn-ea"/>
                <a:cs typeface="Whitney-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Tx/>
            </a:pPr>
            <a:r>
              <a:rPr lang="en-US" dirty="0">
                <a:latin typeface="Franklin Gothic Book" panose="020B0503020102020204" pitchFamily="34" charset="0"/>
              </a:rPr>
              <a:t>Which of the following are ways of serving water at snack?</a:t>
            </a:r>
          </a:p>
        </p:txBody>
      </p:sp>
      <p:sp>
        <p:nvSpPr>
          <p:cNvPr id="4" name="AutoShape 12" descr="data:image/jpeg;base64,/9j/4AAQSkZJRgABAQAAAQABAAD/2wCEAAkGBhQSEBASEhIVFBAQFA8PDxAUEBAQFBQPFBAVFBQQFBYXHCYeFxkjGRQUHy8gJCcpLCwsFR4xNTAqNSYrLCkBCQoKDgwOFA8PFCkcHBwpKSwpKSkpKSkpKSksKSkpKSkpLCkpKS4pKSkpKSktKSkpKTAsKSkpLCkpLCkpKSksNf/AABEIAMIBAwMBIgACEQEDEQH/xAAbAAACAwEBAQAAAAAAAAAAAAACAwABBAUGB//EADsQAAIBAgMFBgMGBgEFAAAAAAABAgMREiExBEFRYaEFE3GBkfAiscEGFCMy4fFCUmJyktGiFUNTY4L/xAAaAQEBAQEBAQEAAAAAAAAAAAAAAQIDBAUG/8QAJhEBAAIBBAECBwEAAAAAAAAAAAECEQMhMVESQWETIjJigbHRBP/aAAwDAQACEQMRAD8A+plg58iK/IjQy0Bd8i1MqDKkiwkAuAabGSpgYbAS7KsXciqWAFyGQeQidUOk7gPsQDDzZeHmAZYGZFMAy0QsghZCAWiELKLLRSLAiLIiBHnPt3tzp7LlrOUY+V7v5HN2GVPbKOCeeXmnxRv+3lPFRjHjL6M8NsFWdCV1pvXHmj1aVPKu3Lya1/G2/DT2v9inTd4tRT0qW/DlwU0vyS56HNk6uzZVqbS3S/NB+El9T6F2X27GpG0s90lb5o0/9Nptfhu0XrTsp03/APL08rHSNaa7Xhwt/nrfek4fMY9rKTvnHirmmFalfHG+NZXbvrqeq7S+w9OacowdOf8A67Si3/ZK1vI83L7MV6bxTpSw8Y2llzSzR6Ivp34nDzW09TT5jPui2mTzzIC69ssMsv6WQ6eLh5PpNyKaAaZMB8R+jMuWyYXldcgMbv8AQBsY2CQGPk+hanyfQqtAtkVXLR+hMQQLFylYawXSxZAKUbjIAPZ5LVegUYAMuViKwBRigKVRlqV3b1FVp2vmDsGrCNqCKLIqyXIIcldtvQBveeZMb4dREtsiuYifadtI9SmW/G+C9Sd4+HU5n/WH/KvUdT7Uv/D1GEy3qtxTQcZXMsNsi+QU3vT98wOb9rNlc6F1/A7+W88js9BPcfRbKUbPSSzR4/bezu6qNL8r/K/od9K3o82vTO7JDs7erpresmbaNapHVYlx/LL13jqHM2xppnSbduVadB2ftZaOVnwmrdToQ2rl5p3MT2RPVCX2db8rcf7W100OcxWXWJvHu6LqQ3pX/tIc5Kt/5H5xjchPH3Xz+39f1vwlMawJI4PSF1OQmV21nvWQ/DxX1KeG618wH2LsKdUiqFDkDJFxkVOa95AVAZT1QMdC0wHyYDCkwSAWAw2BKRRkrxux2wR1FVXmx2yvLT5BGu5Li+85PoRVF++RFNuYe0Kii1fea7nJ+0cV3SefwvdqarGZiGbTiJk3FkLnFWGdgVY1aCu3O2V21dWtllZo2T7Oi/5l5idpwkbxlyu4XEfR2fnryNMuy1ulLoSOwW/jfokMrgtUkt7yBp1b1Iwtk83nusap0l4+ZmpK1RO2STt4sB/anaSpRV9ZNRj4mKolOOeaZm+1G1U4KnKdLvGm8N5SjGL4tLUydm/aBTyahBblGy+Z1rSZjMOV7xE4mWruHH+qPVGmjJPR+WgynUTevUa6K4iZSK9JEO4Ci0EmZbHYgN17RCKJgsvEU2c3RISIlmy9mXwW4NrqFhQQGEuMSSy/cTKrzKrZOOS47jPVFqfP5iHJvVb9+V+twjpQ0RdhMqmHJvyYUa/mFPTyBmyqcroqay8MwJYqWRUZcSOzYCZxz/cZSlZFyiDhCG4yXIqd1zReHLgFBexg7fV6EzbKaTS3mTtPOlNci15hm3Es32OqPuGnfKT1s1puep3cXu6POfZlqMJXtnJvVp9Dv4veTNan1Szpz8sDv49CrgX94SX92sYdFVHkIpTTut8dfMZVkc/Z9qUak76Z38FYsQky2bV2bCqvj+JcNDPHsijHKNKK52u+pvhOMleLT8HcC2vXUZmNspNYnfDJLZ0tFbyRSTNThfeRUFx9+hcpgiM3e1vM0RiP+7rXeuYd0txMrEMtuRDBX7VtJrE/JZENYlnyr21KXu5MXu5eAmE5tioSyl4rqh0FmKpLNriluLhJgNnES6N94ydS9v3J3iCl9xzYEdk4eLy+o3GFBlCa1PE7sunsyW/6D40+O8qpKy+FZ8XmEXEtoGErhBXM2PbJY5wkl8NrPEk7O/HXQ6Cjn+xgmvxX+ZrN6RlHXnmjZTkv5V5P6FlmB4eRSsFfk/T9RNZZ7vNkaaIVYq92uRU6qzsZknxXldhXdnn9AhTneXgrctQNpzjJcUy3r6e+Q2GUcS1vZciow9mbJKCSk8F80nJX8bWvbxOnGS5vnhsc2zxyvv5XNNL3+ZFtvOWa7RhqxL22S/vMUk+D9WVK/D5mWxTZzKWzvvcUZRaeLK9nmuDN9/ehgp0GpPnc1DNmXaMUZK8VGTva9OTT8JQtJeDTH0duq2y7qVtzqTb6tsbCUn8Elig8mtGuae5nn+1tkwVZQlgklZxcoSi3Fq6+KOp6aYttLyXzTeHVr9t14/8Aah/lNfNGdfamtdfgw8pN/U4sbR0y002iSXUvG5NJXk20ku+Wp1+HXpzjVv29z2Xt06kMThhztndbtcx20T+GS4pq+e/I5+yUlGKW9JLOUnL0WTNVWdov/dv2PDbnZ768bvmP2g2hvaa1m7KWH83BJfQhz9qoSlUnL+aUpesmyH26xWKxD89eLTaZ7fYnLkB3nh6oZtlaLtgvzsc6dGbeTlbyR8F+jdCE893qDBu78dOFwdmoOObVl45hJ/F+gDGApXeuSHq1nfyM8IXbT1W+3u4DLhd7beheDx9BdWnyfovqUaZbWuNzLtFVuy0Te4kadtbLxlfoiNfFHx6Aaaa37tB8ab3GWW0qN8OfyKpdpSSthyAz7VH8S+/xcR8H7av1Qqabzzv4J9Aqa5el4/oVGiPl1LcfH0TBi/H5l1Hk9NOd9SKFy8eiKnoxcI5rUdUe7/TAySevvcN2Wd3h3MXOg3mibPTlGSduJUdCFCK3Z8dS7+noXSrKWjJJpXb08kRpJsVcNK4agApx96lrZE1pboaY2/S5TQGSrRjTi5vPCm7JcPmeS27a+8k5PEnLhLBZLRWlkz1nacvw5RWbkrJXw9dx5N0JKVpN24Twv/k0ejRxvLy6+doYKmzO/wCabXB0qU16o6PZnZyTxSdN/wBMkqbvxyN+ybHwpy8YSpS+pvbkksqi8VRXrb6G7ano500/UCna3D+/L/bFdp18NGpLLKM3kms7bvUid5fon1K7Y2eU6MoxveSW+++7+R545h6bT8svnKjH2yjty7GqX/L0IfT+JHb5PhPT6DTiuBcgHNoBtnyH2xpltK4EImhUt+/cAMaTv7QNW0eF3rnYZizAcPHySYC0vdwaiXLzbGNe8NgXLm/KxUVF5Zf8YW6sFU7yXDiFr+rv0GqOaArulwv0Jh5JeQ/CU0FZaietwVUfH5M0zpC/u/PoEBj5oJMN7PzKdMAUrv8AUuazenvkVGnmMmslzA5/eu7zY2Fd3SvvXzC7otRQRnqxtO92mk89/qtUGtqkv4k/F/7DrUvjuue/L03MuUPbSkjeWcDhtbsr4fUNbb4f5CJLJfSIEL33+cVYy01/en/T4XbJ37eWfjYXP3ZYUXGJFFLXda2d1dZ8TLPYVe6WH+2V16PI01FmK7v2n9DUThm0ZLdFfywfPAk+gKpWu7W/xQco+3FA28PRFyzgqlDPd6/Q6FCpFavXQzwh7tYlehisZbbsMORDm/dnxZAn4amnciYEabuHKmZaFfLQGO0WAlAWogOqV3qshmzLLO3q0Z3E00XbIoGquD8k7/MTK/F+iNuPn0QEm+fRABB/D9LJddQoFYcv1uy6cQp2Nbwb5hXFqBAyQKQOEtRKHOmmuYMdCQCbIAUEtRU82HKYcYp6ZlGdxAlE0ygA4gJrwzTyureNrdUVTpt7rLjce4rK/v8A0VUju3eGQTAHGO9t+Dt8ilV4R9cyu6fu4S2V8OoFOo+XoXCbb/YP7o+QcNnaAV6FYFwsOnR06hKiragZu64MpU3z9P0GSlYqvWajiVwLhsz4PzGOiJ2DanN2b8cuh0XEDF3RDXgKCsFymy4xJIgW5EcbK5HEfGgmrMITa6GJ5AKLV1wJTpNvggGxK9PmFOy3gqa49CqIie4kZx4hyWd/pYBapc2R1LDVq9fmJrR92AtVCd4BSduQzEBamxdaTe+3gG2Km8gBUXhdrt7vE3bHTaglLXeI2ZGq4RJIW4jLlEUmeVvMkRlSORUI5FDIloW0WroBxVgFJhKTCCnSuheHINTYMkApQzCqbOmrPfrYKLDsFLobPGCtFWHESLAEgRAORjsA6lwpRuDgIiKQ2Fd6C0gsIDMXEk6tkBYBgZNt2lp5VIrlJpGWlOcnnVUl/LGMpdUrHcjs/u7Hwp2NZTDn7HscsSeaS42zOnNF3KIpc1Zi6vi/IdPcAwpVFX/UJIFK3MtAW0DUhl/thIuXkBdPIJzKCUAAdUp7TYetnQX3JPcAihtGJ2VjQou1tBUOz0k2lnv8BlGOQRMAFTxHMU6avoAcWkEpoVKkuDEumuLAbKdmTvUZpQ5h04hTYTuzSkZ6MczSBCFkCIQhAOO1zBY2wLiQLuHFkcSWAtsDevEuwcIfFEDaol2CsSxVCUFYlgFzFyGzQtoAUirBRJYCkEokSCigAk8w4zFzWYGADWtoQX3sxqAcYAPltLJRrtuzt5C1AbSjmA1oCwwFoAZRy/U58nnbodJozVI8kAqCuOjZcRcFnwCAds6zY8Vs6yHBFELsQCFFkKOZPIBzQ6vyMVRmQ3y6gyQhVOZpptW0v6gHQhvCg/iEd9wTG0VvA2OZWMS5Au5VP7wvGZnFi5wmBsc0U4mTZMd22stF4mnv1vQF2KsE5Lh1FvaEv4epAdg4RM8+0YLVW9BuzbYp5RRUMdMruzQ4g4QpKgEoDLEsACiFFBWLQFlBNAsIqRmnDPQ0sFoKRCnyLsNUQXEBtJZBlRWRZUQhCAQhCEHN2n8phiUQCzZs2hCBCZfmG09WQhFNQcSEKpsQrEIEVJfhvzK2RZ+RCAcntGTU5Wy8MjDtFV21fqyENQzLJs7u8zv9j6kILFXYYJCGWkIQgVCIsgRbKIQCmAQgFrQosgDEQhAIQhAIQhAP/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4" descr="data:image/jpeg;base64,/9j/4AAQSkZJRgABAQAAAQABAAD/2wCEAAkGBhQSEBASEhIVFBAQFA8PDxAUEBAQFBQPFBAVFBQQFBYXHCYeFxkjGRQUHy8gJCcpLCwsFR4xNTAqNSYrLCkBCQoKDgwOFA8PFCkcHBwpKSwpKSkpKSkpKSksKSkpKSkpLCkpKS4pKSkpKSktKSkpKTAsKSkpLCkpLCkpKSksNf/AABEIAMIBAwMBIgACEQEDEQH/xAAbAAACAwEBAQAAAAAAAAAAAAACAwABBAUGB//EADsQAAIBAgMFBgMGBgEFAAAAAAABAgMREiExBEFRYaEFE3GBkfAiscEGFCMy4fFCUmJyktGiFUNTY4L/xAAaAQEBAQEBAQEAAAAAAAAAAAAAAQIDBAUG/8QAJhEBAAIBBAECBwEAAAAAAAAAAAECEQMhMVESQWETIjJigbHRBP/aAAwDAQACEQMRAD8A+plg58iK/IjQy0Bd8i1MqDKkiwkAuAabGSpgYbAS7KsXciqWAFyGQeQidUOk7gPsQDDzZeHmAZYGZFMAy0QsghZCAWiELKLLRSLAiLIiBHnPt3tzp7LlrOUY+V7v5HN2GVPbKOCeeXmnxRv+3lPFRjHjL6M8NsFWdCV1pvXHmj1aVPKu3Lya1/G2/DT2v9inTd4tRT0qW/DlwU0vyS56HNk6uzZVqbS3S/NB+El9T6F2X27GpG0s90lb5o0/9Nptfhu0XrTsp03/APL08rHSNaa7Xhwt/nrfek4fMY9rKTvnHirmmFalfHG+NZXbvrqeq7S+w9OacowdOf8A67Si3/ZK1vI83L7MV6bxTpSw8Y2llzSzR6Ivp34nDzW09TT5jPui2mTzzIC69ssMsv6WQ6eLh5PpNyKaAaZMB8R+jMuWyYXldcgMbv8AQBsY2CQGPk+hanyfQqtAtkVXLR+hMQQLFylYawXSxZAKUbjIAPZ5LVegUYAMuViKwBRigKVRlqV3b1FVp2vmDsGrCNqCKLIqyXIIcldtvQBveeZMb4dREtsiuYifadtI9SmW/G+C9Sd4+HU5n/WH/KvUdT7Uv/D1GEy3qtxTQcZXMsNsi+QU3vT98wOb9rNlc6F1/A7+W88js9BPcfRbKUbPSSzR4/bezu6qNL8r/K/od9K3o82vTO7JDs7erpresmbaNapHVYlx/LL13jqHM2xppnSbduVadB2ftZaOVnwmrdToQ2rl5p3MT2RPVCX2db8rcf7W100OcxWXWJvHu6LqQ3pX/tIc5Kt/5H5xjchPH3Xz+39f1vwlMawJI4PSF1OQmV21nvWQ/DxX1KeG618wH2LsKdUiqFDkDJFxkVOa95AVAZT1QMdC0wHyYDCkwSAWAw2BKRRkrxux2wR1FVXmx2yvLT5BGu5Li+85PoRVF++RFNuYe0Kii1fea7nJ+0cV3SefwvdqarGZiGbTiJk3FkLnFWGdgVY1aCu3O2V21dWtllZo2T7Oi/5l5idpwkbxlyu4XEfR2fnryNMuy1ulLoSOwW/jfokMrgtUkt7yBp1b1Iwtk83nusap0l4+ZmpK1RO2STt4sB/anaSpRV9ZNRj4mKolOOeaZm+1G1U4KnKdLvGm8N5SjGL4tLUydm/aBTyahBblGy+Z1rSZjMOV7xE4mWruHH+qPVGmjJPR+WgynUTevUa6K4iZSK9JEO4Ci0EmZbHYgN17RCKJgsvEU2c3RISIlmy9mXwW4NrqFhQQGEuMSSy/cTKrzKrZOOS47jPVFqfP5iHJvVb9+V+twjpQ0RdhMqmHJvyYUa/mFPTyBmyqcroqay8MwJYqWRUZcSOzYCZxz/cZSlZFyiDhCG4yXIqd1zReHLgFBexg7fV6EzbKaTS3mTtPOlNci15hm3Es32OqPuGnfKT1s1puep3cXu6POfZlqMJXtnJvVp9Dv4veTNan1Szpz8sDv49CrgX94SX92sYdFVHkIpTTut8dfMZVkc/Z9qUak76Z38FYsQky2bV2bCqvj+JcNDPHsijHKNKK52u+pvhOMleLT8HcC2vXUZmNspNYnfDJLZ0tFbyRSTNThfeRUFx9+hcpgiM3e1vM0RiP+7rXeuYd0txMrEMtuRDBX7VtJrE/JZENYlnyr21KXu5MXu5eAmE5tioSyl4rqh0FmKpLNriluLhJgNnES6N94ydS9v3J3iCl9xzYEdk4eLy+o3GFBlCa1PE7sunsyW/6D40+O8qpKy+FZ8XmEXEtoGErhBXM2PbJY5wkl8NrPEk7O/HXQ6Cjn+xgmvxX+ZrN6RlHXnmjZTkv5V5P6FlmB4eRSsFfk/T9RNZZ7vNkaaIVYq92uRU6qzsZknxXldhXdnn9AhTneXgrctQNpzjJcUy3r6e+Q2GUcS1vZciow9mbJKCSk8F80nJX8bWvbxOnGS5vnhsc2zxyvv5XNNL3+ZFtvOWa7RhqxL22S/vMUk+D9WVK/D5mWxTZzKWzvvcUZRaeLK9nmuDN9/ehgp0GpPnc1DNmXaMUZK8VGTva9OTT8JQtJeDTH0duq2y7qVtzqTb6tsbCUn8Elig8mtGuae5nn+1tkwVZQlgklZxcoSi3Fq6+KOp6aYttLyXzTeHVr9t14/8Aah/lNfNGdfamtdfgw8pN/U4sbR0y002iSXUvG5NJXk20ku+Wp1+HXpzjVv29z2Xt06kMThhztndbtcx20T+GS4pq+e/I5+yUlGKW9JLOUnL0WTNVWdov/dv2PDbnZ768bvmP2g2hvaa1m7KWH83BJfQhz9qoSlUnL+aUpesmyH26xWKxD89eLTaZ7fYnLkB3nh6oZtlaLtgvzsc6dGbeTlbyR8F+jdCE893qDBu78dOFwdmoOObVl45hJ/F+gDGApXeuSHq1nfyM8IXbT1W+3u4DLhd7beheDx9BdWnyfovqUaZbWuNzLtFVuy0Te4kadtbLxlfoiNfFHx6Aaaa37tB8ab3GWW0qN8OfyKpdpSSthyAz7VH8S+/xcR8H7av1Qqabzzv4J9Aqa5el4/oVGiPl1LcfH0TBi/H5l1Hk9NOd9SKFy8eiKnoxcI5rUdUe7/TAySevvcN2Wd3h3MXOg3mibPTlGSduJUdCFCK3Z8dS7+noXSrKWjJJpXb08kRpJsVcNK4agApx96lrZE1pboaY2/S5TQGSrRjTi5vPCm7JcPmeS27a+8k5PEnLhLBZLRWlkz1nacvw5RWbkrJXw9dx5N0JKVpN24Twv/k0ejRxvLy6+doYKmzO/wCabXB0qU16o6PZnZyTxSdN/wBMkqbvxyN+ybHwpy8YSpS+pvbkksqi8VRXrb6G7ano500/UCna3D+/L/bFdp18NGpLLKM3kms7bvUid5fon1K7Y2eU6MoxveSW+++7+R545h6bT8svnKjH2yjty7GqX/L0IfT+JHb5PhPT6DTiuBcgHNoBtnyH2xpltK4EImhUt+/cAMaTv7QNW0eF3rnYZizAcPHySYC0vdwaiXLzbGNe8NgXLm/KxUVF5Zf8YW6sFU7yXDiFr+rv0GqOaArulwv0Jh5JeQ/CU0FZaietwVUfH5M0zpC/u/PoEBj5oJMN7PzKdMAUrv8AUuazenvkVGnmMmslzA5/eu7zY2Fd3SvvXzC7otRQRnqxtO92mk89/qtUGtqkv4k/F/7DrUvjuue/L03MuUPbSkjeWcDhtbsr4fUNbb4f5CJLJfSIEL33+cVYy01/en/T4XbJ37eWfjYXP3ZYUXGJFFLXda2d1dZ8TLPYVe6WH+2V16PI01FmK7v2n9DUThm0ZLdFfywfPAk+gKpWu7W/xQco+3FA28PRFyzgqlDPd6/Q6FCpFavXQzwh7tYlehisZbbsMORDm/dnxZAn4amnciYEabuHKmZaFfLQGO0WAlAWogOqV3qshmzLLO3q0Z3E00XbIoGquD8k7/MTK/F+iNuPn0QEm+fRABB/D9LJddQoFYcv1uy6cQp2Nbwb5hXFqBAyQKQOEtRKHOmmuYMdCQCbIAUEtRU82HKYcYp6ZlGdxAlE0ygA4gJrwzTyureNrdUVTpt7rLjce4rK/v8A0VUju3eGQTAHGO9t+Dt8ilV4R9cyu6fu4S2V8OoFOo+XoXCbb/YP7o+QcNnaAV6FYFwsOnR06hKiragZu64MpU3z9P0GSlYqvWajiVwLhsz4PzGOiJ2DanN2b8cuh0XEDF3RDXgKCsFymy4xJIgW5EcbK5HEfGgmrMITa6GJ5AKLV1wJTpNvggGxK9PmFOy3gqa49CqIie4kZx4hyWd/pYBapc2R1LDVq9fmJrR92AtVCd4BSduQzEBamxdaTe+3gG2Km8gBUXhdrt7vE3bHTaglLXeI2ZGq4RJIW4jLlEUmeVvMkRlSORUI5FDIloW0WroBxVgFJhKTCCnSuheHINTYMkApQzCqbOmrPfrYKLDsFLobPGCtFWHESLAEgRAORjsA6lwpRuDgIiKQ2Fd6C0gsIDMXEk6tkBYBgZNt2lp5VIrlJpGWlOcnnVUl/LGMpdUrHcjs/u7Hwp2NZTDn7HscsSeaS42zOnNF3KIpc1Zi6vi/IdPcAwpVFX/UJIFK3MtAW0DUhl/thIuXkBdPIJzKCUAAdUp7TYetnQX3JPcAihtGJ2VjQou1tBUOz0k2lnv8BlGOQRMAFTxHMU6avoAcWkEpoVKkuDEumuLAbKdmTvUZpQ5h04hTYTuzSkZ6MczSBCFkCIQhAOO1zBY2wLiQLuHFkcSWAtsDevEuwcIfFEDaol2CsSxVCUFYlgFzFyGzQtoAUirBRJYCkEokSCigAk8w4zFzWYGADWtoQX3sxqAcYAPltLJRrtuzt5C1AbSjmA1oCwwFoAZRy/U58nnbodJozVI8kAqCuOjZcRcFnwCAds6zY8Vs6yHBFELsQCFFkKOZPIBzQ6vyMVRmQ3y6gyQhVOZpptW0v6gHQhvCg/iEd9wTG0VvA2OZWMS5Au5VP7wvGZnFi5wmBsc0U4mTZMd22stF4mnv1vQF2KsE5Lh1FvaEv4epAdg4RM8+0YLVW9BuzbYp5RRUMdMruzQ4g4QpKgEoDLEsACiFFBWLQFlBNAsIqRmnDPQ0sFoKRCnyLsNUQXEBtJZBlRWRZUQhCAQhCEHN2n8phiUQCzZs2hCBCZfmG09WQhFNQcSEKpsQrEIEVJfhvzK2RZ+RCAcntGTU5Wy8MjDtFV21fqyENQzLJs7u8zv9j6kILFXYYJCGWkIQgVCIsgRbKIQCmAQgFrQosgDEQhAIQhAIQhAP/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9"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198505"/>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descr="http://toolmonger.com/wp-content/uploads/2008/06/WaterCoolerJug450.jpg"/>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059861" y="3429000"/>
            <a:ext cx="2905125" cy="29051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encrypted-tbn2.gstatic.com/images?q=tbn:ANd9GcQ_qpcGtkbRvNtD0mVXOyNziN0wGuksMefjU15jYHJ4CG--s0bY"/>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9094" y="3445554"/>
            <a:ext cx="1666875" cy="273367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9DFD5F69-4D66-F788-5F4C-F208945AB0A7}"/>
              </a:ext>
            </a:extLst>
          </p:cNvPr>
          <p:cNvSpPr>
            <a:spLocks noGrp="1"/>
          </p:cNvSpPr>
          <p:nvPr>
            <p:ph type="title"/>
          </p:nvPr>
        </p:nvSpPr>
        <p:spPr/>
        <p:txBody>
          <a:bodyPr/>
          <a:lstStyle/>
          <a:p>
            <a:r>
              <a:rPr lang="en-US" dirty="0"/>
              <a:t>OSNAP Goals Review</a:t>
            </a:r>
          </a:p>
        </p:txBody>
      </p:sp>
    </p:spTree>
    <p:extLst>
      <p:ext uri="{BB962C8B-B14F-4D97-AF65-F5344CB8AC3E}">
        <p14:creationId xmlns:p14="http://schemas.microsoft.com/office/powerpoint/2010/main" val="1463600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2E622B0F-80EF-5E23-4319-B114ACDFD7CF}"/>
              </a:ext>
            </a:extLst>
          </p:cNvPr>
          <p:cNvSpPr>
            <a:spLocks noGrp="1"/>
          </p:cNvSpPr>
          <p:nvPr>
            <p:ph type="title"/>
          </p:nvPr>
        </p:nvSpPr>
        <p:spPr>
          <a:xfrm>
            <a:off x="831850" y="2487168"/>
            <a:ext cx="10515600" cy="2075307"/>
          </a:xfrm>
          <a:noFill/>
          <a:effectLst/>
        </p:spPr>
        <p:txBody>
          <a:bodyPr anchor="ctr"/>
          <a:lstStyle/>
          <a:p>
            <a:pPr algn="r"/>
            <a:r>
              <a:rPr lang="en-US" i="1" u="sng" dirty="0"/>
              <a:t>End of Review</a:t>
            </a:r>
          </a:p>
        </p:txBody>
      </p:sp>
      <p:cxnSp>
        <p:nvCxnSpPr>
          <p:cNvPr id="7" name="Straight Connector 6">
            <a:extLst>
              <a:ext uri="{FF2B5EF4-FFF2-40B4-BE49-F238E27FC236}">
                <a16:creationId xmlns:a16="http://schemas.microsoft.com/office/drawing/2014/main" id="{273CE885-A821-AFC9-EF7C-9841701B9F65}"/>
              </a:ext>
            </a:extLst>
          </p:cNvPr>
          <p:cNvCxnSpPr/>
          <p:nvPr/>
        </p:nvCxnSpPr>
        <p:spPr>
          <a:xfrm>
            <a:off x="11375136" y="2474976"/>
            <a:ext cx="0" cy="2170176"/>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5821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B1FBDDD9-B2BE-F4ED-D86C-122D7D737ED0}"/>
              </a:ext>
            </a:extLst>
          </p:cNvPr>
          <p:cNvSpPr txBox="1">
            <a:spLocks/>
          </p:cNvSpPr>
          <p:nvPr/>
        </p:nvSpPr>
        <p:spPr>
          <a:xfrm>
            <a:off x="838200" y="365125"/>
            <a:ext cx="10515600" cy="1325563"/>
          </a:xfrm>
          <a:prstGeom prst="rect">
            <a:avLst/>
          </a:prstGeom>
          <a:solidFill>
            <a:schemeClr val="accent1"/>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spc="-200" baseline="0">
                <a:solidFill>
                  <a:schemeClr val="tx1"/>
                </a:solidFill>
                <a:latin typeface="+mj-lt"/>
                <a:ea typeface="+mj-ea"/>
                <a:cs typeface="+mj-cs"/>
              </a:defRPr>
            </a:lvl1pPr>
          </a:lstStyle>
          <a:p>
            <a:r>
              <a:rPr lang="en-US" dirty="0">
                <a:solidFill>
                  <a:schemeClr val="bg1"/>
                </a:solidFill>
                <a:latin typeface="Franklin Gothic Demi" panose="020B0603020102020204" pitchFamily="34" charset="0"/>
              </a:rPr>
              <a:t>Learning Objective 2: OSNAP Materials</a:t>
            </a:r>
          </a:p>
        </p:txBody>
      </p:sp>
      <p:sp>
        <p:nvSpPr>
          <p:cNvPr id="8" name="Content Placeholder 7">
            <a:extLst>
              <a:ext uri="{FF2B5EF4-FFF2-40B4-BE49-F238E27FC236}">
                <a16:creationId xmlns:a16="http://schemas.microsoft.com/office/drawing/2014/main" id="{48289F13-39A1-6B2C-29D7-B9CF26FF4A20}"/>
              </a:ext>
            </a:extLst>
          </p:cNvPr>
          <p:cNvSpPr>
            <a:spLocks noGrp="1"/>
          </p:cNvSpPr>
          <p:nvPr>
            <p:ph idx="1"/>
          </p:nvPr>
        </p:nvSpPr>
        <p:spPr>
          <a:xfrm>
            <a:off x="838200" y="2170175"/>
            <a:ext cx="10515600" cy="4006787"/>
          </a:xfrm>
        </p:spPr>
        <p:txBody>
          <a:bodyPr>
            <a:normAutofit/>
          </a:bodyPr>
          <a:lstStyle/>
          <a:p>
            <a:r>
              <a:rPr lang="en-US" sz="2600" dirty="0"/>
              <a:t>Implementation Guide</a:t>
            </a:r>
          </a:p>
          <a:p>
            <a:r>
              <a:rPr lang="en-US" sz="2600" dirty="0"/>
              <a:t>Learning Community Facilitator Handbook</a:t>
            </a:r>
          </a:p>
          <a:p>
            <a:r>
              <a:rPr lang="en-US" sz="2600" dirty="0"/>
              <a:t>OSNAP Website &amp; My OSNAP portal</a:t>
            </a:r>
          </a:p>
          <a:p>
            <a:r>
              <a:rPr lang="en-US" sz="2600" dirty="0"/>
              <a:t>Food &amp; Fun Website</a:t>
            </a:r>
          </a:p>
        </p:txBody>
      </p:sp>
    </p:spTree>
    <p:extLst>
      <p:ext uri="{BB962C8B-B14F-4D97-AF65-F5344CB8AC3E}">
        <p14:creationId xmlns:p14="http://schemas.microsoft.com/office/powerpoint/2010/main" val="26978866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00000"/>
              </a:lnSpc>
            </a:pPr>
            <a:r>
              <a:rPr lang="en-US" sz="2600" dirty="0"/>
              <a:t>A step-by-step guide for improving nutrition and physical activity in out of school settings</a:t>
            </a:r>
          </a:p>
          <a:p>
            <a:pPr>
              <a:lnSpc>
                <a:spcPct val="100000"/>
              </a:lnSpc>
            </a:pPr>
            <a:r>
              <a:rPr lang="en-US" sz="2600" dirty="0"/>
              <a:t>Designed with both afterschool program site directors and OSNAP Coordinators in mind</a:t>
            </a:r>
          </a:p>
          <a:p>
            <a:pPr>
              <a:lnSpc>
                <a:spcPct val="100000"/>
              </a:lnSpc>
            </a:pPr>
            <a:r>
              <a:rPr lang="en-US" sz="2600" dirty="0"/>
              <a:t>Provides materials for programs to use directly with children and families, such as the Food &amp; Fun Afterschool curriculum </a:t>
            </a:r>
          </a:p>
          <a:p>
            <a:pPr>
              <a:lnSpc>
                <a:spcPct val="100000"/>
              </a:lnSpc>
            </a:pPr>
            <a:r>
              <a:rPr lang="en-US" sz="2600" dirty="0"/>
              <a:t>Directs users to training templates and action planning guides to get OST program staff on board, organized, and excited to promote healthy practices and policies </a:t>
            </a:r>
          </a:p>
        </p:txBody>
      </p:sp>
      <p:sp>
        <p:nvSpPr>
          <p:cNvPr id="6" name="Title 4">
            <a:extLst>
              <a:ext uri="{FF2B5EF4-FFF2-40B4-BE49-F238E27FC236}">
                <a16:creationId xmlns:a16="http://schemas.microsoft.com/office/drawing/2014/main" id="{8AAA4F11-0048-C265-D826-2300C3614789}"/>
              </a:ext>
            </a:extLst>
          </p:cNvPr>
          <p:cNvSpPr txBox="1">
            <a:spLocks/>
          </p:cNvSpPr>
          <p:nvPr/>
        </p:nvSpPr>
        <p:spPr>
          <a:xfrm>
            <a:off x="838200" y="365125"/>
            <a:ext cx="10515600" cy="1325563"/>
          </a:xfrm>
          <a:prstGeom prst="rect">
            <a:avLst/>
          </a:prstGeom>
          <a:solidFill>
            <a:schemeClr val="accent1"/>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spc="-200" baseline="0">
                <a:solidFill>
                  <a:schemeClr val="tx1"/>
                </a:solidFill>
                <a:latin typeface="+mj-lt"/>
                <a:ea typeface="+mj-ea"/>
                <a:cs typeface="+mj-cs"/>
              </a:defRPr>
            </a:lvl1pPr>
          </a:lstStyle>
          <a:p>
            <a:r>
              <a:rPr lang="en-US" dirty="0">
                <a:solidFill>
                  <a:schemeClr val="bg1"/>
                </a:solidFill>
                <a:latin typeface="Franklin Gothic Demi" panose="020B0603020102020204" pitchFamily="34" charset="0"/>
              </a:rPr>
              <a:t>The OSNAP Implementation Guide</a:t>
            </a:r>
          </a:p>
        </p:txBody>
      </p:sp>
    </p:spTree>
    <p:extLst>
      <p:ext uri="{BB962C8B-B14F-4D97-AF65-F5344CB8AC3E}">
        <p14:creationId xmlns:p14="http://schemas.microsoft.com/office/powerpoint/2010/main" val="943475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48255"/>
            <a:ext cx="10515600" cy="4128707"/>
          </a:xfrm>
        </p:spPr>
        <p:txBody>
          <a:bodyPr/>
          <a:lstStyle/>
          <a:p>
            <a:r>
              <a:rPr lang="en-US" dirty="0"/>
              <a:t>Handbook is a supplement to “The OSNAP Guide.” </a:t>
            </a:r>
          </a:p>
          <a:p>
            <a:r>
              <a:rPr lang="en-US" dirty="0"/>
              <a:t>The OSNAP Implementation Guide walks through the entire OSNAP approach and change process</a:t>
            </a:r>
          </a:p>
          <a:p>
            <a:r>
              <a:rPr lang="en-US" dirty="0"/>
              <a:t>The facilitator’s handbook specifically provides information on leading the Learning Community portion of the OSNAP program. </a:t>
            </a:r>
          </a:p>
        </p:txBody>
      </p:sp>
      <p:sp>
        <p:nvSpPr>
          <p:cNvPr id="4" name="Title 4">
            <a:extLst>
              <a:ext uri="{FF2B5EF4-FFF2-40B4-BE49-F238E27FC236}">
                <a16:creationId xmlns:a16="http://schemas.microsoft.com/office/drawing/2014/main" id="{290BC59A-019D-C8C5-9939-E8DF01B0D417}"/>
              </a:ext>
            </a:extLst>
          </p:cNvPr>
          <p:cNvSpPr txBox="1">
            <a:spLocks/>
          </p:cNvSpPr>
          <p:nvPr/>
        </p:nvSpPr>
        <p:spPr>
          <a:xfrm>
            <a:off x="838200" y="365125"/>
            <a:ext cx="10515600" cy="1325563"/>
          </a:xfrm>
          <a:prstGeom prst="rect">
            <a:avLst/>
          </a:prstGeom>
          <a:noFill/>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spc="-200" baseline="0">
                <a:solidFill>
                  <a:schemeClr val="tx1"/>
                </a:solidFill>
                <a:latin typeface="+mj-lt"/>
                <a:ea typeface="+mj-ea"/>
                <a:cs typeface="+mj-cs"/>
              </a:defRPr>
            </a:lvl1pPr>
          </a:lstStyle>
          <a:p>
            <a:r>
              <a:rPr lang="en-US" dirty="0">
                <a:latin typeface="Franklin Gothic Demi" panose="020B0603020102020204" pitchFamily="34" charset="0"/>
              </a:rPr>
              <a:t>Learning Community Facilitator Handbook</a:t>
            </a:r>
          </a:p>
        </p:txBody>
      </p:sp>
    </p:spTree>
    <p:extLst>
      <p:ext uri="{BB962C8B-B14F-4D97-AF65-F5344CB8AC3E}">
        <p14:creationId xmlns:p14="http://schemas.microsoft.com/office/powerpoint/2010/main" val="526171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11679"/>
            <a:ext cx="10515600" cy="4165283"/>
          </a:xfrm>
        </p:spPr>
        <p:txBody>
          <a:bodyPr/>
          <a:lstStyle/>
          <a:p>
            <a:pPr>
              <a:lnSpc>
                <a:spcPct val="100000"/>
              </a:lnSpc>
            </a:pPr>
            <a:r>
              <a:rPr lang="en-US" dirty="0"/>
              <a:t>Houses OSNAP tools, materials and resources, including Learning Community materials</a:t>
            </a:r>
          </a:p>
          <a:p>
            <a:pPr>
              <a:lnSpc>
                <a:spcPct val="100000"/>
              </a:lnSpc>
            </a:pPr>
            <a:r>
              <a:rPr lang="en-US" dirty="0"/>
              <a:t>My OSNAP Portal </a:t>
            </a:r>
          </a:p>
          <a:p>
            <a:pPr lvl="1">
              <a:lnSpc>
                <a:spcPct val="100000"/>
              </a:lnSpc>
            </a:pPr>
            <a:r>
              <a:rPr lang="en-US" dirty="0"/>
              <a:t>Includes interactive assessments, reports and action plan builder</a:t>
            </a:r>
          </a:p>
          <a:p>
            <a:pPr lvl="1">
              <a:lnSpc>
                <a:spcPct val="100000"/>
              </a:lnSpc>
            </a:pPr>
            <a:r>
              <a:rPr lang="en-US" dirty="0"/>
              <a:t>Allows programs to store information to return to to make changes, update information, re-assess</a:t>
            </a:r>
          </a:p>
        </p:txBody>
      </p:sp>
      <p:sp>
        <p:nvSpPr>
          <p:cNvPr id="6" name="Title 4">
            <a:extLst>
              <a:ext uri="{FF2B5EF4-FFF2-40B4-BE49-F238E27FC236}">
                <a16:creationId xmlns:a16="http://schemas.microsoft.com/office/drawing/2014/main" id="{CC709B2C-2FA3-11EA-1EDB-E306AF878DB4}"/>
              </a:ext>
            </a:extLst>
          </p:cNvPr>
          <p:cNvSpPr txBox="1">
            <a:spLocks/>
          </p:cNvSpPr>
          <p:nvPr/>
        </p:nvSpPr>
        <p:spPr>
          <a:xfrm>
            <a:off x="838200" y="365125"/>
            <a:ext cx="10515600" cy="1325563"/>
          </a:xfrm>
          <a:prstGeom prst="rect">
            <a:avLst/>
          </a:prstGeom>
          <a:noFill/>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spc="-200" baseline="0">
                <a:solidFill>
                  <a:schemeClr val="tx1"/>
                </a:solidFill>
                <a:latin typeface="+mj-lt"/>
                <a:ea typeface="+mj-ea"/>
                <a:cs typeface="+mj-cs"/>
              </a:defRPr>
            </a:lvl1pPr>
          </a:lstStyle>
          <a:p>
            <a:r>
              <a:rPr lang="en-US" dirty="0">
                <a:latin typeface="Franklin Gothic Demi" panose="020B0603020102020204" pitchFamily="34" charset="0"/>
              </a:rPr>
              <a:t>OSNAP Website: </a:t>
            </a:r>
            <a:r>
              <a:rPr lang="en-US" dirty="0">
                <a:latin typeface="Franklin Gothic Demi" panose="020B0603020102020204" pitchFamily="34" charset="0"/>
                <a:hlinkClick r:id="rId2"/>
              </a:rPr>
              <a:t>www.osnap.org</a:t>
            </a:r>
            <a:endParaRPr lang="en-US" dirty="0">
              <a:latin typeface="Franklin Gothic Demi" panose="020B0603020102020204" pitchFamily="34" charset="0"/>
            </a:endParaRPr>
          </a:p>
        </p:txBody>
      </p:sp>
    </p:spTree>
    <p:extLst>
      <p:ext uri="{BB962C8B-B14F-4D97-AF65-F5344CB8AC3E}">
        <p14:creationId xmlns:p14="http://schemas.microsoft.com/office/powerpoint/2010/main" val="1686495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25779706"/>
              </p:ext>
            </p:extLst>
          </p:nvPr>
        </p:nvGraphicFramePr>
        <p:xfrm>
          <a:off x="838200" y="1443737"/>
          <a:ext cx="10515600" cy="4754984"/>
        </p:xfrm>
        <a:graphic>
          <a:graphicData uri="http://schemas.openxmlformats.org/drawingml/2006/table">
            <a:tbl>
              <a:tblPr firstRow="1" bandRow="1">
                <a:tableStyleId>{5C22544A-7EE6-4342-B048-85BDC9FD1C3A}</a:tableStyleId>
              </a:tblPr>
              <a:tblGrid>
                <a:gridCol w="2155698">
                  <a:extLst>
                    <a:ext uri="{9D8B030D-6E8A-4147-A177-3AD203B41FA5}">
                      <a16:colId xmlns:a16="http://schemas.microsoft.com/office/drawing/2014/main" val="20000"/>
                    </a:ext>
                  </a:extLst>
                </a:gridCol>
                <a:gridCol w="8359902">
                  <a:extLst>
                    <a:ext uri="{9D8B030D-6E8A-4147-A177-3AD203B41FA5}">
                      <a16:colId xmlns:a16="http://schemas.microsoft.com/office/drawing/2014/main" val="20001"/>
                    </a:ext>
                  </a:extLst>
                </a:gridCol>
              </a:tblGrid>
              <a:tr h="269667">
                <a:tc>
                  <a:txBody>
                    <a:bodyPr/>
                    <a:lstStyle/>
                    <a:p>
                      <a:r>
                        <a:rPr lang="en-US" sz="1800" b="0" i="0" dirty="0">
                          <a:latin typeface="Franklin Gothic Book" panose="020B0503020102020204" pitchFamily="34" charset="0"/>
                        </a:rPr>
                        <a:t>Time</a:t>
                      </a:r>
                    </a:p>
                  </a:txBody>
                  <a:tcPr marT="45733" marB="45733"/>
                </a:tc>
                <a:tc>
                  <a:txBody>
                    <a:bodyPr/>
                    <a:lstStyle/>
                    <a:p>
                      <a:r>
                        <a:rPr lang="en-US" sz="1800" b="0" i="0" dirty="0">
                          <a:latin typeface="Franklin Gothic Book" panose="020B0503020102020204" pitchFamily="34" charset="0"/>
                        </a:rPr>
                        <a:t>Task</a:t>
                      </a:r>
                    </a:p>
                  </a:txBody>
                  <a:tcPr marT="45733" marB="45733"/>
                </a:tc>
                <a:extLst>
                  <a:ext uri="{0D108BD9-81ED-4DB2-BD59-A6C34878D82A}">
                    <a16:rowId xmlns:a16="http://schemas.microsoft.com/office/drawing/2014/main" val="10000"/>
                  </a:ext>
                </a:extLst>
              </a:tr>
              <a:tr h="1325789">
                <a:tc>
                  <a:txBody>
                    <a:bodyPr/>
                    <a:lstStyle/>
                    <a:p>
                      <a:r>
                        <a:rPr lang="en-US" sz="1800" b="0" i="0" dirty="0">
                          <a:latin typeface="Franklin Gothic Book" panose="020B0503020102020204" pitchFamily="34" charset="0"/>
                        </a:rPr>
                        <a:t>10:15am  - 11:00</a:t>
                      </a:r>
                      <a:r>
                        <a:rPr lang="en-US" sz="1800" b="0" i="0" baseline="0" dirty="0">
                          <a:latin typeface="Franklin Gothic Book" panose="020B0503020102020204" pitchFamily="34" charset="0"/>
                        </a:rPr>
                        <a:t> am</a:t>
                      </a:r>
                      <a:endParaRPr lang="en-US" sz="1800" b="0" i="0" dirty="0">
                        <a:latin typeface="Franklin Gothic Book" panose="020B0503020102020204" pitchFamily="34" charset="0"/>
                      </a:endParaRPr>
                    </a:p>
                  </a:txBody>
                  <a:tcPr marT="45733" marB="45733"/>
                </a:tc>
                <a:tc>
                  <a:txBody>
                    <a:bodyPr/>
                    <a:lstStyle/>
                    <a:p>
                      <a:pPr>
                        <a:lnSpc>
                          <a:spcPct val="100000"/>
                        </a:lnSpc>
                      </a:pPr>
                      <a:r>
                        <a:rPr lang="en-US" sz="1800" b="0" i="0" u="sng" dirty="0">
                          <a:latin typeface="Franklin Gothic Book" panose="020B0503020102020204" pitchFamily="34" charset="0"/>
                        </a:rPr>
                        <a:t>OSNAP Background</a:t>
                      </a:r>
                    </a:p>
                    <a:p>
                      <a:pPr marL="285750" lvl="0" indent="-285750">
                        <a:lnSpc>
                          <a:spcPct val="100000"/>
                        </a:lnSpc>
                        <a:buFont typeface="Arial" panose="020B0604020202020204" pitchFamily="34" charset="0"/>
                        <a:buChar char="•"/>
                      </a:pPr>
                      <a:r>
                        <a:rPr lang="en-US" sz="1800" b="0" i="0" baseline="0" dirty="0">
                          <a:latin typeface="Franklin Gothic Book" panose="020B0503020102020204" pitchFamily="34" charset="0"/>
                        </a:rPr>
                        <a:t>OSNAP Goals</a:t>
                      </a:r>
                    </a:p>
                    <a:p>
                      <a:pPr marL="285750" lvl="0" indent="-285750">
                        <a:lnSpc>
                          <a:spcPct val="100000"/>
                        </a:lnSpc>
                        <a:buFont typeface="Arial" panose="020B0604020202020204" pitchFamily="34" charset="0"/>
                        <a:buChar char="•"/>
                      </a:pPr>
                      <a:r>
                        <a:rPr lang="en-US" sz="1800" b="0" i="0" baseline="0" dirty="0">
                          <a:latin typeface="Franklin Gothic Book" panose="020B0503020102020204" pitchFamily="34" charset="0"/>
                        </a:rPr>
                        <a:t>OSNAP Model</a:t>
                      </a:r>
                    </a:p>
                    <a:p>
                      <a:pPr marL="285750" lvl="0" indent="-285750">
                        <a:lnSpc>
                          <a:spcPct val="100000"/>
                        </a:lnSpc>
                        <a:buFont typeface="Arial" panose="020B0604020202020204" pitchFamily="34" charset="0"/>
                        <a:buChar char="•"/>
                      </a:pPr>
                      <a:r>
                        <a:rPr lang="en-US" sz="1800" b="0" i="0" baseline="0" dirty="0">
                          <a:latin typeface="Franklin Gothic Book" panose="020B0503020102020204" pitchFamily="34" charset="0"/>
                        </a:rPr>
                        <a:t>Levels of Behavior Change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baseline="0" dirty="0">
                          <a:latin typeface="Franklin Gothic Book" panose="020B0503020102020204" pitchFamily="34" charset="0"/>
                        </a:rPr>
                        <a:t>OSNAP Glossary of Terms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baseline="0" dirty="0">
                          <a:latin typeface="Franklin Gothic Book" panose="020B0503020102020204" pitchFamily="34" charset="0"/>
                        </a:rPr>
                        <a:t>Nutrition &amp; physical activity background</a:t>
                      </a:r>
                    </a:p>
                  </a:txBody>
                  <a:tcPr marT="45733" marB="45733"/>
                </a:tc>
                <a:extLst>
                  <a:ext uri="{0D108BD9-81ED-4DB2-BD59-A6C34878D82A}">
                    <a16:rowId xmlns:a16="http://schemas.microsoft.com/office/drawing/2014/main" val="10001"/>
                  </a:ext>
                </a:extLst>
              </a:tr>
              <a:tr h="1123553">
                <a:tc>
                  <a:txBody>
                    <a:bodyPr/>
                    <a:lstStyle/>
                    <a:p>
                      <a:r>
                        <a:rPr lang="en-US" sz="1800" b="0" i="0" dirty="0">
                          <a:latin typeface="Franklin Gothic Book" panose="020B0503020102020204" pitchFamily="34" charset="0"/>
                        </a:rPr>
                        <a:t>11:00</a:t>
                      </a:r>
                      <a:r>
                        <a:rPr lang="en-US" sz="1800" b="0" i="0" baseline="0" dirty="0">
                          <a:latin typeface="Franklin Gothic Book" panose="020B0503020102020204" pitchFamily="34" charset="0"/>
                        </a:rPr>
                        <a:t> am – 11:30 am</a:t>
                      </a:r>
                      <a:endParaRPr lang="en-US" sz="1800" b="0" i="0" dirty="0">
                        <a:latin typeface="Franklin Gothic Book" panose="020B0503020102020204" pitchFamily="34" charset="0"/>
                      </a:endParaRPr>
                    </a:p>
                  </a:txBody>
                  <a:tcPr marT="45733" marB="45733"/>
                </a:tc>
                <a:tc>
                  <a:txBody>
                    <a:bodyPr/>
                    <a:lstStyle/>
                    <a:p>
                      <a:pPr>
                        <a:lnSpc>
                          <a:spcPct val="100000"/>
                        </a:lnSpc>
                      </a:pPr>
                      <a:r>
                        <a:rPr lang="en-US" sz="1800" b="0" i="0" u="sng" dirty="0">
                          <a:latin typeface="Franklin Gothic Book" panose="020B0503020102020204" pitchFamily="34" charset="0"/>
                        </a:rPr>
                        <a:t>OSNAP Materials</a:t>
                      </a:r>
                      <a:endParaRPr lang="en-US" sz="1800" b="0" i="0" u="sng" baseline="0" dirty="0">
                        <a:latin typeface="Franklin Gothic Book" panose="020B0503020102020204" pitchFamily="34" charset="0"/>
                      </a:endParaRPr>
                    </a:p>
                    <a:p>
                      <a:pPr marL="285750" lvl="0" indent="-285750">
                        <a:lnSpc>
                          <a:spcPct val="100000"/>
                        </a:lnSpc>
                        <a:buFont typeface="Arial" panose="020B0604020202020204" pitchFamily="34" charset="0"/>
                        <a:buChar char="•"/>
                      </a:pPr>
                      <a:r>
                        <a:rPr lang="en-US" sz="1800" b="0" i="0" baseline="0" dirty="0">
                          <a:latin typeface="Franklin Gothic Book" panose="020B0503020102020204" pitchFamily="34" charset="0"/>
                        </a:rPr>
                        <a:t>OSNAP Implementation Guide</a:t>
                      </a:r>
                    </a:p>
                    <a:p>
                      <a:pPr marL="285750" lvl="0" indent="-285750">
                        <a:lnSpc>
                          <a:spcPct val="100000"/>
                        </a:lnSpc>
                        <a:buFont typeface="Arial" panose="020B0604020202020204" pitchFamily="34" charset="0"/>
                        <a:buChar char="•"/>
                      </a:pPr>
                      <a:r>
                        <a:rPr lang="en-US" sz="1800" b="0" i="0" baseline="0" dirty="0">
                          <a:latin typeface="Franklin Gothic Book" panose="020B0503020102020204" pitchFamily="34" charset="0"/>
                        </a:rPr>
                        <a:t>Learning Community Facilitator Handbook</a:t>
                      </a:r>
                    </a:p>
                    <a:p>
                      <a:pPr marL="285750" lvl="0" indent="-285750">
                        <a:lnSpc>
                          <a:spcPct val="100000"/>
                        </a:lnSpc>
                        <a:buFont typeface="Arial" panose="020B0604020202020204" pitchFamily="34" charset="0"/>
                        <a:buChar char="•"/>
                      </a:pPr>
                      <a:r>
                        <a:rPr lang="en-US" sz="1800" b="0" i="0" baseline="0" dirty="0">
                          <a:latin typeface="Franklin Gothic Book" panose="020B0503020102020204" pitchFamily="34" charset="0"/>
                        </a:rPr>
                        <a:t>OSNAP and Food &amp; Fun websites</a:t>
                      </a:r>
                    </a:p>
                    <a:p>
                      <a:pPr marL="285750" lvl="0" indent="-285750">
                        <a:lnSpc>
                          <a:spcPct val="100000"/>
                        </a:lnSpc>
                        <a:buFont typeface="Arial" panose="020B0604020202020204" pitchFamily="34" charset="0"/>
                        <a:buChar char="•"/>
                      </a:pPr>
                      <a:r>
                        <a:rPr lang="en-US" sz="1800" b="0" i="0" baseline="0" dirty="0">
                          <a:latin typeface="Franklin Gothic Book" panose="020B0503020102020204" pitchFamily="34" charset="0"/>
                        </a:rPr>
                        <a:t>Binder /  CD</a:t>
                      </a:r>
                    </a:p>
                  </a:txBody>
                  <a:tcPr marT="45733" marB="45733"/>
                </a:tc>
                <a:extLst>
                  <a:ext uri="{0D108BD9-81ED-4DB2-BD59-A6C34878D82A}">
                    <a16:rowId xmlns:a16="http://schemas.microsoft.com/office/drawing/2014/main" val="10002"/>
                  </a:ext>
                </a:extLst>
              </a:tr>
              <a:tr h="921317">
                <a:tc>
                  <a:txBody>
                    <a:bodyPr/>
                    <a:lstStyle/>
                    <a:p>
                      <a:r>
                        <a:rPr lang="en-US" sz="1800" b="0" i="0" dirty="0">
                          <a:latin typeface="Franklin Gothic Book" panose="020B0503020102020204" pitchFamily="34" charset="0"/>
                        </a:rPr>
                        <a:t>11:30 am</a:t>
                      </a:r>
                      <a:r>
                        <a:rPr lang="en-US" sz="1800" b="0" i="0" baseline="0" dirty="0">
                          <a:latin typeface="Franklin Gothic Book" panose="020B0503020102020204" pitchFamily="34" charset="0"/>
                        </a:rPr>
                        <a:t> – 12:30 am</a:t>
                      </a:r>
                      <a:endParaRPr lang="en-US" sz="1800" b="0" i="0" dirty="0">
                        <a:latin typeface="Franklin Gothic Book" panose="020B0503020102020204" pitchFamily="34" charset="0"/>
                      </a:endParaRPr>
                    </a:p>
                  </a:txBody>
                  <a:tcPr marT="45733" marB="45733"/>
                </a:tc>
                <a:tc>
                  <a:txBody>
                    <a:bodyPr/>
                    <a:lstStyle/>
                    <a:p>
                      <a:pPr>
                        <a:lnSpc>
                          <a:spcPct val="100000"/>
                        </a:lnSpc>
                      </a:pPr>
                      <a:r>
                        <a:rPr lang="en-US" sz="1800" b="0" i="0" u="sng" dirty="0">
                          <a:latin typeface="Franklin Gothic Book" panose="020B0503020102020204" pitchFamily="34" charset="0"/>
                        </a:rPr>
                        <a:t>OSNAP Process</a:t>
                      </a:r>
                    </a:p>
                    <a:p>
                      <a:pPr marL="285750" lvl="0" indent="-285750">
                        <a:lnSpc>
                          <a:spcPct val="100000"/>
                        </a:lnSpc>
                        <a:buFont typeface="Arial" panose="020B0604020202020204" pitchFamily="34" charset="0"/>
                        <a:buChar char="•"/>
                      </a:pPr>
                      <a:r>
                        <a:rPr lang="en-US" sz="1800" b="0" i="0" dirty="0">
                          <a:latin typeface="Franklin Gothic Book" panose="020B0503020102020204" pitchFamily="34" charset="0"/>
                        </a:rPr>
                        <a:t>Recruitment</a:t>
                      </a:r>
                      <a:r>
                        <a:rPr lang="en-US" sz="1800" b="0" i="0" baseline="0" dirty="0">
                          <a:latin typeface="Franklin Gothic Book" panose="020B0503020102020204" pitchFamily="34" charset="0"/>
                        </a:rPr>
                        <a:t> of programs</a:t>
                      </a:r>
                      <a:endParaRPr lang="en-US" sz="1800" b="0" i="0" dirty="0">
                        <a:latin typeface="Franklin Gothic Book" panose="020B0503020102020204" pitchFamily="34" charset="0"/>
                      </a:endParaRPr>
                    </a:p>
                    <a:p>
                      <a:pPr marL="285750" lvl="0" indent="-285750">
                        <a:lnSpc>
                          <a:spcPct val="100000"/>
                        </a:lnSpc>
                        <a:buFont typeface="Arial" panose="020B0604020202020204" pitchFamily="34" charset="0"/>
                        <a:buChar char="•"/>
                      </a:pPr>
                      <a:r>
                        <a:rPr lang="en-US" sz="1800" b="0" i="0" baseline="0" dirty="0">
                          <a:latin typeface="Franklin Gothic Book" panose="020B0503020102020204" pitchFamily="34" charset="0"/>
                        </a:rPr>
                        <a:t>Assessments</a:t>
                      </a:r>
                    </a:p>
                    <a:p>
                      <a:pPr marL="285750" lvl="0" indent="-285750">
                        <a:lnSpc>
                          <a:spcPct val="100000"/>
                        </a:lnSpc>
                        <a:buFont typeface="Arial" panose="020B0604020202020204" pitchFamily="34" charset="0"/>
                        <a:buChar char="•"/>
                      </a:pPr>
                      <a:r>
                        <a:rPr lang="en-US" sz="1800" b="0" i="0" baseline="0" dirty="0">
                          <a:latin typeface="Franklin Gothic Book" panose="020B0503020102020204" pitchFamily="34" charset="0"/>
                        </a:rPr>
                        <a:t>Logistics and CEUs</a:t>
                      </a:r>
                    </a:p>
                  </a:txBody>
                  <a:tcPr marT="45733" marB="45733"/>
                </a:tc>
                <a:extLst>
                  <a:ext uri="{0D108BD9-81ED-4DB2-BD59-A6C34878D82A}">
                    <a16:rowId xmlns:a16="http://schemas.microsoft.com/office/drawing/2014/main" val="10003"/>
                  </a:ext>
                </a:extLst>
              </a:tr>
            </a:tbl>
          </a:graphicData>
        </a:graphic>
      </p:graphicFrame>
      <p:sp>
        <p:nvSpPr>
          <p:cNvPr id="3" name="Title 2">
            <a:extLst>
              <a:ext uri="{FF2B5EF4-FFF2-40B4-BE49-F238E27FC236}">
                <a16:creationId xmlns:a16="http://schemas.microsoft.com/office/drawing/2014/main" id="{71E552F4-05E5-0B67-1EEC-AB3B0899441E}"/>
              </a:ext>
            </a:extLst>
          </p:cNvPr>
          <p:cNvSpPr>
            <a:spLocks noGrp="1"/>
          </p:cNvSpPr>
          <p:nvPr>
            <p:ph type="title"/>
          </p:nvPr>
        </p:nvSpPr>
        <p:spPr/>
        <p:txBody>
          <a:bodyPr anchor="ctr"/>
          <a:lstStyle/>
          <a:p>
            <a:r>
              <a:rPr lang="en-US" dirty="0"/>
              <a:t>Today’s Agenda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website&#10;&#10;Description automatically generated">
            <a:extLst>
              <a:ext uri="{FF2B5EF4-FFF2-40B4-BE49-F238E27FC236}">
                <a16:creationId xmlns:a16="http://schemas.microsoft.com/office/drawing/2014/main" id="{BC0CAA60-B5DE-0D2B-7015-D2F71F9FB52D}"/>
              </a:ext>
            </a:extLst>
          </p:cNvPr>
          <p:cNvPicPr>
            <a:picLocks noChangeAspect="1"/>
          </p:cNvPicPr>
          <p:nvPr/>
        </p:nvPicPr>
        <p:blipFill>
          <a:blip r:embed="rId2"/>
          <a:stretch>
            <a:fillRect/>
          </a:stretch>
        </p:blipFill>
        <p:spPr>
          <a:xfrm>
            <a:off x="838200" y="2409190"/>
            <a:ext cx="5907532" cy="3476416"/>
          </a:xfrm>
          <a:prstGeom prst="rect">
            <a:avLst/>
          </a:prstGeom>
          <a:ln>
            <a:solidFill>
              <a:schemeClr val="accent5"/>
            </a:solidFill>
          </a:ln>
          <a:effectLst>
            <a:outerShdw blurRad="50800" dist="38100" dir="5400000" algn="t" rotWithShape="0">
              <a:prstClr val="black">
                <a:alpha val="40000"/>
              </a:prstClr>
            </a:outerShdw>
          </a:effectLst>
        </p:spPr>
      </p:pic>
      <p:pic>
        <p:nvPicPr>
          <p:cNvPr id="9" name="Picture 8" descr="A screenshot of a library&#10;&#10;Description automatically generated">
            <a:extLst>
              <a:ext uri="{FF2B5EF4-FFF2-40B4-BE49-F238E27FC236}">
                <a16:creationId xmlns:a16="http://schemas.microsoft.com/office/drawing/2014/main" id="{AD2188EA-E2F3-3BD2-75AE-D52BC9FB8379}"/>
              </a:ext>
            </a:extLst>
          </p:cNvPr>
          <p:cNvPicPr>
            <a:picLocks noChangeAspect="1"/>
          </p:cNvPicPr>
          <p:nvPr/>
        </p:nvPicPr>
        <p:blipFill rotWithShape="1">
          <a:blip r:embed="rId3"/>
          <a:srcRect b="23691"/>
          <a:stretch/>
        </p:blipFill>
        <p:spPr>
          <a:xfrm>
            <a:off x="7073900" y="4278757"/>
            <a:ext cx="4279900" cy="1939163"/>
          </a:xfrm>
          <a:prstGeom prst="rect">
            <a:avLst/>
          </a:prstGeom>
          <a:ln>
            <a:solidFill>
              <a:schemeClr val="accent5"/>
            </a:solidFill>
          </a:ln>
          <a:effectLst>
            <a:outerShdw blurRad="50800" dist="38100" dir="5400000" algn="t" rotWithShape="0">
              <a:prstClr val="black">
                <a:alpha val="40000"/>
              </a:prstClr>
            </a:outerShdw>
          </a:effectLst>
        </p:spPr>
      </p:pic>
      <p:grpSp>
        <p:nvGrpSpPr>
          <p:cNvPr id="13" name="Group 12">
            <a:extLst>
              <a:ext uri="{FF2B5EF4-FFF2-40B4-BE49-F238E27FC236}">
                <a16:creationId xmlns:a16="http://schemas.microsoft.com/office/drawing/2014/main" id="{A91AE0CE-4744-BEC2-3CF6-F106CBC8CEEF}"/>
              </a:ext>
            </a:extLst>
          </p:cNvPr>
          <p:cNvGrpSpPr/>
          <p:nvPr/>
        </p:nvGrpSpPr>
        <p:grpSpPr>
          <a:xfrm>
            <a:off x="7073900" y="1916697"/>
            <a:ext cx="4279900" cy="2136050"/>
            <a:chOff x="7073900" y="1916697"/>
            <a:chExt cx="4279900" cy="2136050"/>
          </a:xfrm>
        </p:grpSpPr>
        <p:pic>
          <p:nvPicPr>
            <p:cNvPr id="11" name="Picture 10" descr="A screenshot of a program&#10;&#10;Description automatically generated">
              <a:extLst>
                <a:ext uri="{FF2B5EF4-FFF2-40B4-BE49-F238E27FC236}">
                  <a16:creationId xmlns:a16="http://schemas.microsoft.com/office/drawing/2014/main" id="{3970CAEC-62E8-509C-82D8-1502D55FE1FE}"/>
                </a:ext>
              </a:extLst>
            </p:cNvPr>
            <p:cNvPicPr>
              <a:picLocks noChangeAspect="1"/>
            </p:cNvPicPr>
            <p:nvPr/>
          </p:nvPicPr>
          <p:blipFill rotWithShape="1">
            <a:blip r:embed="rId4"/>
            <a:srcRect b="16969"/>
            <a:stretch/>
          </p:blipFill>
          <p:spPr>
            <a:xfrm>
              <a:off x="7073900" y="1916697"/>
              <a:ext cx="4279900" cy="2136050"/>
            </a:xfrm>
            <a:prstGeom prst="rect">
              <a:avLst/>
            </a:prstGeom>
            <a:ln>
              <a:solidFill>
                <a:schemeClr val="accent5"/>
              </a:solidFill>
            </a:ln>
            <a:effectLst>
              <a:outerShdw blurRad="50800" dist="38100" dir="5400000" algn="t" rotWithShape="0">
                <a:prstClr val="black">
                  <a:alpha val="40000"/>
                </a:prstClr>
              </a:outerShdw>
            </a:effectLst>
          </p:spPr>
        </p:pic>
        <p:sp>
          <p:nvSpPr>
            <p:cNvPr id="12" name="Rectangle 11">
              <a:extLst>
                <a:ext uri="{FF2B5EF4-FFF2-40B4-BE49-F238E27FC236}">
                  <a16:creationId xmlns:a16="http://schemas.microsoft.com/office/drawing/2014/main" id="{B1F7EFB9-DAF7-689C-55F8-08B490148344}"/>
                </a:ext>
              </a:extLst>
            </p:cNvPr>
            <p:cNvSpPr/>
            <p:nvPr/>
          </p:nvSpPr>
          <p:spPr>
            <a:xfrm>
              <a:off x="7405677" y="2743200"/>
              <a:ext cx="309573" cy="120650"/>
            </a:xfrm>
            <a:prstGeom prst="rect">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4">
            <a:extLst>
              <a:ext uri="{FF2B5EF4-FFF2-40B4-BE49-F238E27FC236}">
                <a16:creationId xmlns:a16="http://schemas.microsoft.com/office/drawing/2014/main" id="{942A0E21-F704-0CB0-E10C-7276D1259FC8}"/>
              </a:ext>
            </a:extLst>
          </p:cNvPr>
          <p:cNvSpPr txBox="1">
            <a:spLocks/>
          </p:cNvSpPr>
          <p:nvPr/>
        </p:nvSpPr>
        <p:spPr>
          <a:xfrm>
            <a:off x="838200" y="365125"/>
            <a:ext cx="10515600" cy="1325563"/>
          </a:xfrm>
          <a:prstGeom prst="rect">
            <a:avLst/>
          </a:prstGeom>
          <a:noFill/>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spc="-200" baseline="0">
                <a:solidFill>
                  <a:schemeClr val="tx1"/>
                </a:solidFill>
                <a:latin typeface="+mj-lt"/>
                <a:ea typeface="+mj-ea"/>
                <a:cs typeface="+mj-cs"/>
              </a:defRPr>
            </a:lvl1pPr>
          </a:lstStyle>
          <a:p>
            <a:r>
              <a:rPr lang="en-US" dirty="0">
                <a:latin typeface="Franklin Gothic Demi" panose="020B0603020102020204" pitchFamily="34" charset="0"/>
              </a:rPr>
              <a:t>OSNAP Website: </a:t>
            </a:r>
            <a:r>
              <a:rPr lang="en-US" dirty="0">
                <a:latin typeface="Franklin Gothic Demi" panose="020B0603020102020204" pitchFamily="34" charset="0"/>
                <a:hlinkClick r:id="rId5"/>
              </a:rPr>
              <a:t>www.osnap.org</a:t>
            </a:r>
            <a:endParaRPr lang="en-US" dirty="0">
              <a:latin typeface="Franklin Gothic Demi" panose="020B0603020102020204" pitchFamily="34" charset="0"/>
            </a:endParaRPr>
          </a:p>
        </p:txBody>
      </p:sp>
    </p:spTree>
    <p:extLst>
      <p:ext uri="{BB962C8B-B14F-4D97-AF65-F5344CB8AC3E}">
        <p14:creationId xmlns:p14="http://schemas.microsoft.com/office/powerpoint/2010/main" val="2773941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0647A-66FC-1EBF-1D70-79D8E8F83562}"/>
              </a:ext>
            </a:extLst>
          </p:cNvPr>
          <p:cNvSpPr>
            <a:spLocks noGrp="1"/>
          </p:cNvSpPr>
          <p:nvPr>
            <p:ph type="title"/>
          </p:nvPr>
        </p:nvSpPr>
        <p:spPr/>
        <p:txBody>
          <a:bodyPr anchor="ctr"/>
          <a:lstStyle/>
          <a:p>
            <a:r>
              <a:rPr lang="en-US" i="1" dirty="0"/>
              <a:t>Explore the OSNAP website </a:t>
            </a:r>
          </a:p>
        </p:txBody>
      </p:sp>
    </p:spTree>
    <p:extLst>
      <p:ext uri="{BB962C8B-B14F-4D97-AF65-F5344CB8AC3E}">
        <p14:creationId xmlns:p14="http://schemas.microsoft.com/office/powerpoint/2010/main" val="38253288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01EAF754-CA52-CFA0-4F3F-8D745CBB4AAD}"/>
              </a:ext>
            </a:extLst>
          </p:cNvPr>
          <p:cNvSpPr txBox="1">
            <a:spLocks/>
          </p:cNvSpPr>
          <p:nvPr/>
        </p:nvSpPr>
        <p:spPr>
          <a:xfrm>
            <a:off x="838200" y="365125"/>
            <a:ext cx="10515600" cy="1325563"/>
          </a:xfrm>
          <a:prstGeom prst="rect">
            <a:avLst/>
          </a:prstGeom>
          <a:noFill/>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spc="-200" baseline="0">
                <a:solidFill>
                  <a:schemeClr val="tx1"/>
                </a:solidFill>
                <a:latin typeface="+mj-lt"/>
                <a:ea typeface="+mj-ea"/>
                <a:cs typeface="+mj-cs"/>
              </a:defRPr>
            </a:lvl1pPr>
          </a:lstStyle>
          <a:p>
            <a:r>
              <a:rPr lang="en-US" dirty="0">
                <a:latin typeface="Franklin Gothic Demi" panose="020B0603020102020204" pitchFamily="34" charset="0"/>
              </a:rPr>
              <a:t>Food &amp; Fun Afterschool Curriculum</a:t>
            </a:r>
          </a:p>
        </p:txBody>
      </p:sp>
      <p:sp>
        <p:nvSpPr>
          <p:cNvPr id="5" name="Content Placeholder 4">
            <a:extLst>
              <a:ext uri="{FF2B5EF4-FFF2-40B4-BE49-F238E27FC236}">
                <a16:creationId xmlns:a16="http://schemas.microsoft.com/office/drawing/2014/main" id="{FBE02702-B809-766B-E3C2-06938E7E15A9}"/>
              </a:ext>
            </a:extLst>
          </p:cNvPr>
          <p:cNvSpPr>
            <a:spLocks noGrp="1"/>
          </p:cNvSpPr>
          <p:nvPr>
            <p:ph idx="1"/>
          </p:nvPr>
        </p:nvSpPr>
        <p:spPr/>
        <p:txBody>
          <a:bodyPr/>
          <a:lstStyle/>
          <a:p>
            <a:pPr marL="457200" indent="-457200">
              <a:spcBef>
                <a:spcPts val="1800"/>
              </a:spcBef>
              <a:buNone/>
            </a:pPr>
            <a:r>
              <a:rPr lang="en-US" b="1" dirty="0"/>
              <a:t>Curriculum Components</a:t>
            </a:r>
          </a:p>
          <a:p>
            <a:pPr marL="457200" indent="-457200">
              <a:spcBef>
                <a:spcPts val="1800"/>
              </a:spcBef>
            </a:pPr>
            <a:r>
              <a:rPr lang="en-US" sz="2400" dirty="0"/>
              <a:t>Afterschool activities for kids</a:t>
            </a:r>
          </a:p>
          <a:p>
            <a:pPr marL="457200" indent="-457200">
              <a:spcBef>
                <a:spcPts val="1800"/>
              </a:spcBef>
            </a:pPr>
            <a:r>
              <a:rPr lang="en-US" sz="2400" dirty="0"/>
              <a:t>Parent communications</a:t>
            </a:r>
          </a:p>
          <a:p>
            <a:pPr marL="457200" indent="-457200">
              <a:spcBef>
                <a:spcPts val="1800"/>
              </a:spcBef>
            </a:pPr>
            <a:r>
              <a:rPr lang="en-US" sz="2400" dirty="0"/>
              <a:t>Nutrition and physical activity planning and tracking tools</a:t>
            </a:r>
          </a:p>
          <a:p>
            <a:pPr marL="857250" lvl="1" indent="-457200">
              <a:spcBef>
                <a:spcPts val="1800"/>
              </a:spcBef>
            </a:pPr>
            <a:r>
              <a:rPr lang="en-US" sz="2000" dirty="0"/>
              <a:t>Monthly nutrition and physical activity planning tool</a:t>
            </a:r>
          </a:p>
          <a:p>
            <a:pPr marL="857250" lvl="1" indent="-457200">
              <a:spcBef>
                <a:spcPts val="1800"/>
              </a:spcBef>
            </a:pPr>
            <a:r>
              <a:rPr lang="en-US" sz="2000" dirty="0"/>
              <a:t>Family engagement planning tool</a:t>
            </a:r>
          </a:p>
          <a:p>
            <a:pPr marL="857250" lvl="1" indent="-457200">
              <a:spcBef>
                <a:spcPts val="1800"/>
              </a:spcBef>
            </a:pPr>
            <a:r>
              <a:rPr lang="en-US" sz="2000" dirty="0"/>
              <a:t>Observe what’s going on at your program and others!</a:t>
            </a:r>
          </a:p>
        </p:txBody>
      </p:sp>
    </p:spTree>
    <p:extLst>
      <p:ext uri="{BB962C8B-B14F-4D97-AF65-F5344CB8AC3E}">
        <p14:creationId xmlns:p14="http://schemas.microsoft.com/office/powerpoint/2010/main" val="13156684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F124F80-58BB-CB03-DACF-702B291BEE13}"/>
              </a:ext>
            </a:extLst>
          </p:cNvPr>
          <p:cNvSpPr txBox="1">
            <a:spLocks/>
          </p:cNvSpPr>
          <p:nvPr/>
        </p:nvSpPr>
        <p:spPr>
          <a:xfrm>
            <a:off x="838200" y="2093849"/>
            <a:ext cx="10515600"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buFont typeface="Arial" panose="020B0604020202020204" pitchFamily="34" charset="0"/>
              <a:buNone/>
            </a:pPr>
            <a:r>
              <a:rPr lang="en-US" dirty="0">
                <a:latin typeface="Franklin Gothic Book" panose="020B0503020102020204" pitchFamily="34" charset="0"/>
              </a:rPr>
              <a:t>The Basics</a:t>
            </a:r>
          </a:p>
          <a:p>
            <a:pPr>
              <a:lnSpc>
                <a:spcPct val="110000"/>
              </a:lnSpc>
              <a:spcAft>
                <a:spcPts val="1200"/>
              </a:spcAft>
            </a:pPr>
            <a:r>
              <a:rPr lang="en-US" sz="2400" dirty="0">
                <a:latin typeface="Franklin Gothic Book" panose="020B0503020102020204" pitchFamily="34" charset="0"/>
              </a:rPr>
              <a:t>Designed for children in grades K-5</a:t>
            </a:r>
          </a:p>
          <a:p>
            <a:pPr>
              <a:lnSpc>
                <a:spcPct val="110000"/>
              </a:lnSpc>
              <a:spcAft>
                <a:spcPts val="1200"/>
              </a:spcAft>
            </a:pPr>
            <a:r>
              <a:rPr lang="en-US" sz="2400" dirty="0">
                <a:latin typeface="Franklin Gothic Book" panose="020B0503020102020204" pitchFamily="34" charset="0"/>
              </a:rPr>
              <a:t>Focused on 7 simple science-based healthy eating and physical activity environmental standards</a:t>
            </a:r>
          </a:p>
          <a:p>
            <a:pPr>
              <a:lnSpc>
                <a:spcPct val="110000"/>
              </a:lnSpc>
              <a:spcAft>
                <a:spcPts val="1200"/>
              </a:spcAft>
            </a:pPr>
            <a:r>
              <a:rPr lang="en-US" sz="2400" dirty="0">
                <a:latin typeface="Franklin Gothic Book" panose="020B0503020102020204" pitchFamily="34" charset="0"/>
              </a:rPr>
              <a:t>11 units with over 70 activities to pick and choose from </a:t>
            </a:r>
          </a:p>
          <a:p>
            <a:pPr>
              <a:lnSpc>
                <a:spcPct val="110000"/>
              </a:lnSpc>
              <a:spcAft>
                <a:spcPts val="1200"/>
              </a:spcAft>
            </a:pPr>
            <a:r>
              <a:rPr lang="en-US" sz="2400" dirty="0">
                <a:latin typeface="Franklin Gothic Book" panose="020B0503020102020204" pitchFamily="34" charset="0"/>
              </a:rPr>
              <a:t>Encourages healthy behaviors through active play, literacy and math skills development, creative learning, and hands-on snack time activities</a:t>
            </a:r>
          </a:p>
          <a:p>
            <a:pPr>
              <a:lnSpc>
                <a:spcPct val="110000"/>
              </a:lnSpc>
              <a:spcAft>
                <a:spcPts val="1200"/>
              </a:spcAft>
            </a:pPr>
            <a:r>
              <a:rPr lang="en-US" sz="2400" dirty="0">
                <a:latin typeface="Franklin Gothic Book" panose="020B0503020102020204" pitchFamily="34" charset="0"/>
              </a:rPr>
              <a:t>User-friendly, flexible format and instructions</a:t>
            </a:r>
          </a:p>
          <a:p>
            <a:pPr>
              <a:lnSpc>
                <a:spcPct val="110000"/>
              </a:lnSpc>
              <a:spcAft>
                <a:spcPts val="1200"/>
              </a:spcAft>
            </a:pPr>
            <a:r>
              <a:rPr lang="en-US" sz="2400" dirty="0">
                <a:latin typeface="Franklin Gothic Book" panose="020B0503020102020204" pitchFamily="34" charset="0"/>
              </a:rPr>
              <a:t>Lesson extensions make activities easily adaptable across program settings and diverse populations</a:t>
            </a:r>
          </a:p>
        </p:txBody>
      </p:sp>
      <p:sp>
        <p:nvSpPr>
          <p:cNvPr id="8" name="Title 4">
            <a:extLst>
              <a:ext uri="{FF2B5EF4-FFF2-40B4-BE49-F238E27FC236}">
                <a16:creationId xmlns:a16="http://schemas.microsoft.com/office/drawing/2014/main" id="{D6FEC283-40C1-8F46-11D7-32012D1F3D6F}"/>
              </a:ext>
            </a:extLst>
          </p:cNvPr>
          <p:cNvSpPr txBox="1">
            <a:spLocks/>
          </p:cNvSpPr>
          <p:nvPr/>
        </p:nvSpPr>
        <p:spPr>
          <a:xfrm>
            <a:off x="838200" y="365125"/>
            <a:ext cx="10515600" cy="1325563"/>
          </a:xfrm>
          <a:prstGeom prst="rect">
            <a:avLst/>
          </a:prstGeom>
          <a:noFill/>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spc="-200" baseline="0">
                <a:solidFill>
                  <a:schemeClr val="tx1"/>
                </a:solidFill>
                <a:latin typeface="+mj-lt"/>
                <a:ea typeface="+mj-ea"/>
                <a:cs typeface="+mj-cs"/>
              </a:defRPr>
            </a:lvl1pPr>
          </a:lstStyle>
          <a:p>
            <a:r>
              <a:rPr lang="en-US" dirty="0">
                <a:latin typeface="Franklin Gothic Demi" panose="020B0603020102020204" pitchFamily="34" charset="0"/>
              </a:rPr>
              <a:t>Food &amp; Fun Afterschool Curriculum</a:t>
            </a:r>
          </a:p>
        </p:txBody>
      </p:sp>
    </p:spTree>
    <p:extLst>
      <p:ext uri="{BB962C8B-B14F-4D97-AF65-F5344CB8AC3E}">
        <p14:creationId xmlns:p14="http://schemas.microsoft.com/office/powerpoint/2010/main" val="21450986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82367"/>
            <a:ext cx="10515600" cy="3994595"/>
          </a:xfrm>
        </p:spPr>
        <p:txBody>
          <a:bodyPr/>
          <a:lstStyle/>
          <a:p>
            <a:r>
              <a:rPr lang="en-US" dirty="0"/>
              <a:t>Houses Food and Fun curricula, including:</a:t>
            </a:r>
          </a:p>
          <a:p>
            <a:pPr lvl="1"/>
            <a:r>
              <a:rPr lang="en-US" dirty="0"/>
              <a:t>Units and activities for children</a:t>
            </a:r>
          </a:p>
          <a:p>
            <a:pPr lvl="1"/>
            <a:r>
              <a:rPr lang="en-US" dirty="0"/>
              <a:t>Parent communication</a:t>
            </a:r>
          </a:p>
          <a:p>
            <a:pPr lvl="1"/>
            <a:r>
              <a:rPr lang="en-US" dirty="0"/>
              <a:t>Training videos</a:t>
            </a:r>
          </a:p>
          <a:p>
            <a:pPr lvl="1"/>
            <a:r>
              <a:rPr lang="en-US" dirty="0"/>
              <a:t>Resources and tools</a:t>
            </a:r>
          </a:p>
        </p:txBody>
      </p:sp>
      <p:sp>
        <p:nvSpPr>
          <p:cNvPr id="6" name="Title 4">
            <a:extLst>
              <a:ext uri="{FF2B5EF4-FFF2-40B4-BE49-F238E27FC236}">
                <a16:creationId xmlns:a16="http://schemas.microsoft.com/office/drawing/2014/main" id="{7EC15B3E-272E-E743-5D78-13FE8DF51BC5}"/>
              </a:ext>
            </a:extLst>
          </p:cNvPr>
          <p:cNvSpPr txBox="1">
            <a:spLocks/>
          </p:cNvSpPr>
          <p:nvPr/>
        </p:nvSpPr>
        <p:spPr>
          <a:xfrm>
            <a:off x="838200" y="365125"/>
            <a:ext cx="10515600" cy="1325563"/>
          </a:xfrm>
          <a:prstGeom prst="rect">
            <a:avLst/>
          </a:prstGeom>
          <a:noFill/>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spc="-200" baseline="0">
                <a:solidFill>
                  <a:schemeClr val="tx1"/>
                </a:solidFill>
                <a:latin typeface="+mj-lt"/>
                <a:ea typeface="+mj-ea"/>
                <a:cs typeface="+mj-cs"/>
              </a:defRPr>
            </a:lvl1pPr>
          </a:lstStyle>
          <a:p>
            <a:r>
              <a:rPr lang="en-US" sz="4000" dirty="0">
                <a:latin typeface="Franklin Gothic Demi" panose="020B0603020102020204" pitchFamily="34" charset="0"/>
              </a:rPr>
              <a:t>Food &amp; Fun Website </a:t>
            </a:r>
            <a:r>
              <a:rPr lang="en-US" sz="4000" dirty="0" err="1">
                <a:solidFill>
                  <a:schemeClr val="bg1"/>
                </a:solidFill>
                <a:latin typeface="Franklin Gothic Demi" panose="020B0603020102020204" pitchFamily="34" charset="0"/>
                <a:hlinkClick r:id="rId2"/>
              </a:rPr>
              <a:t>www.foodandfun.org</a:t>
            </a:r>
            <a:endParaRPr lang="en-US" sz="4000" dirty="0">
              <a:solidFill>
                <a:schemeClr val="bg1"/>
              </a:solidFill>
              <a:latin typeface="Franklin Gothic Demi" panose="020B0603020102020204" pitchFamily="34" charset="0"/>
            </a:endParaRPr>
          </a:p>
        </p:txBody>
      </p:sp>
    </p:spTree>
    <p:extLst>
      <p:ext uri="{BB962C8B-B14F-4D97-AF65-F5344CB8AC3E}">
        <p14:creationId xmlns:p14="http://schemas.microsoft.com/office/powerpoint/2010/main" val="15098604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3"/>
          <a:srcRect l="5749" t="36132" r="76390" b="15694"/>
          <a:stretch/>
        </p:blipFill>
        <p:spPr bwMode="auto">
          <a:xfrm>
            <a:off x="8817678" y="2052252"/>
            <a:ext cx="2536122" cy="4077752"/>
          </a:xfrm>
          <a:prstGeom prst="rect">
            <a:avLst/>
          </a:prstGeom>
          <a:ln>
            <a:solidFill>
              <a:schemeClr val="accent5"/>
            </a:solidFill>
          </a:ln>
          <a:effectLst>
            <a:outerShdw blurRad="50800" dist="38100" dir="5400000" algn="t" rotWithShape="0">
              <a:prstClr val="black">
                <a:alpha val="40000"/>
              </a:prstClr>
            </a:outerShdw>
          </a:effectLst>
          <a:extLst>
            <a:ext uri="{53640926-AAD7-44D8-BBD7-CCE9431645EC}">
              <a14:shadowObscured xmlns:a14="http://schemas.microsoft.com/office/drawing/2010/main"/>
            </a:ext>
          </a:extLst>
        </p:spPr>
      </p:pic>
      <p:pic>
        <p:nvPicPr>
          <p:cNvPr id="6" name="Picture 5" descr="A screenshot of a website&#10;&#10;Description automatically generated">
            <a:extLst>
              <a:ext uri="{FF2B5EF4-FFF2-40B4-BE49-F238E27FC236}">
                <a16:creationId xmlns:a16="http://schemas.microsoft.com/office/drawing/2014/main" id="{C98EC6BC-65B1-80DE-1A9E-DEFD427C3478}"/>
              </a:ext>
            </a:extLst>
          </p:cNvPr>
          <p:cNvPicPr>
            <a:picLocks noChangeAspect="1"/>
          </p:cNvPicPr>
          <p:nvPr/>
        </p:nvPicPr>
        <p:blipFill>
          <a:blip r:embed="rId4"/>
          <a:stretch>
            <a:fillRect/>
          </a:stretch>
        </p:blipFill>
        <p:spPr>
          <a:xfrm>
            <a:off x="838200" y="2052252"/>
            <a:ext cx="6692153" cy="4077752"/>
          </a:xfrm>
          <a:prstGeom prst="rect">
            <a:avLst/>
          </a:prstGeom>
          <a:ln>
            <a:solidFill>
              <a:schemeClr val="accent5"/>
            </a:solidFill>
          </a:ln>
          <a:effectLst>
            <a:outerShdw blurRad="50800" dist="38100" dir="5400000" algn="t" rotWithShape="0">
              <a:prstClr val="black">
                <a:alpha val="40000"/>
              </a:prstClr>
            </a:outerShdw>
          </a:effectLst>
        </p:spPr>
      </p:pic>
      <p:sp>
        <p:nvSpPr>
          <p:cNvPr id="8" name="Title 4">
            <a:extLst>
              <a:ext uri="{FF2B5EF4-FFF2-40B4-BE49-F238E27FC236}">
                <a16:creationId xmlns:a16="http://schemas.microsoft.com/office/drawing/2014/main" id="{6BF9A43F-80C7-73FE-366A-39A63AAE89A3}"/>
              </a:ext>
            </a:extLst>
          </p:cNvPr>
          <p:cNvSpPr txBox="1">
            <a:spLocks/>
          </p:cNvSpPr>
          <p:nvPr/>
        </p:nvSpPr>
        <p:spPr>
          <a:xfrm>
            <a:off x="838200" y="365125"/>
            <a:ext cx="10515600" cy="1325563"/>
          </a:xfrm>
          <a:prstGeom prst="rect">
            <a:avLst/>
          </a:prstGeom>
          <a:noFill/>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spc="-200" baseline="0">
                <a:solidFill>
                  <a:schemeClr val="tx1"/>
                </a:solidFill>
                <a:latin typeface="+mj-lt"/>
                <a:ea typeface="+mj-ea"/>
                <a:cs typeface="+mj-cs"/>
              </a:defRPr>
            </a:lvl1pPr>
          </a:lstStyle>
          <a:p>
            <a:r>
              <a:rPr lang="en-US" sz="4000" dirty="0">
                <a:latin typeface="Franklin Gothic Demi" panose="020B0603020102020204" pitchFamily="34" charset="0"/>
              </a:rPr>
              <a:t>Food &amp; Fun Website </a:t>
            </a:r>
            <a:r>
              <a:rPr lang="en-US" sz="4000" dirty="0" err="1">
                <a:solidFill>
                  <a:schemeClr val="bg1"/>
                </a:solidFill>
                <a:latin typeface="Franklin Gothic Demi" panose="020B0603020102020204" pitchFamily="34" charset="0"/>
                <a:hlinkClick r:id="rId5"/>
              </a:rPr>
              <a:t>www.foodandfun.org</a:t>
            </a:r>
            <a:endParaRPr lang="en-US" sz="4000" dirty="0">
              <a:solidFill>
                <a:schemeClr val="bg1"/>
              </a:solidFill>
              <a:latin typeface="Franklin Gothic Demi" panose="020B0603020102020204" pitchFamily="34" charset="0"/>
            </a:endParaRPr>
          </a:p>
        </p:txBody>
      </p:sp>
    </p:spTree>
    <p:extLst>
      <p:ext uri="{BB962C8B-B14F-4D97-AF65-F5344CB8AC3E}">
        <p14:creationId xmlns:p14="http://schemas.microsoft.com/office/powerpoint/2010/main" val="29411686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0647A-66FC-1EBF-1D70-79D8E8F83562}"/>
              </a:ext>
            </a:extLst>
          </p:cNvPr>
          <p:cNvSpPr>
            <a:spLocks noGrp="1"/>
          </p:cNvSpPr>
          <p:nvPr>
            <p:ph type="title"/>
          </p:nvPr>
        </p:nvSpPr>
        <p:spPr/>
        <p:txBody>
          <a:bodyPr anchor="ctr"/>
          <a:lstStyle/>
          <a:p>
            <a:r>
              <a:rPr lang="en-US" i="1" dirty="0"/>
              <a:t>Explore the Food &amp; Fun website </a:t>
            </a:r>
          </a:p>
        </p:txBody>
      </p:sp>
    </p:spTree>
    <p:extLst>
      <p:ext uri="{BB962C8B-B14F-4D97-AF65-F5344CB8AC3E}">
        <p14:creationId xmlns:p14="http://schemas.microsoft.com/office/powerpoint/2010/main" val="38932099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30505"/>
            <a:ext cx="10515600" cy="4146457"/>
          </a:xfrm>
        </p:spPr>
        <p:txBody>
          <a:bodyPr/>
          <a:lstStyle/>
          <a:p>
            <a:r>
              <a:rPr lang="en-US" dirty="0"/>
              <a:t>Optional 1 hour training with program staff</a:t>
            </a:r>
          </a:p>
          <a:p>
            <a:r>
              <a:rPr lang="en-US" dirty="0"/>
              <a:t>PPT slides available; also use video from website</a:t>
            </a:r>
          </a:p>
          <a:p>
            <a:r>
              <a:rPr lang="en-US" dirty="0"/>
              <a:t>Key to run through some of the interactive lessons/units with staff</a:t>
            </a:r>
          </a:p>
          <a:p>
            <a:endParaRPr lang="en-US" dirty="0"/>
          </a:p>
        </p:txBody>
      </p:sp>
      <p:sp>
        <p:nvSpPr>
          <p:cNvPr id="7" name="Title 4">
            <a:extLst>
              <a:ext uri="{FF2B5EF4-FFF2-40B4-BE49-F238E27FC236}">
                <a16:creationId xmlns:a16="http://schemas.microsoft.com/office/drawing/2014/main" id="{5495E771-ED20-A5B2-C000-012D5E97C632}"/>
              </a:ext>
            </a:extLst>
          </p:cNvPr>
          <p:cNvSpPr txBox="1">
            <a:spLocks/>
          </p:cNvSpPr>
          <p:nvPr/>
        </p:nvSpPr>
        <p:spPr>
          <a:xfrm>
            <a:off x="838200" y="365125"/>
            <a:ext cx="10515600" cy="1325563"/>
          </a:xfrm>
          <a:prstGeom prst="rect">
            <a:avLst/>
          </a:prstGeom>
          <a:noFill/>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spc="-200" baseline="0">
                <a:solidFill>
                  <a:schemeClr val="tx1"/>
                </a:solidFill>
                <a:latin typeface="+mj-lt"/>
                <a:ea typeface="+mj-ea"/>
                <a:cs typeface="+mj-cs"/>
              </a:defRPr>
            </a:lvl1pPr>
          </a:lstStyle>
          <a:p>
            <a:r>
              <a:rPr lang="en-US" sz="4000" dirty="0">
                <a:latin typeface="Franklin Gothic Demi" panose="020B0603020102020204" pitchFamily="34" charset="0"/>
              </a:rPr>
              <a:t>Food &amp; Fun Training</a:t>
            </a:r>
            <a:endParaRPr lang="en-US" sz="4000" dirty="0">
              <a:solidFill>
                <a:schemeClr val="bg1"/>
              </a:solidFill>
              <a:latin typeface="Franklin Gothic Demi" panose="020B0603020102020204" pitchFamily="34" charset="0"/>
            </a:endParaRPr>
          </a:p>
        </p:txBody>
      </p:sp>
    </p:spTree>
    <p:extLst>
      <p:ext uri="{BB962C8B-B14F-4D97-AF65-F5344CB8AC3E}">
        <p14:creationId xmlns:p14="http://schemas.microsoft.com/office/powerpoint/2010/main" val="24180529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57399"/>
            <a:ext cx="10515600" cy="4119563"/>
          </a:xfrm>
        </p:spPr>
        <p:txBody>
          <a:bodyPr/>
          <a:lstStyle/>
          <a:p>
            <a:r>
              <a:rPr lang="en-US" dirty="0"/>
              <a:t>Recruit Programs</a:t>
            </a:r>
          </a:p>
          <a:p>
            <a:r>
              <a:rPr lang="en-US" dirty="0"/>
              <a:t>Assessment Period</a:t>
            </a:r>
          </a:p>
          <a:p>
            <a:r>
              <a:rPr lang="en-US" dirty="0"/>
              <a:t>Learning Communities</a:t>
            </a:r>
          </a:p>
          <a:p>
            <a:r>
              <a:rPr lang="en-US" dirty="0"/>
              <a:t>Technical Assistance</a:t>
            </a:r>
          </a:p>
          <a:p>
            <a:r>
              <a:rPr lang="en-US" dirty="0"/>
              <a:t>Follow up Assessment Period</a:t>
            </a:r>
          </a:p>
        </p:txBody>
      </p:sp>
      <p:sp>
        <p:nvSpPr>
          <p:cNvPr id="7" name="Title 4">
            <a:extLst>
              <a:ext uri="{FF2B5EF4-FFF2-40B4-BE49-F238E27FC236}">
                <a16:creationId xmlns:a16="http://schemas.microsoft.com/office/drawing/2014/main" id="{F98CD618-FD06-B5E3-3277-647BDD18B5EE}"/>
              </a:ext>
            </a:extLst>
          </p:cNvPr>
          <p:cNvSpPr txBox="1">
            <a:spLocks/>
          </p:cNvSpPr>
          <p:nvPr/>
        </p:nvSpPr>
        <p:spPr>
          <a:xfrm>
            <a:off x="838200" y="365125"/>
            <a:ext cx="10515600" cy="1325563"/>
          </a:xfrm>
          <a:prstGeom prst="rect">
            <a:avLst/>
          </a:prstGeom>
          <a:noFill/>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spc="-200" baseline="0">
                <a:solidFill>
                  <a:schemeClr val="tx1"/>
                </a:solidFill>
                <a:latin typeface="+mj-lt"/>
                <a:ea typeface="+mj-ea"/>
                <a:cs typeface="+mj-cs"/>
              </a:defRPr>
            </a:lvl1pPr>
          </a:lstStyle>
          <a:p>
            <a:r>
              <a:rPr lang="en-US" sz="4000" dirty="0">
                <a:latin typeface="Franklin Gothic Demi" panose="020B0603020102020204" pitchFamily="34" charset="0"/>
              </a:rPr>
              <a:t>Learning Objective 3: OSNAP Implementation</a:t>
            </a:r>
            <a:endParaRPr lang="en-US" sz="4000" dirty="0">
              <a:solidFill>
                <a:schemeClr val="bg1"/>
              </a:solidFill>
              <a:latin typeface="Franklin Gothic Demi" panose="020B0603020102020204" pitchFamily="34" charset="0"/>
            </a:endParaRPr>
          </a:p>
        </p:txBody>
      </p:sp>
    </p:spTree>
    <p:extLst>
      <p:ext uri="{BB962C8B-B14F-4D97-AF65-F5344CB8AC3E}">
        <p14:creationId xmlns:p14="http://schemas.microsoft.com/office/powerpoint/2010/main" val="25890995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30505"/>
            <a:ext cx="10515600" cy="4146457"/>
          </a:xfrm>
        </p:spPr>
        <p:txBody>
          <a:bodyPr>
            <a:normAutofit/>
          </a:bodyPr>
          <a:lstStyle/>
          <a:p>
            <a:r>
              <a:rPr lang="en-US" dirty="0"/>
              <a:t>Consider partner organizations to recruit from</a:t>
            </a:r>
          </a:p>
          <a:p>
            <a:r>
              <a:rPr lang="en-US" dirty="0"/>
              <a:t>Listservs, professional development announcements, etc.</a:t>
            </a:r>
          </a:p>
          <a:p>
            <a:r>
              <a:rPr lang="en-US" dirty="0"/>
              <a:t>In-person or phone meeting</a:t>
            </a:r>
          </a:p>
          <a:p>
            <a:r>
              <a:rPr lang="en-US" dirty="0"/>
              <a:t>Resources</a:t>
            </a:r>
          </a:p>
          <a:p>
            <a:pPr lvl="1"/>
            <a:r>
              <a:rPr lang="en-US" dirty="0"/>
              <a:t>OSNAP Recruitment Letter</a:t>
            </a:r>
          </a:p>
          <a:p>
            <a:pPr lvl="1"/>
            <a:r>
              <a:rPr lang="en-US" dirty="0"/>
              <a:t>OSNAP Initiative Overview one-pager</a:t>
            </a:r>
          </a:p>
          <a:p>
            <a:pPr lvl="1"/>
            <a:r>
              <a:rPr lang="en-US" dirty="0"/>
              <a:t>Registration form </a:t>
            </a:r>
          </a:p>
          <a:p>
            <a:pPr lvl="1"/>
            <a:r>
              <a:rPr lang="en-US" dirty="0"/>
              <a:t>Memorandum of Understanding</a:t>
            </a:r>
          </a:p>
        </p:txBody>
      </p:sp>
      <p:sp>
        <p:nvSpPr>
          <p:cNvPr id="6" name="Title 4">
            <a:extLst>
              <a:ext uri="{FF2B5EF4-FFF2-40B4-BE49-F238E27FC236}">
                <a16:creationId xmlns:a16="http://schemas.microsoft.com/office/drawing/2014/main" id="{1CEB6A42-EFF5-4C4D-63C5-1C54291F0B23}"/>
              </a:ext>
            </a:extLst>
          </p:cNvPr>
          <p:cNvSpPr txBox="1">
            <a:spLocks/>
          </p:cNvSpPr>
          <p:nvPr/>
        </p:nvSpPr>
        <p:spPr>
          <a:xfrm>
            <a:off x="838200" y="365125"/>
            <a:ext cx="10515600" cy="1325563"/>
          </a:xfrm>
          <a:prstGeom prst="rect">
            <a:avLst/>
          </a:prstGeom>
          <a:noFill/>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spc="-200" baseline="0">
                <a:solidFill>
                  <a:schemeClr val="tx1"/>
                </a:solidFill>
                <a:latin typeface="+mj-lt"/>
                <a:ea typeface="+mj-ea"/>
                <a:cs typeface="+mj-cs"/>
              </a:defRPr>
            </a:lvl1pPr>
          </a:lstStyle>
          <a:p>
            <a:r>
              <a:rPr lang="en-US" sz="4000" dirty="0">
                <a:latin typeface="Franklin Gothic Demi" panose="020B0603020102020204" pitchFamily="34" charset="0"/>
              </a:rPr>
              <a:t>Recruiting Programs</a:t>
            </a:r>
          </a:p>
        </p:txBody>
      </p:sp>
    </p:spTree>
    <p:extLst>
      <p:ext uri="{BB962C8B-B14F-4D97-AF65-F5344CB8AC3E}">
        <p14:creationId xmlns:p14="http://schemas.microsoft.com/office/powerpoint/2010/main" val="149006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38346835"/>
              </p:ext>
            </p:extLst>
          </p:nvPr>
        </p:nvGraphicFramePr>
        <p:xfrm>
          <a:off x="838200" y="1443737"/>
          <a:ext cx="10515600" cy="4722955"/>
        </p:xfrm>
        <a:graphic>
          <a:graphicData uri="http://schemas.openxmlformats.org/drawingml/2006/table">
            <a:tbl>
              <a:tblPr firstRow="1" bandRow="1">
                <a:tableStyleId>{5C22544A-7EE6-4342-B048-85BDC9FD1C3A}</a:tableStyleId>
              </a:tblPr>
              <a:tblGrid>
                <a:gridCol w="2155698">
                  <a:extLst>
                    <a:ext uri="{9D8B030D-6E8A-4147-A177-3AD203B41FA5}">
                      <a16:colId xmlns:a16="http://schemas.microsoft.com/office/drawing/2014/main" val="20000"/>
                    </a:ext>
                  </a:extLst>
                </a:gridCol>
                <a:gridCol w="8359902">
                  <a:extLst>
                    <a:ext uri="{9D8B030D-6E8A-4147-A177-3AD203B41FA5}">
                      <a16:colId xmlns:a16="http://schemas.microsoft.com/office/drawing/2014/main" val="20001"/>
                    </a:ext>
                  </a:extLst>
                </a:gridCol>
              </a:tblGrid>
              <a:tr h="269667">
                <a:tc>
                  <a:txBody>
                    <a:bodyPr/>
                    <a:lstStyle/>
                    <a:p>
                      <a:r>
                        <a:rPr lang="en-US" sz="1800" b="0" i="0" dirty="0">
                          <a:latin typeface="Franklin Gothic Book" panose="020B0503020102020204" pitchFamily="34" charset="0"/>
                        </a:rPr>
                        <a:t>Time</a:t>
                      </a:r>
                    </a:p>
                  </a:txBody>
                  <a:tcPr marT="45733" marB="45733"/>
                </a:tc>
                <a:tc>
                  <a:txBody>
                    <a:bodyPr/>
                    <a:lstStyle/>
                    <a:p>
                      <a:r>
                        <a:rPr lang="en-US" sz="1800" b="0" i="0" dirty="0">
                          <a:latin typeface="Franklin Gothic Book" panose="020B0503020102020204" pitchFamily="34" charset="0"/>
                        </a:rPr>
                        <a:t>Task</a:t>
                      </a:r>
                    </a:p>
                  </a:txBody>
                  <a:tcPr marT="45733" marB="45733"/>
                </a:tc>
                <a:extLst>
                  <a:ext uri="{0D108BD9-81ED-4DB2-BD59-A6C34878D82A}">
                    <a16:rowId xmlns:a16="http://schemas.microsoft.com/office/drawing/2014/main" val="10000"/>
                  </a:ext>
                </a:extLst>
              </a:tr>
              <a:tr h="1325789">
                <a:tc>
                  <a:txBody>
                    <a:bodyPr/>
                    <a:lstStyle/>
                    <a:p>
                      <a:r>
                        <a:rPr lang="en-US" sz="1800" b="0" i="0" dirty="0">
                          <a:latin typeface="Franklin Gothic Book" panose="020B0503020102020204" pitchFamily="34" charset="0"/>
                        </a:rPr>
                        <a:t>12:30</a:t>
                      </a:r>
                      <a:r>
                        <a:rPr lang="en-US" sz="1800" b="0" i="0" baseline="0" dirty="0">
                          <a:latin typeface="Franklin Gothic Book" panose="020B0503020102020204" pitchFamily="34" charset="0"/>
                        </a:rPr>
                        <a:t> pm – 1:00 pm</a:t>
                      </a:r>
                      <a:endParaRPr lang="en-US" sz="1800" b="0" i="0" dirty="0">
                        <a:latin typeface="Franklin Gothic Book" panose="020B0503020102020204" pitchFamily="34" charset="0"/>
                      </a:endParaRPr>
                    </a:p>
                  </a:txBody>
                  <a:tcPr marT="45733" marB="45733"/>
                </a:tc>
                <a:tc>
                  <a:txBody>
                    <a:bodyPr/>
                    <a:lstStyle/>
                    <a:p>
                      <a:pPr>
                        <a:lnSpc>
                          <a:spcPct val="100000"/>
                        </a:lnSpc>
                      </a:pPr>
                      <a:r>
                        <a:rPr lang="en-US" sz="1800" b="0" i="0" baseline="0" dirty="0">
                          <a:latin typeface="Franklin Gothic Book" panose="020B0503020102020204" pitchFamily="34" charset="0"/>
                        </a:rPr>
                        <a:t>Lunch Break</a:t>
                      </a:r>
                    </a:p>
                  </a:txBody>
                  <a:tcPr marT="45733" marB="45733"/>
                </a:tc>
                <a:extLst>
                  <a:ext uri="{0D108BD9-81ED-4DB2-BD59-A6C34878D82A}">
                    <a16:rowId xmlns:a16="http://schemas.microsoft.com/office/drawing/2014/main" val="10001"/>
                  </a:ext>
                </a:extLst>
              </a:tr>
              <a:tr h="1123553">
                <a:tc>
                  <a:txBody>
                    <a:bodyPr/>
                    <a:lstStyle/>
                    <a:p>
                      <a:r>
                        <a:rPr lang="en-US" sz="1800" b="0" i="0" dirty="0">
                          <a:latin typeface="Franklin Gothic Book" panose="020B0503020102020204" pitchFamily="34" charset="0"/>
                        </a:rPr>
                        <a:t>1:00 pm – 3:30 pm</a:t>
                      </a:r>
                    </a:p>
                  </a:txBody>
                  <a:tcPr marT="45733" marB="4573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sng" dirty="0">
                          <a:latin typeface="Franklin Gothic Book" panose="020B0503020102020204" pitchFamily="34" charset="0"/>
                        </a:rPr>
                        <a:t>OSNAP Process</a:t>
                      </a:r>
                      <a:r>
                        <a:rPr lang="en-US" sz="1800" b="0" i="0" u="none" dirty="0">
                          <a:latin typeface="Franklin Gothic Book" panose="020B0503020102020204" pitchFamily="34" charset="0"/>
                        </a:rPr>
                        <a:t> </a:t>
                      </a:r>
                      <a:r>
                        <a:rPr lang="en-US" sz="1800" b="0" i="0" dirty="0">
                          <a:latin typeface="Franklin Gothic Book" panose="020B0503020102020204" pitchFamily="34" charset="0"/>
                        </a:rPr>
                        <a:t>(cont.)</a:t>
                      </a:r>
                    </a:p>
                    <a:p>
                      <a:pPr marL="285750" lvl="0" indent="-285750">
                        <a:lnSpc>
                          <a:spcPct val="100000"/>
                        </a:lnSpc>
                        <a:buFont typeface="Arial" panose="020B0604020202020204" pitchFamily="34" charset="0"/>
                        <a:buChar char="•"/>
                      </a:pPr>
                      <a:r>
                        <a:rPr lang="en-US" sz="1800" b="0" i="0" baseline="0" dirty="0">
                          <a:latin typeface="Franklin Gothic Book" panose="020B0503020102020204" pitchFamily="34" charset="0"/>
                        </a:rPr>
                        <a:t>Learning Communities</a:t>
                      </a:r>
                    </a:p>
                    <a:p>
                      <a:pPr marL="285750" lvl="0" indent="-285750">
                        <a:lnSpc>
                          <a:spcPct val="100000"/>
                        </a:lnSpc>
                        <a:buFont typeface="Arial" panose="020B0604020202020204" pitchFamily="34" charset="0"/>
                        <a:buChar char="•"/>
                      </a:pPr>
                      <a:r>
                        <a:rPr lang="en-US" sz="1800" b="0" i="0" baseline="0" dirty="0">
                          <a:latin typeface="Franklin Gothic Book" panose="020B0503020102020204" pitchFamily="34" charset="0"/>
                        </a:rPr>
                        <a:t>Technical Assistance</a:t>
                      </a:r>
                    </a:p>
                    <a:p>
                      <a:pPr marL="285750" lvl="0" indent="-285750">
                        <a:lnSpc>
                          <a:spcPct val="100000"/>
                        </a:lnSpc>
                        <a:buFont typeface="Arial" panose="020B0604020202020204" pitchFamily="34" charset="0"/>
                        <a:buChar char="•"/>
                      </a:pPr>
                      <a:r>
                        <a:rPr lang="en-US" sz="1800" b="0" i="0" baseline="0" dirty="0">
                          <a:latin typeface="Franklin Gothic Book" panose="020B0503020102020204" pitchFamily="34" charset="0"/>
                        </a:rPr>
                        <a:t>Assessment Follow Up</a:t>
                      </a:r>
                      <a:endParaRPr lang="en-US" sz="1800" b="0" i="0" dirty="0">
                        <a:latin typeface="Franklin Gothic Book" panose="020B0503020102020204" pitchFamily="34" charset="0"/>
                      </a:endParaRPr>
                    </a:p>
                  </a:txBody>
                  <a:tcPr marT="45733" marB="45733"/>
                </a:tc>
                <a:extLst>
                  <a:ext uri="{0D108BD9-81ED-4DB2-BD59-A6C34878D82A}">
                    <a16:rowId xmlns:a16="http://schemas.microsoft.com/office/drawing/2014/main" val="10002"/>
                  </a:ext>
                </a:extLst>
              </a:tr>
              <a:tr h="921317">
                <a:tc>
                  <a:txBody>
                    <a:bodyPr/>
                    <a:lstStyle/>
                    <a:p>
                      <a:r>
                        <a:rPr lang="en-US" sz="1800" b="0" i="0" dirty="0">
                          <a:latin typeface="Franklin Gothic Book" panose="020B0503020102020204" pitchFamily="34" charset="0"/>
                        </a:rPr>
                        <a:t>3:30 pm</a:t>
                      </a:r>
                      <a:r>
                        <a:rPr lang="en-US" sz="1800" b="0" i="0" baseline="0" dirty="0">
                          <a:latin typeface="Franklin Gothic Book" panose="020B0503020102020204" pitchFamily="34" charset="0"/>
                        </a:rPr>
                        <a:t> – 3:45 pm</a:t>
                      </a:r>
                      <a:endParaRPr lang="en-US" sz="1800" b="0" i="0" dirty="0">
                        <a:latin typeface="Franklin Gothic Book" panose="020B0503020102020204" pitchFamily="34" charset="0"/>
                      </a:endParaRPr>
                    </a:p>
                  </a:txBody>
                  <a:tcPr marT="45733" marB="45733"/>
                </a:tc>
                <a:tc>
                  <a:txBody>
                    <a:bodyPr/>
                    <a:lstStyle/>
                    <a:p>
                      <a:pPr>
                        <a:lnSpc>
                          <a:spcPct val="100000"/>
                        </a:lnSpc>
                      </a:pPr>
                      <a:r>
                        <a:rPr lang="en-US" sz="1800" b="0" i="0" u="sng" baseline="0" dirty="0">
                          <a:latin typeface="Franklin Gothic Book" panose="020B0503020102020204" pitchFamily="34" charset="0"/>
                        </a:rPr>
                        <a:t>Additional Trainings</a:t>
                      </a:r>
                    </a:p>
                    <a:p>
                      <a:pPr marL="285750" indent="-285750">
                        <a:lnSpc>
                          <a:spcPct val="100000"/>
                        </a:lnSpc>
                        <a:buFont typeface="Arial" panose="020B0604020202020204" pitchFamily="34" charset="0"/>
                        <a:buChar char="•"/>
                      </a:pPr>
                      <a:r>
                        <a:rPr lang="en-US" sz="1800" b="0" i="0" baseline="0" dirty="0">
                          <a:latin typeface="Franklin Gothic Book" panose="020B0503020102020204" pitchFamily="34" charset="0"/>
                        </a:rPr>
                        <a:t>Food &amp; Fun</a:t>
                      </a:r>
                    </a:p>
                    <a:p>
                      <a:pPr marL="285750" indent="-285750">
                        <a:lnSpc>
                          <a:spcPct val="100000"/>
                        </a:lnSpc>
                        <a:buFont typeface="Arial" panose="020B0604020202020204" pitchFamily="34" charset="0"/>
                        <a:buChar char="•"/>
                      </a:pPr>
                      <a:r>
                        <a:rPr lang="en-US" sz="1800" b="0" i="0" baseline="0" dirty="0">
                          <a:latin typeface="Franklin Gothic Book" panose="020B0503020102020204" pitchFamily="34" charset="0"/>
                        </a:rPr>
                        <a:t>Other trainings</a:t>
                      </a:r>
                    </a:p>
                  </a:txBody>
                  <a:tcPr marT="45733" marB="45733"/>
                </a:tc>
                <a:extLst>
                  <a:ext uri="{0D108BD9-81ED-4DB2-BD59-A6C34878D82A}">
                    <a16:rowId xmlns:a16="http://schemas.microsoft.com/office/drawing/2014/main" val="10003"/>
                  </a:ext>
                </a:extLst>
              </a:tr>
              <a:tr h="921317">
                <a:tc>
                  <a:txBody>
                    <a:bodyPr/>
                    <a:lstStyle/>
                    <a:p>
                      <a:r>
                        <a:rPr lang="en-US" sz="1800" b="0" i="0" dirty="0">
                          <a:latin typeface="Franklin Gothic Book" panose="020B0503020102020204" pitchFamily="34" charset="0"/>
                        </a:rPr>
                        <a:t>3:45</a:t>
                      </a:r>
                      <a:r>
                        <a:rPr lang="en-US" sz="1800" b="0" i="0" baseline="0" dirty="0">
                          <a:latin typeface="Franklin Gothic Book" panose="020B0503020102020204" pitchFamily="34" charset="0"/>
                        </a:rPr>
                        <a:t> pm – 4:00 pm</a:t>
                      </a:r>
                      <a:endParaRPr lang="en-US" sz="1800" b="0" i="0" dirty="0">
                        <a:latin typeface="Franklin Gothic Book" panose="020B0503020102020204" pitchFamily="34" charset="0"/>
                      </a:endParaRPr>
                    </a:p>
                  </a:txBody>
                  <a:tcPr marT="45733" marB="45733"/>
                </a:tc>
                <a:tc>
                  <a:txBody>
                    <a:bodyPr/>
                    <a:lstStyle/>
                    <a:p>
                      <a:pPr>
                        <a:lnSpc>
                          <a:spcPct val="100000"/>
                        </a:lnSpc>
                      </a:pPr>
                      <a:r>
                        <a:rPr lang="en-US" sz="1800" b="0" i="0" baseline="0" dirty="0">
                          <a:latin typeface="Franklin Gothic Book" panose="020B0503020102020204" pitchFamily="34" charset="0"/>
                        </a:rPr>
                        <a:t>Closing</a:t>
                      </a:r>
                    </a:p>
                  </a:txBody>
                  <a:tcPr marT="45733" marB="45733"/>
                </a:tc>
                <a:extLst>
                  <a:ext uri="{0D108BD9-81ED-4DB2-BD59-A6C34878D82A}">
                    <a16:rowId xmlns:a16="http://schemas.microsoft.com/office/drawing/2014/main" val="1456054585"/>
                  </a:ext>
                </a:extLst>
              </a:tr>
            </a:tbl>
          </a:graphicData>
        </a:graphic>
      </p:graphicFrame>
      <p:sp>
        <p:nvSpPr>
          <p:cNvPr id="3" name="Title 2">
            <a:extLst>
              <a:ext uri="{FF2B5EF4-FFF2-40B4-BE49-F238E27FC236}">
                <a16:creationId xmlns:a16="http://schemas.microsoft.com/office/drawing/2014/main" id="{71E552F4-05E5-0B67-1EEC-AB3B0899441E}"/>
              </a:ext>
            </a:extLst>
          </p:cNvPr>
          <p:cNvSpPr>
            <a:spLocks noGrp="1"/>
          </p:cNvSpPr>
          <p:nvPr>
            <p:ph type="title"/>
          </p:nvPr>
        </p:nvSpPr>
        <p:spPr/>
        <p:txBody>
          <a:bodyPr anchor="ctr"/>
          <a:lstStyle/>
          <a:p>
            <a:r>
              <a:rPr lang="en-US" dirty="0"/>
              <a:t>Today’s Agenda </a:t>
            </a:r>
            <a:r>
              <a:rPr lang="en-US" b="0" dirty="0"/>
              <a:t>(cont.)</a:t>
            </a:r>
            <a:endParaRPr lang="en-US" dirty="0"/>
          </a:p>
        </p:txBody>
      </p:sp>
    </p:spTree>
    <p:extLst>
      <p:ext uri="{BB962C8B-B14F-4D97-AF65-F5344CB8AC3E}">
        <p14:creationId xmlns:p14="http://schemas.microsoft.com/office/powerpoint/2010/main" val="10435475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9370189-2F00-2ABC-404C-D0D34B991685}"/>
              </a:ext>
            </a:extLst>
          </p:cNvPr>
          <p:cNvGraphicFramePr/>
          <p:nvPr>
            <p:extLst>
              <p:ext uri="{D42A27DB-BD31-4B8C-83A1-F6EECF244321}">
                <p14:modId xmlns:p14="http://schemas.microsoft.com/office/powerpoint/2010/main" val="429966814"/>
              </p:ext>
            </p:extLst>
          </p:nvPr>
        </p:nvGraphicFramePr>
        <p:xfrm>
          <a:off x="3633216" y="457200"/>
          <a:ext cx="8717280" cy="5766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4">
            <a:extLst>
              <a:ext uri="{FF2B5EF4-FFF2-40B4-BE49-F238E27FC236}">
                <a16:creationId xmlns:a16="http://schemas.microsoft.com/office/drawing/2014/main" id="{B800B337-F8AC-9C67-8816-9E05BE3E8435}"/>
              </a:ext>
            </a:extLst>
          </p:cNvPr>
          <p:cNvSpPr txBox="1">
            <a:spLocks/>
          </p:cNvSpPr>
          <p:nvPr/>
        </p:nvSpPr>
        <p:spPr>
          <a:xfrm>
            <a:off x="838200" y="365125"/>
            <a:ext cx="3599329" cy="2660463"/>
          </a:xfrm>
          <a:prstGeom prst="rect">
            <a:avLst/>
          </a:prstGeom>
          <a:noFill/>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spc="-200" baseline="0">
                <a:solidFill>
                  <a:schemeClr val="tx1"/>
                </a:solidFill>
                <a:latin typeface="+mj-lt"/>
                <a:ea typeface="+mj-ea"/>
                <a:cs typeface="+mj-cs"/>
              </a:defRPr>
            </a:lvl1pPr>
          </a:lstStyle>
          <a:p>
            <a:r>
              <a:rPr lang="en-US" sz="4000" dirty="0">
                <a:latin typeface="Franklin Gothic Demi" panose="020B0603020102020204" pitchFamily="34" charset="0"/>
              </a:rPr>
              <a:t>Learning Objective 4: Assess</a:t>
            </a:r>
          </a:p>
        </p:txBody>
      </p:sp>
    </p:spTree>
    <p:extLst>
      <p:ext uri="{BB962C8B-B14F-4D97-AF65-F5344CB8AC3E}">
        <p14:creationId xmlns:p14="http://schemas.microsoft.com/office/powerpoint/2010/main" val="3858001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0BB9C8A-F66C-3BF1-9365-6B8FC0716B08}"/>
              </a:ext>
            </a:extLst>
          </p:cNvPr>
          <p:cNvSpPr>
            <a:spLocks noGrp="1"/>
          </p:cNvSpPr>
          <p:nvPr>
            <p:ph idx="1"/>
          </p:nvPr>
        </p:nvSpPr>
        <p:spPr>
          <a:xfrm>
            <a:off x="838200" y="2085473"/>
            <a:ext cx="10515600" cy="4091489"/>
          </a:xfrm>
        </p:spPr>
        <p:txBody>
          <a:bodyPr/>
          <a:lstStyle/>
          <a:p>
            <a:r>
              <a:rPr lang="en-US" dirty="0"/>
              <a:t>Daily Practice Assessment: what are programs currently providing related to nutrition and physical activity?</a:t>
            </a:r>
          </a:p>
          <a:p>
            <a:pPr lvl="1"/>
            <a:r>
              <a:rPr lang="en-US" dirty="0"/>
              <a:t>Prior to Learning Community 1</a:t>
            </a:r>
          </a:p>
          <a:p>
            <a:r>
              <a:rPr lang="en-US" dirty="0"/>
              <a:t>Policy Assessment: what do programs communicate (in writing) to parents, staff and children about nutrition and physical activity?</a:t>
            </a:r>
          </a:p>
          <a:p>
            <a:pPr lvl="1"/>
            <a:r>
              <a:rPr lang="en-US" dirty="0"/>
              <a:t>Collect policies prior to/at Learning Community 1</a:t>
            </a:r>
          </a:p>
          <a:p>
            <a:pPr lvl="1"/>
            <a:r>
              <a:rPr lang="en-US" dirty="0"/>
              <a:t>Part of Learning Community 2</a:t>
            </a:r>
          </a:p>
        </p:txBody>
      </p:sp>
      <p:sp>
        <p:nvSpPr>
          <p:cNvPr id="8" name="Title 4">
            <a:extLst>
              <a:ext uri="{FF2B5EF4-FFF2-40B4-BE49-F238E27FC236}">
                <a16:creationId xmlns:a16="http://schemas.microsoft.com/office/drawing/2014/main" id="{C6A2ED29-E91A-1480-C512-C3E065A6447E}"/>
              </a:ext>
            </a:extLst>
          </p:cNvPr>
          <p:cNvSpPr txBox="1">
            <a:spLocks/>
          </p:cNvSpPr>
          <p:nvPr/>
        </p:nvSpPr>
        <p:spPr>
          <a:xfrm>
            <a:off x="838200" y="365125"/>
            <a:ext cx="10515600" cy="1325563"/>
          </a:xfrm>
          <a:prstGeom prst="rect">
            <a:avLst/>
          </a:prstGeom>
          <a:noFill/>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spc="-200" baseline="0">
                <a:solidFill>
                  <a:schemeClr val="tx1"/>
                </a:solidFill>
                <a:latin typeface="+mj-lt"/>
                <a:ea typeface="+mj-ea"/>
                <a:cs typeface="+mj-cs"/>
              </a:defRPr>
            </a:lvl1pPr>
          </a:lstStyle>
          <a:p>
            <a:r>
              <a:rPr lang="en-US" sz="4000" dirty="0">
                <a:latin typeface="Franklin Gothic Demi" panose="020B0603020102020204" pitchFamily="34" charset="0"/>
              </a:rPr>
              <a:t>Program Assessment</a:t>
            </a:r>
          </a:p>
        </p:txBody>
      </p:sp>
    </p:spTree>
    <p:extLst>
      <p:ext uri="{BB962C8B-B14F-4D97-AF65-F5344CB8AC3E}">
        <p14:creationId xmlns:p14="http://schemas.microsoft.com/office/powerpoint/2010/main" val="11080048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957136"/>
            <a:ext cx="10515599" cy="4221050"/>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6" name="Title 4">
            <a:extLst>
              <a:ext uri="{FF2B5EF4-FFF2-40B4-BE49-F238E27FC236}">
                <a16:creationId xmlns:a16="http://schemas.microsoft.com/office/drawing/2014/main" id="{A7012387-C0B8-5BBF-6684-A48F82A030B9}"/>
              </a:ext>
            </a:extLst>
          </p:cNvPr>
          <p:cNvSpPr txBox="1">
            <a:spLocks/>
          </p:cNvSpPr>
          <p:nvPr/>
        </p:nvSpPr>
        <p:spPr>
          <a:xfrm>
            <a:off x="838200" y="365125"/>
            <a:ext cx="10515600" cy="1325563"/>
          </a:xfrm>
          <a:prstGeom prst="rect">
            <a:avLst/>
          </a:prstGeom>
          <a:noFill/>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spc="-200" baseline="0">
                <a:solidFill>
                  <a:schemeClr val="tx1"/>
                </a:solidFill>
                <a:latin typeface="+mj-lt"/>
                <a:ea typeface="+mj-ea"/>
                <a:cs typeface="+mj-cs"/>
              </a:defRPr>
            </a:lvl1pPr>
          </a:lstStyle>
          <a:p>
            <a:r>
              <a:rPr lang="en-US" sz="4000" dirty="0">
                <a:latin typeface="Franklin Gothic Demi" panose="020B0603020102020204" pitchFamily="34" charset="0"/>
              </a:rPr>
              <a:t>Daily Practice Assessment</a:t>
            </a:r>
          </a:p>
        </p:txBody>
      </p:sp>
    </p:spTree>
    <p:extLst>
      <p:ext uri="{BB962C8B-B14F-4D97-AF65-F5344CB8AC3E}">
        <p14:creationId xmlns:p14="http://schemas.microsoft.com/office/powerpoint/2010/main" val="21743806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05263"/>
            <a:ext cx="10515600" cy="4171700"/>
          </a:xfrm>
        </p:spPr>
        <p:txBody>
          <a:bodyPr/>
          <a:lstStyle/>
          <a:p>
            <a:r>
              <a:rPr lang="en-US" dirty="0"/>
              <a:t>Completed prior to attending Learning Community 1</a:t>
            </a:r>
          </a:p>
          <a:p>
            <a:r>
              <a:rPr lang="en-US" dirty="0"/>
              <a:t>Ideally a full week of programming is assessed</a:t>
            </a:r>
          </a:p>
          <a:p>
            <a:r>
              <a:rPr lang="en-US" dirty="0"/>
              <a:t>One assessment per program, completed by site director (with assistance from other staff)</a:t>
            </a:r>
          </a:p>
        </p:txBody>
      </p:sp>
      <p:sp>
        <p:nvSpPr>
          <p:cNvPr id="7" name="Title 4">
            <a:extLst>
              <a:ext uri="{FF2B5EF4-FFF2-40B4-BE49-F238E27FC236}">
                <a16:creationId xmlns:a16="http://schemas.microsoft.com/office/drawing/2014/main" id="{B2E49F1B-AE14-2F6D-6FFC-41DB0DAB7177}"/>
              </a:ext>
            </a:extLst>
          </p:cNvPr>
          <p:cNvSpPr txBox="1">
            <a:spLocks/>
          </p:cNvSpPr>
          <p:nvPr/>
        </p:nvSpPr>
        <p:spPr>
          <a:xfrm>
            <a:off x="838200" y="365125"/>
            <a:ext cx="10515600" cy="1325563"/>
          </a:xfrm>
          <a:prstGeom prst="rect">
            <a:avLst/>
          </a:prstGeom>
          <a:noFill/>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spc="-200" baseline="0">
                <a:solidFill>
                  <a:schemeClr val="tx1"/>
                </a:solidFill>
                <a:latin typeface="+mj-lt"/>
                <a:ea typeface="+mj-ea"/>
                <a:cs typeface="+mj-cs"/>
              </a:defRPr>
            </a:lvl1pPr>
          </a:lstStyle>
          <a:p>
            <a:r>
              <a:rPr lang="en-US" sz="4000" dirty="0">
                <a:latin typeface="Franklin Gothic Demi" panose="020B0603020102020204" pitchFamily="34" charset="0"/>
              </a:rPr>
              <a:t>Daily Practice Assessment</a:t>
            </a:r>
          </a:p>
        </p:txBody>
      </p:sp>
    </p:spTree>
    <p:extLst>
      <p:ext uri="{BB962C8B-B14F-4D97-AF65-F5344CB8AC3E}">
        <p14:creationId xmlns:p14="http://schemas.microsoft.com/office/powerpoint/2010/main" val="26163323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89221"/>
            <a:ext cx="10515600" cy="4187742"/>
          </a:xfrm>
        </p:spPr>
        <p:txBody>
          <a:bodyPr>
            <a:normAutofit/>
          </a:bodyPr>
          <a:lstStyle/>
          <a:p>
            <a:r>
              <a:rPr lang="en-US" dirty="0"/>
              <a:t>Talk with site directors to explain how to fill out</a:t>
            </a:r>
          </a:p>
          <a:p>
            <a:r>
              <a:rPr lang="en-US" dirty="0"/>
              <a:t>Address:</a:t>
            </a:r>
          </a:p>
          <a:p>
            <a:pPr lvl="1"/>
            <a:r>
              <a:rPr lang="en-US" dirty="0"/>
              <a:t>Assistance from other staff</a:t>
            </a:r>
          </a:p>
          <a:p>
            <a:pPr lvl="1"/>
            <a:r>
              <a:rPr lang="en-US" dirty="0"/>
              <a:t>Different groups</a:t>
            </a:r>
          </a:p>
          <a:p>
            <a:pPr lvl="1"/>
            <a:r>
              <a:rPr lang="en-US" dirty="0"/>
              <a:t>Maximum/minimum times</a:t>
            </a:r>
          </a:p>
          <a:p>
            <a:pPr lvl="1"/>
            <a:r>
              <a:rPr lang="en-US" dirty="0"/>
              <a:t>Typical child</a:t>
            </a:r>
          </a:p>
          <a:p>
            <a:pPr lvl="1"/>
            <a:r>
              <a:rPr lang="en-US" dirty="0"/>
              <a:t>Water served</a:t>
            </a:r>
          </a:p>
          <a:p>
            <a:pPr lvl="1"/>
            <a:r>
              <a:rPr lang="en-US" dirty="0"/>
              <a:t>Juice serving sizes</a:t>
            </a:r>
          </a:p>
          <a:p>
            <a:pPr lvl="1"/>
            <a:r>
              <a:rPr lang="en-US" dirty="0"/>
              <a:t>Serve versus consumption</a:t>
            </a:r>
          </a:p>
          <a:p>
            <a:pPr lvl="1"/>
            <a:r>
              <a:rPr lang="en-US" dirty="0"/>
              <a:t>Outside food</a:t>
            </a:r>
          </a:p>
        </p:txBody>
      </p:sp>
      <p:sp>
        <p:nvSpPr>
          <p:cNvPr id="7" name="Title 4">
            <a:extLst>
              <a:ext uri="{FF2B5EF4-FFF2-40B4-BE49-F238E27FC236}">
                <a16:creationId xmlns:a16="http://schemas.microsoft.com/office/drawing/2014/main" id="{48076E93-4E1E-61B8-CF13-50A804E5CFA5}"/>
              </a:ext>
            </a:extLst>
          </p:cNvPr>
          <p:cNvSpPr txBox="1">
            <a:spLocks/>
          </p:cNvSpPr>
          <p:nvPr/>
        </p:nvSpPr>
        <p:spPr>
          <a:xfrm>
            <a:off x="838200" y="365125"/>
            <a:ext cx="10515600" cy="1325563"/>
          </a:xfrm>
          <a:prstGeom prst="rect">
            <a:avLst/>
          </a:prstGeom>
          <a:noFill/>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spc="-200" baseline="0">
                <a:solidFill>
                  <a:schemeClr val="tx1"/>
                </a:solidFill>
                <a:latin typeface="+mj-lt"/>
                <a:ea typeface="+mj-ea"/>
                <a:cs typeface="+mj-cs"/>
              </a:defRPr>
            </a:lvl1pPr>
          </a:lstStyle>
          <a:p>
            <a:r>
              <a:rPr lang="en-US" sz="4000" dirty="0">
                <a:latin typeface="Franklin Gothic Demi" panose="020B0603020102020204" pitchFamily="34" charset="0"/>
              </a:rPr>
              <a:t>Practice Assessment</a:t>
            </a:r>
          </a:p>
        </p:txBody>
      </p:sp>
    </p:spTree>
    <p:extLst>
      <p:ext uri="{BB962C8B-B14F-4D97-AF65-F5344CB8AC3E}">
        <p14:creationId xmlns:p14="http://schemas.microsoft.com/office/powerpoint/2010/main" val="25493404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Introducing practice assessment</a:t>
            </a:r>
          </a:p>
        </p:txBody>
      </p:sp>
      <p:sp>
        <p:nvSpPr>
          <p:cNvPr id="3" name="Content Placeholder 2"/>
          <p:cNvSpPr>
            <a:spLocks noGrp="1"/>
          </p:cNvSpPr>
          <p:nvPr>
            <p:ph idx="1"/>
          </p:nvPr>
        </p:nvSpPr>
        <p:spPr/>
        <p:txBody>
          <a:bodyPr/>
          <a:lstStyle/>
          <a:p>
            <a:r>
              <a:rPr lang="en-US" dirty="0"/>
              <a:t>Break out into pairs and practice explaining the practice assessment to site directors</a:t>
            </a:r>
          </a:p>
          <a:p>
            <a:r>
              <a:rPr lang="en-US" dirty="0"/>
              <a:t>Switch off OSNAP facilitator and site director role</a:t>
            </a:r>
          </a:p>
          <a:p>
            <a:r>
              <a:rPr lang="en-US" dirty="0"/>
              <a:t>Note any challenges, miscommunication, strategies used</a:t>
            </a:r>
          </a:p>
          <a:p>
            <a:r>
              <a:rPr lang="en-US" dirty="0"/>
              <a:t>Report back to group</a:t>
            </a:r>
          </a:p>
        </p:txBody>
      </p:sp>
    </p:spTree>
    <p:extLst>
      <p:ext uri="{BB962C8B-B14F-4D97-AF65-F5344CB8AC3E}">
        <p14:creationId xmlns:p14="http://schemas.microsoft.com/office/powerpoint/2010/main" val="20165033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2050213"/>
            <a:ext cx="10792327" cy="4351338"/>
          </a:xfrm>
        </p:spPr>
        <p:txBody>
          <a:bodyPr/>
          <a:lstStyle/>
          <a:p>
            <a:r>
              <a:rPr lang="en-US" dirty="0"/>
              <a:t>Wait to complete with programs until Learning Community 2</a:t>
            </a:r>
          </a:p>
          <a:p>
            <a:pPr lvl="1"/>
            <a:r>
              <a:rPr lang="en-US" dirty="0"/>
              <a:t>Will receive skills training on what policies are</a:t>
            </a:r>
          </a:p>
          <a:p>
            <a:r>
              <a:rPr lang="en-US" dirty="0"/>
              <a:t>Recommend that you try to gather documents/policies from programs around the same time they are completing practice assessment</a:t>
            </a:r>
          </a:p>
          <a:p>
            <a:pPr lvl="1"/>
            <a:r>
              <a:rPr lang="en-US" dirty="0"/>
              <a:t>Usually at beginning of school year, when they are most likely to have copies</a:t>
            </a:r>
          </a:p>
        </p:txBody>
      </p:sp>
      <p:sp>
        <p:nvSpPr>
          <p:cNvPr id="7" name="Title 4">
            <a:extLst>
              <a:ext uri="{FF2B5EF4-FFF2-40B4-BE49-F238E27FC236}">
                <a16:creationId xmlns:a16="http://schemas.microsoft.com/office/drawing/2014/main" id="{E6FA51F7-B506-24A8-D154-49B579F6E273}"/>
              </a:ext>
            </a:extLst>
          </p:cNvPr>
          <p:cNvSpPr txBox="1">
            <a:spLocks/>
          </p:cNvSpPr>
          <p:nvPr/>
        </p:nvSpPr>
        <p:spPr>
          <a:xfrm>
            <a:off x="838200" y="365125"/>
            <a:ext cx="10515600" cy="1325563"/>
          </a:xfrm>
          <a:prstGeom prst="rect">
            <a:avLst/>
          </a:prstGeom>
          <a:noFill/>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spc="-200" baseline="0">
                <a:solidFill>
                  <a:schemeClr val="tx1"/>
                </a:solidFill>
                <a:latin typeface="+mj-lt"/>
                <a:ea typeface="+mj-ea"/>
                <a:cs typeface="+mj-cs"/>
              </a:defRPr>
            </a:lvl1pPr>
          </a:lstStyle>
          <a:p>
            <a:r>
              <a:rPr lang="en-US" sz="4000" dirty="0">
                <a:latin typeface="Franklin Gothic Demi" panose="020B0603020102020204" pitchFamily="34" charset="0"/>
              </a:rPr>
              <a:t>Policy Assessment</a:t>
            </a:r>
          </a:p>
        </p:txBody>
      </p:sp>
    </p:spTree>
    <p:extLst>
      <p:ext uri="{BB962C8B-B14F-4D97-AF65-F5344CB8AC3E}">
        <p14:creationId xmlns:p14="http://schemas.microsoft.com/office/powerpoint/2010/main" val="30528680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4102768" cy="3388728"/>
          </a:xfrm>
        </p:spPr>
        <p:txBody>
          <a:bodyPr>
            <a:normAutofit/>
          </a:bodyPr>
          <a:lstStyle/>
          <a:p>
            <a:r>
              <a:rPr lang="en-US" sz="4000" dirty="0"/>
              <a:t>Learning Objective 5: Learn</a:t>
            </a:r>
            <a:br>
              <a:rPr lang="en-US" sz="4000" dirty="0"/>
            </a:br>
            <a:r>
              <a:rPr lang="en-US" sz="4000" i="1" dirty="0"/>
              <a:t>Learning Communities</a:t>
            </a:r>
          </a:p>
        </p:txBody>
      </p:sp>
      <p:graphicFrame>
        <p:nvGraphicFramePr>
          <p:cNvPr id="2" name="Diagram 1">
            <a:extLst>
              <a:ext uri="{FF2B5EF4-FFF2-40B4-BE49-F238E27FC236}">
                <a16:creationId xmlns:a16="http://schemas.microsoft.com/office/drawing/2014/main" id="{EC2FF4EC-4E5F-B0A9-662E-8DF25F963E1C}"/>
              </a:ext>
            </a:extLst>
          </p:cNvPr>
          <p:cNvGraphicFramePr/>
          <p:nvPr>
            <p:extLst>
              <p:ext uri="{D42A27DB-BD31-4B8C-83A1-F6EECF244321}">
                <p14:modId xmlns:p14="http://schemas.microsoft.com/office/powerpoint/2010/main" val="1392839508"/>
              </p:ext>
            </p:extLst>
          </p:nvPr>
        </p:nvGraphicFramePr>
        <p:xfrm>
          <a:off x="3633216" y="457200"/>
          <a:ext cx="8717280" cy="5766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99592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Communities</a:t>
            </a:r>
          </a:p>
        </p:txBody>
      </p:sp>
      <p:sp>
        <p:nvSpPr>
          <p:cNvPr id="3" name="Content Placeholder 2"/>
          <p:cNvSpPr>
            <a:spLocks noGrp="1"/>
          </p:cNvSpPr>
          <p:nvPr>
            <p:ph idx="1"/>
          </p:nvPr>
        </p:nvSpPr>
        <p:spPr/>
        <p:txBody>
          <a:bodyPr/>
          <a:lstStyle/>
          <a:p>
            <a:r>
              <a:rPr lang="en-US" dirty="0"/>
              <a:t>Based on collaborative approach of the Breakthrough Series</a:t>
            </a:r>
          </a:p>
          <a:p>
            <a:r>
              <a:rPr lang="en-US" dirty="0"/>
              <a:t>Kilo CM. A framework for collaborative improvement: lessons from the Institute for Healthcare Improvement’s Breakthrough Series. </a:t>
            </a:r>
            <a:r>
              <a:rPr lang="en-US" dirty="0" err="1"/>
              <a:t>Qual</a:t>
            </a:r>
            <a:r>
              <a:rPr lang="en-US" dirty="0"/>
              <a:t> </a:t>
            </a:r>
            <a:r>
              <a:rPr lang="en-US" dirty="0" err="1"/>
              <a:t>Manag</a:t>
            </a:r>
            <a:r>
              <a:rPr lang="en-US" dirty="0"/>
              <a:t> Health Care 1998; 6(4):1-13</a:t>
            </a:r>
          </a:p>
          <a:p>
            <a:endParaRPr lang="en-US" dirty="0"/>
          </a:p>
        </p:txBody>
      </p:sp>
    </p:spTree>
    <p:extLst>
      <p:ext uri="{BB962C8B-B14F-4D97-AF65-F5344CB8AC3E}">
        <p14:creationId xmlns:p14="http://schemas.microsoft.com/office/powerpoint/2010/main" val="18641415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Facilitating Learning Communities</a:t>
            </a:r>
          </a:p>
        </p:txBody>
      </p:sp>
      <p:sp>
        <p:nvSpPr>
          <p:cNvPr id="5" name="Content Placeholder 4">
            <a:extLst>
              <a:ext uri="{FF2B5EF4-FFF2-40B4-BE49-F238E27FC236}">
                <a16:creationId xmlns:a16="http://schemas.microsoft.com/office/drawing/2014/main" id="{B7A05721-5BF3-66E2-A0E3-D661A188AFCC}"/>
              </a:ext>
            </a:extLst>
          </p:cNvPr>
          <p:cNvSpPr>
            <a:spLocks noGrp="1"/>
          </p:cNvSpPr>
          <p:nvPr>
            <p:ph idx="1"/>
          </p:nvPr>
        </p:nvSpPr>
        <p:spPr/>
        <p:txBody>
          <a:bodyPr/>
          <a:lstStyle/>
          <a:p>
            <a:r>
              <a:rPr lang="en-US" dirty="0"/>
              <a:t>Guide sites through the session and providing ongoing, individualized feedback that facilitates skill development </a:t>
            </a:r>
          </a:p>
          <a:p>
            <a:r>
              <a:rPr lang="en-US" dirty="0"/>
              <a:t>Keep the discussion focused on the material so that the learning objectives can be achieved within the time allotted</a:t>
            </a:r>
          </a:p>
          <a:p>
            <a:r>
              <a:rPr lang="en-US" dirty="0"/>
              <a:t>Emphasize the key learning points for each topic, relating them to the participants’ discussion</a:t>
            </a:r>
          </a:p>
        </p:txBody>
      </p:sp>
    </p:spTree>
    <p:extLst>
      <p:ext uri="{BB962C8B-B14F-4D97-AF65-F5344CB8AC3E}">
        <p14:creationId xmlns:p14="http://schemas.microsoft.com/office/powerpoint/2010/main" val="3966335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OSNAP Initiative Goals:</a:t>
            </a:r>
          </a:p>
        </p:txBody>
      </p:sp>
      <p:sp>
        <p:nvSpPr>
          <p:cNvPr id="3" name="Content Placeholder 2"/>
          <p:cNvSpPr>
            <a:spLocks noGrp="1"/>
          </p:cNvSpPr>
          <p:nvPr>
            <p:ph idx="1"/>
          </p:nvPr>
        </p:nvSpPr>
        <p:spPr/>
        <p:txBody>
          <a:bodyPr/>
          <a:lstStyle/>
          <a:p>
            <a:r>
              <a:rPr lang="en-US" dirty="0"/>
              <a:t>Identity and support lasting and cost-effective policy and practice strategies that promote:</a:t>
            </a:r>
          </a:p>
          <a:p>
            <a:pPr lvl="1"/>
            <a:r>
              <a:rPr lang="en-US" dirty="0"/>
              <a:t>Increased access to healthy foods and beverages</a:t>
            </a:r>
          </a:p>
          <a:p>
            <a:pPr lvl="1"/>
            <a:r>
              <a:rPr lang="en-US" dirty="0"/>
              <a:t>Increased physical activity opportunities</a:t>
            </a:r>
          </a:p>
          <a:p>
            <a:pPr lvl="1"/>
            <a:r>
              <a:rPr lang="en-US" dirty="0"/>
              <a:t>Reduced screen time in out-of-school-time (OST) settings. </a:t>
            </a:r>
          </a:p>
          <a:p>
            <a:r>
              <a:rPr lang="en-US" dirty="0"/>
              <a:t>Brings together OST program providers to learn from one another and set goals to meet the OSNAP Goals </a:t>
            </a:r>
          </a:p>
        </p:txBody>
      </p:sp>
    </p:spTree>
    <p:extLst>
      <p:ext uri="{BB962C8B-B14F-4D97-AF65-F5344CB8AC3E}">
        <p14:creationId xmlns:p14="http://schemas.microsoft.com/office/powerpoint/2010/main" val="276788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Facilitating Learning Communities</a:t>
            </a:r>
          </a:p>
        </p:txBody>
      </p:sp>
      <p:sp>
        <p:nvSpPr>
          <p:cNvPr id="5" name="Content Placeholder 4">
            <a:extLst>
              <a:ext uri="{FF2B5EF4-FFF2-40B4-BE49-F238E27FC236}">
                <a16:creationId xmlns:a16="http://schemas.microsoft.com/office/drawing/2014/main" id="{A983FEB3-6985-228D-50AC-263E25E2170C}"/>
              </a:ext>
            </a:extLst>
          </p:cNvPr>
          <p:cNvSpPr>
            <a:spLocks noGrp="1"/>
          </p:cNvSpPr>
          <p:nvPr>
            <p:ph idx="1"/>
          </p:nvPr>
        </p:nvSpPr>
        <p:spPr/>
        <p:txBody>
          <a:bodyPr/>
          <a:lstStyle/>
          <a:p>
            <a:r>
              <a:rPr lang="en-US" dirty="0"/>
              <a:t>Present the material and engage the participants in contributing their experience, thoughts, and ideas in applying the concepts discussed</a:t>
            </a:r>
          </a:p>
          <a:p>
            <a:r>
              <a:rPr lang="en-US" dirty="0"/>
              <a:t>Emphasize the key learning points for each topic, relating them to the participants’ discussion</a:t>
            </a:r>
          </a:p>
        </p:txBody>
      </p:sp>
    </p:spTree>
    <p:extLst>
      <p:ext uri="{BB962C8B-B14F-4D97-AF65-F5344CB8AC3E}">
        <p14:creationId xmlns:p14="http://schemas.microsoft.com/office/powerpoint/2010/main" val="39702392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Learners</a:t>
            </a:r>
          </a:p>
        </p:txBody>
      </p:sp>
      <p:sp>
        <p:nvSpPr>
          <p:cNvPr id="3" name="Content Placeholder 2"/>
          <p:cNvSpPr>
            <a:spLocks noGrp="1"/>
          </p:cNvSpPr>
          <p:nvPr>
            <p:ph idx="1"/>
          </p:nvPr>
        </p:nvSpPr>
        <p:spPr/>
        <p:txBody>
          <a:bodyPr>
            <a:normAutofit lnSpcReduction="10000"/>
          </a:bodyPr>
          <a:lstStyle/>
          <a:p>
            <a:pPr marL="649288" indent="-609600">
              <a:buSzPct val="99000"/>
              <a:buFont typeface="Arial" charset="0"/>
              <a:buChar char="•"/>
            </a:pPr>
            <a:r>
              <a:rPr lang="en-US" dirty="0"/>
              <a:t>Are autonomous and self-directed.</a:t>
            </a:r>
          </a:p>
          <a:p>
            <a:pPr marL="649288" indent="-609600">
              <a:buSzPct val="99000"/>
              <a:buFont typeface="Arial" charset="0"/>
              <a:buChar char="•"/>
            </a:pPr>
            <a:r>
              <a:rPr lang="en-US" dirty="0"/>
              <a:t>Have a foundation of life experiences and knowledge.</a:t>
            </a:r>
          </a:p>
          <a:p>
            <a:pPr marL="649288" indent="-609600">
              <a:buSzPct val="99000"/>
              <a:buFont typeface="Arial" charset="0"/>
              <a:buChar char="•"/>
            </a:pPr>
            <a:r>
              <a:rPr lang="en-US" dirty="0"/>
              <a:t>Are goal-oriented.</a:t>
            </a:r>
          </a:p>
          <a:p>
            <a:pPr marL="649288" indent="-609600">
              <a:buSzPct val="99000"/>
              <a:buFont typeface="Arial" charset="0"/>
              <a:buChar char="•"/>
            </a:pPr>
            <a:r>
              <a:rPr lang="en-US" dirty="0"/>
              <a:t>Are relevancy-oriented.</a:t>
            </a:r>
          </a:p>
          <a:p>
            <a:pPr marL="649288" indent="-609600">
              <a:buSzPct val="99000"/>
              <a:buFont typeface="Arial" charset="0"/>
              <a:buChar char="•"/>
            </a:pPr>
            <a:r>
              <a:rPr lang="en-US" dirty="0"/>
              <a:t>Are practical.</a:t>
            </a:r>
          </a:p>
          <a:p>
            <a:pPr marL="649288" indent="-609600">
              <a:buSzPct val="99000"/>
              <a:buFont typeface="Arial" charset="0"/>
              <a:buChar char="•"/>
            </a:pPr>
            <a:r>
              <a:rPr lang="en-US" dirty="0"/>
              <a:t>Need to be shown respect.</a:t>
            </a:r>
          </a:p>
          <a:p>
            <a:pPr marL="0" indent="0">
              <a:buNone/>
            </a:pPr>
            <a:endParaRPr lang="en-US" dirty="0"/>
          </a:p>
          <a:p>
            <a:pPr marL="0" indent="0">
              <a:buNone/>
            </a:pPr>
            <a:endParaRPr lang="en-US" dirty="0"/>
          </a:p>
          <a:p>
            <a:pPr marL="0" indent="0">
              <a:buNone/>
            </a:pPr>
            <a:r>
              <a:rPr lang="en-US" sz="1800" dirty="0"/>
              <a:t>*From: The Food Safe Schools Action Guide, Effective Teaching Strategies; the National Coalition for Food Safe Schools and Centers for Disease Control and Prevention</a:t>
            </a:r>
          </a:p>
        </p:txBody>
      </p:sp>
    </p:spTree>
    <p:extLst>
      <p:ext uri="{BB962C8B-B14F-4D97-AF65-F5344CB8AC3E}">
        <p14:creationId xmlns:p14="http://schemas.microsoft.com/office/powerpoint/2010/main" val="24068737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Facilitating Learning Communities</a:t>
            </a:r>
          </a:p>
        </p:txBody>
      </p:sp>
      <p:sp>
        <p:nvSpPr>
          <p:cNvPr id="4" name="Content Placeholder 3">
            <a:extLst>
              <a:ext uri="{FF2B5EF4-FFF2-40B4-BE49-F238E27FC236}">
                <a16:creationId xmlns:a16="http://schemas.microsoft.com/office/drawing/2014/main" id="{2AE0BA22-EF7A-0338-8DE2-49E5CB070DF3}"/>
              </a:ext>
            </a:extLst>
          </p:cNvPr>
          <p:cNvSpPr>
            <a:spLocks noGrp="1"/>
          </p:cNvSpPr>
          <p:nvPr>
            <p:ph idx="1"/>
          </p:nvPr>
        </p:nvSpPr>
        <p:spPr/>
        <p:txBody>
          <a:bodyPr/>
          <a:lstStyle/>
          <a:p>
            <a:r>
              <a:rPr lang="en-US" dirty="0"/>
              <a:t>Include interactive segments that involve participants and respect their knowledge and expertise</a:t>
            </a:r>
          </a:p>
          <a:p>
            <a:pPr lvl="1"/>
            <a:r>
              <a:rPr lang="en-US" dirty="0"/>
              <a:t>Ask participants to share program practices and solutions to barriers with each other</a:t>
            </a:r>
          </a:p>
          <a:p>
            <a:pPr lvl="1"/>
            <a:r>
              <a:rPr lang="en-US" dirty="0"/>
              <a:t>Physical Activity / Movement Breaks</a:t>
            </a:r>
          </a:p>
          <a:p>
            <a:pPr lvl="1"/>
            <a:r>
              <a:rPr lang="en-US" dirty="0"/>
              <a:t>Assessments and action planning</a:t>
            </a:r>
          </a:p>
          <a:p>
            <a:pPr lvl="1"/>
            <a:r>
              <a:rPr lang="en-US" dirty="0"/>
              <a:t>Ask participants to share documents with each other</a:t>
            </a:r>
          </a:p>
        </p:txBody>
      </p:sp>
    </p:spTree>
    <p:extLst>
      <p:ext uri="{BB962C8B-B14F-4D97-AF65-F5344CB8AC3E}">
        <p14:creationId xmlns:p14="http://schemas.microsoft.com/office/powerpoint/2010/main" val="39270443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Facilitating Learning Communities</a:t>
            </a:r>
          </a:p>
        </p:txBody>
      </p:sp>
      <p:sp>
        <p:nvSpPr>
          <p:cNvPr id="5" name="Content Placeholder 4">
            <a:extLst>
              <a:ext uri="{FF2B5EF4-FFF2-40B4-BE49-F238E27FC236}">
                <a16:creationId xmlns:a16="http://schemas.microsoft.com/office/drawing/2014/main" id="{53A3254F-1F71-7553-2E62-8A51A9F82889}"/>
              </a:ext>
            </a:extLst>
          </p:cNvPr>
          <p:cNvSpPr>
            <a:spLocks noGrp="1"/>
          </p:cNvSpPr>
          <p:nvPr>
            <p:ph idx="1"/>
          </p:nvPr>
        </p:nvSpPr>
        <p:spPr/>
        <p:txBody>
          <a:bodyPr>
            <a:normAutofit lnSpcReduction="10000"/>
          </a:bodyPr>
          <a:lstStyle/>
          <a:p>
            <a:r>
              <a:rPr lang="en-US" dirty="0"/>
              <a:t>Be organized</a:t>
            </a:r>
          </a:p>
          <a:p>
            <a:pPr lvl="1"/>
            <a:r>
              <a:rPr lang="en-US" dirty="0"/>
              <a:t>Clear objectives that relate to training</a:t>
            </a:r>
          </a:p>
          <a:p>
            <a:pPr lvl="1"/>
            <a:r>
              <a:rPr lang="en-US" dirty="0"/>
              <a:t>Agendas</a:t>
            </a:r>
          </a:p>
          <a:p>
            <a:pPr lvl="1"/>
            <a:r>
              <a:rPr lang="en-US" dirty="0"/>
              <a:t>Binders with materials</a:t>
            </a:r>
          </a:p>
          <a:p>
            <a:pPr lvl="1"/>
            <a:r>
              <a:rPr lang="en-US" dirty="0"/>
              <a:t>Follow up technical assistance</a:t>
            </a:r>
          </a:p>
          <a:p>
            <a:r>
              <a:rPr lang="en-US" dirty="0"/>
              <a:t>Show relevance of training to working in afterschool programs</a:t>
            </a:r>
          </a:p>
          <a:p>
            <a:pPr lvl="1"/>
            <a:r>
              <a:rPr lang="en-US" dirty="0"/>
              <a:t>Use examples from real world programs</a:t>
            </a:r>
          </a:p>
          <a:p>
            <a:pPr lvl="1"/>
            <a:r>
              <a:rPr lang="en-US" dirty="0"/>
              <a:t>Tie in to relevant ECE/QRIS, school guidelines, regulations, activities</a:t>
            </a:r>
          </a:p>
          <a:p>
            <a:r>
              <a:rPr lang="en-US" dirty="0"/>
              <a:t>Treat the participants as equals</a:t>
            </a:r>
          </a:p>
        </p:txBody>
      </p:sp>
    </p:spTree>
    <p:extLst>
      <p:ext uri="{BB962C8B-B14F-4D97-AF65-F5344CB8AC3E}">
        <p14:creationId xmlns:p14="http://schemas.microsoft.com/office/powerpoint/2010/main" val="35763439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Facilitating Trainings with Adult Learners in Mind</a:t>
            </a:r>
          </a:p>
        </p:txBody>
      </p:sp>
      <p:sp>
        <p:nvSpPr>
          <p:cNvPr id="3" name="Content Placeholder 2"/>
          <p:cNvSpPr>
            <a:spLocks noGrp="1"/>
          </p:cNvSpPr>
          <p:nvPr>
            <p:ph idx="1"/>
          </p:nvPr>
        </p:nvSpPr>
        <p:spPr>
          <a:xfrm>
            <a:off x="838200" y="2053389"/>
            <a:ext cx="10515600" cy="4123574"/>
          </a:xfrm>
        </p:spPr>
        <p:txBody>
          <a:bodyPr/>
          <a:lstStyle/>
          <a:p>
            <a:r>
              <a:rPr lang="en-US" dirty="0"/>
              <a:t>What are other ways to incorporate adult learning theory or facilitation skills into the learning communities?</a:t>
            </a:r>
          </a:p>
          <a:p>
            <a:r>
              <a:rPr lang="en-US" dirty="0"/>
              <a:t>What did you:</a:t>
            </a:r>
          </a:p>
          <a:p>
            <a:pPr lvl="1"/>
            <a:r>
              <a:rPr lang="en-US" dirty="0"/>
              <a:t>Like about past trainings you’ve been to?</a:t>
            </a:r>
          </a:p>
          <a:p>
            <a:pPr lvl="1"/>
            <a:r>
              <a:rPr lang="en-US" dirty="0"/>
              <a:t>Not like about past trainings?</a:t>
            </a:r>
          </a:p>
        </p:txBody>
      </p:sp>
    </p:spTree>
    <p:extLst>
      <p:ext uri="{BB962C8B-B14F-4D97-AF65-F5344CB8AC3E}">
        <p14:creationId xmlns:p14="http://schemas.microsoft.com/office/powerpoint/2010/main" val="19835246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Community Logistics</a:t>
            </a:r>
          </a:p>
        </p:txBody>
      </p:sp>
      <p:sp>
        <p:nvSpPr>
          <p:cNvPr id="3" name="Content Placeholder 2"/>
          <p:cNvSpPr>
            <a:spLocks noGrp="1"/>
          </p:cNvSpPr>
          <p:nvPr>
            <p:ph idx="1"/>
          </p:nvPr>
        </p:nvSpPr>
        <p:spPr/>
        <p:txBody>
          <a:bodyPr/>
          <a:lstStyle/>
          <a:p>
            <a:r>
              <a:rPr lang="en-US" dirty="0"/>
              <a:t>Three 3-hour sessions offered spaced out over course of the school year</a:t>
            </a:r>
          </a:p>
          <a:p>
            <a:pPr lvl="1"/>
            <a:r>
              <a:rPr lang="en-US" dirty="0"/>
              <a:t>Additional 1 hour Food &amp; Fun training</a:t>
            </a:r>
          </a:p>
          <a:p>
            <a:r>
              <a:rPr lang="en-US" dirty="0"/>
              <a:t>Multiple offerings: Consider time of day and day of week</a:t>
            </a:r>
          </a:p>
          <a:p>
            <a:r>
              <a:rPr lang="en-US" dirty="0"/>
              <a:t>Located at a program site with enough space</a:t>
            </a:r>
          </a:p>
          <a:p>
            <a:r>
              <a:rPr lang="en-US" dirty="0"/>
              <a:t>Transportation accessibility</a:t>
            </a:r>
          </a:p>
          <a:p>
            <a:r>
              <a:rPr lang="en-US" dirty="0"/>
              <a:t>Presentation and evaluation materials available</a:t>
            </a:r>
          </a:p>
        </p:txBody>
      </p:sp>
    </p:spTree>
    <p:extLst>
      <p:ext uri="{BB962C8B-B14F-4D97-AF65-F5344CB8AC3E}">
        <p14:creationId xmlns:p14="http://schemas.microsoft.com/office/powerpoint/2010/main" val="23910710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Continuing Education</a:t>
            </a:r>
          </a:p>
        </p:txBody>
      </p:sp>
      <p:sp>
        <p:nvSpPr>
          <p:cNvPr id="7" name="Content Placeholder 6"/>
          <p:cNvSpPr>
            <a:spLocks noGrp="1"/>
          </p:cNvSpPr>
          <p:nvPr>
            <p:ph idx="1"/>
          </p:nvPr>
        </p:nvSpPr>
        <p:spPr/>
        <p:txBody>
          <a:bodyPr/>
          <a:lstStyle/>
          <a:p>
            <a:r>
              <a:rPr lang="en-US" dirty="0" err="1"/>
              <a:t>MassAYEC</a:t>
            </a:r>
            <a:r>
              <a:rPr lang="en-US" dirty="0"/>
              <a:t> (Massachusetts Association for the Education of Young Children)</a:t>
            </a:r>
          </a:p>
          <a:p>
            <a:pPr lvl="1"/>
            <a:r>
              <a:rPr lang="en-US" dirty="0"/>
              <a:t>10 hours = 1 CEU</a:t>
            </a:r>
          </a:p>
          <a:p>
            <a:pPr lvl="2"/>
            <a:r>
              <a:rPr lang="en-US" dirty="0"/>
              <a:t>3 Learning Communities (=9 hours) + Food &amp; Fun (1 hour)</a:t>
            </a:r>
          </a:p>
          <a:p>
            <a:pPr lvl="1"/>
            <a:r>
              <a:rPr lang="en-US" dirty="0"/>
              <a:t>5 hours = .5 CEUS</a:t>
            </a:r>
          </a:p>
          <a:p>
            <a:pPr lvl="2"/>
            <a:r>
              <a:rPr lang="en-US" dirty="0"/>
              <a:t>2 Learning Communities (=6 hours)</a:t>
            </a:r>
          </a:p>
        </p:txBody>
      </p:sp>
    </p:spTree>
    <p:extLst>
      <p:ext uri="{BB962C8B-B14F-4D97-AF65-F5344CB8AC3E}">
        <p14:creationId xmlns:p14="http://schemas.microsoft.com/office/powerpoint/2010/main" val="33270058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Materials found online:</a:t>
            </a:r>
          </a:p>
          <a:p>
            <a:pPr marL="0" indent="0">
              <a:buNone/>
            </a:pPr>
            <a:r>
              <a:rPr lang="en-US" dirty="0">
                <a:hlinkClick r:id="rId2"/>
              </a:rPr>
              <a:t>http://www.massaeyc.com/ceu.html#WriteApplic</a:t>
            </a:r>
            <a:endParaRPr lang="en-US" dirty="0"/>
          </a:p>
          <a:p>
            <a:r>
              <a:rPr lang="en-US" dirty="0"/>
              <a:t>HPRC can provide examples of previous applications</a:t>
            </a:r>
          </a:p>
          <a:p>
            <a:r>
              <a:rPr lang="en-US" dirty="0"/>
              <a:t>Reviewed monthly by </a:t>
            </a:r>
            <a:r>
              <a:rPr lang="en-US" dirty="0" err="1"/>
              <a:t>MassAEYC</a:t>
            </a:r>
            <a:endParaRPr lang="en-US" dirty="0"/>
          </a:p>
          <a:p>
            <a:r>
              <a:rPr lang="en-US" dirty="0"/>
              <a:t>Resumes of trainers</a:t>
            </a:r>
          </a:p>
          <a:p>
            <a:r>
              <a:rPr lang="en-US" dirty="0"/>
              <a:t>3-year approval</a:t>
            </a:r>
          </a:p>
          <a:p>
            <a:r>
              <a:rPr lang="en-US" dirty="0"/>
              <a:t>Yearly renewal</a:t>
            </a:r>
          </a:p>
          <a:p>
            <a:r>
              <a:rPr lang="en-US" dirty="0"/>
              <a:t>Specify each offering</a:t>
            </a:r>
          </a:p>
        </p:txBody>
      </p:sp>
      <p:sp>
        <p:nvSpPr>
          <p:cNvPr id="5" name="Title 4">
            <a:extLst>
              <a:ext uri="{FF2B5EF4-FFF2-40B4-BE49-F238E27FC236}">
                <a16:creationId xmlns:a16="http://schemas.microsoft.com/office/drawing/2014/main" id="{BA80E85A-8241-C128-F82B-A67C3DB19DF2}"/>
              </a:ext>
            </a:extLst>
          </p:cNvPr>
          <p:cNvSpPr>
            <a:spLocks noGrp="1"/>
          </p:cNvSpPr>
          <p:nvPr>
            <p:ph type="title"/>
          </p:nvPr>
        </p:nvSpPr>
        <p:spPr/>
        <p:txBody>
          <a:bodyPr/>
          <a:lstStyle/>
          <a:p>
            <a:r>
              <a:rPr lang="en-US" dirty="0" err="1"/>
              <a:t>MassAEYC</a:t>
            </a:r>
            <a:r>
              <a:rPr lang="en-US" dirty="0"/>
              <a:t> Application</a:t>
            </a:r>
          </a:p>
        </p:txBody>
      </p:sp>
    </p:spTree>
    <p:extLst>
      <p:ext uri="{BB962C8B-B14F-4D97-AF65-F5344CB8AC3E}">
        <p14:creationId xmlns:p14="http://schemas.microsoft.com/office/powerpoint/2010/main" val="29024337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97767"/>
            <a:ext cx="10515600" cy="3979195"/>
          </a:xfrm>
        </p:spPr>
        <p:txBody>
          <a:bodyPr/>
          <a:lstStyle/>
          <a:p>
            <a:r>
              <a:rPr lang="en-US" dirty="0"/>
              <a:t>At each LC, have a sign in form and have participants list contact information</a:t>
            </a:r>
          </a:p>
          <a:p>
            <a:r>
              <a:rPr lang="en-US" dirty="0"/>
              <a:t>Submit evaluations from each LC (templates from OSNAP)</a:t>
            </a:r>
          </a:p>
          <a:p>
            <a:r>
              <a:rPr lang="en-US" dirty="0"/>
              <a:t>Submit participation plus evaluation summary within one month of completing sessions</a:t>
            </a:r>
          </a:p>
          <a:p>
            <a:r>
              <a:rPr lang="en-US" dirty="0"/>
              <a:t>Submit any changes in dates to </a:t>
            </a:r>
            <a:r>
              <a:rPr lang="en-US" dirty="0" err="1"/>
              <a:t>MassAEYC</a:t>
            </a:r>
            <a:endParaRPr lang="en-US" dirty="0"/>
          </a:p>
        </p:txBody>
      </p:sp>
      <p:sp>
        <p:nvSpPr>
          <p:cNvPr id="5" name="Title 4">
            <a:extLst>
              <a:ext uri="{FF2B5EF4-FFF2-40B4-BE49-F238E27FC236}">
                <a16:creationId xmlns:a16="http://schemas.microsoft.com/office/drawing/2014/main" id="{C9FB0771-F89A-A946-668B-C60F70C992FA}"/>
              </a:ext>
            </a:extLst>
          </p:cNvPr>
          <p:cNvSpPr>
            <a:spLocks noGrp="1"/>
          </p:cNvSpPr>
          <p:nvPr>
            <p:ph type="title"/>
          </p:nvPr>
        </p:nvSpPr>
        <p:spPr/>
        <p:txBody>
          <a:bodyPr/>
          <a:lstStyle/>
          <a:p>
            <a:r>
              <a:rPr lang="en-US" dirty="0"/>
              <a:t>What you’ll need to do to offer CEUs</a:t>
            </a:r>
          </a:p>
        </p:txBody>
      </p:sp>
    </p:spTree>
    <p:extLst>
      <p:ext uri="{BB962C8B-B14F-4D97-AF65-F5344CB8AC3E}">
        <p14:creationId xmlns:p14="http://schemas.microsoft.com/office/powerpoint/2010/main" val="18061265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D45B31-4128-7DD3-A4F0-6606AC3789F9}"/>
              </a:ext>
            </a:extLst>
          </p:cNvPr>
          <p:cNvSpPr>
            <a:spLocks noGrp="1"/>
          </p:cNvSpPr>
          <p:nvPr>
            <p:ph type="title"/>
          </p:nvPr>
        </p:nvSpPr>
        <p:spPr/>
        <p:txBody>
          <a:bodyPr anchor="ctr"/>
          <a:lstStyle/>
          <a:p>
            <a:r>
              <a:rPr lang="en-US" dirty="0"/>
              <a:t>Learning Community 1</a:t>
            </a:r>
          </a:p>
        </p:txBody>
      </p:sp>
    </p:spTree>
    <p:extLst>
      <p:ext uri="{BB962C8B-B14F-4D97-AF65-F5344CB8AC3E}">
        <p14:creationId xmlns:p14="http://schemas.microsoft.com/office/powerpoint/2010/main" val="2530678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z="3200" dirty="0"/>
              <a:t>Why out-of-school time programs to promote nutrition and physical activity?</a:t>
            </a:r>
          </a:p>
        </p:txBody>
      </p:sp>
      <p:sp>
        <p:nvSpPr>
          <p:cNvPr id="36867" name="Content Placeholder 2"/>
          <p:cNvSpPr>
            <a:spLocks noGrp="1"/>
          </p:cNvSpPr>
          <p:nvPr>
            <p:ph idx="1"/>
          </p:nvPr>
        </p:nvSpPr>
        <p:spPr>
          <a:xfrm>
            <a:off x="838201" y="1676400"/>
            <a:ext cx="10990942" cy="4114800"/>
          </a:xfrm>
        </p:spPr>
        <p:txBody>
          <a:bodyPr>
            <a:normAutofit/>
          </a:bodyPr>
          <a:lstStyle/>
          <a:p>
            <a:pPr>
              <a:spcAft>
                <a:spcPts val="1200"/>
              </a:spcAft>
            </a:pPr>
            <a:r>
              <a:rPr lang="en-US" sz="2400" dirty="0"/>
              <a:t>Afterschool programs serve 7.8 million children annually for an average of 5.6 hours per week</a:t>
            </a:r>
          </a:p>
          <a:p>
            <a:pPr>
              <a:spcAft>
                <a:spcPts val="1200"/>
              </a:spcAft>
            </a:pPr>
            <a:r>
              <a:rPr lang="en-US" sz="2400" dirty="0"/>
              <a:t>Afterschool and other out-of-school time programs are ideal settings for promoting healthy nutrition and physical activity environments </a:t>
            </a:r>
          </a:p>
          <a:p>
            <a:pPr>
              <a:spcAft>
                <a:spcPts val="1200"/>
              </a:spcAft>
            </a:pPr>
            <a:r>
              <a:rPr lang="en-US" sz="2400" dirty="0"/>
              <a:t>About half of Boston school-age children &amp; youth ages 5-18 participate in out-of-school program (nearly 40,000 kids!)</a:t>
            </a:r>
          </a:p>
          <a:p>
            <a:pPr>
              <a:spcAft>
                <a:spcPts val="1200"/>
              </a:spcAft>
            </a:pPr>
            <a:r>
              <a:rPr lang="en-US" sz="2400" dirty="0"/>
              <a:t>600+ organizations with 1,400+ program opportunities across Boston (afterschool &amp; summer)</a:t>
            </a:r>
          </a:p>
          <a:p>
            <a:pPr>
              <a:spcAft>
                <a:spcPts val="1200"/>
              </a:spcAft>
            </a:pPr>
            <a:endParaRPr lang="en-US" sz="2400" dirty="0"/>
          </a:p>
          <a:p>
            <a:endParaRPr lang="en-US" sz="3200" baseline="30000" dirty="0"/>
          </a:p>
          <a:p>
            <a:endParaRPr lang="en-US" dirty="0"/>
          </a:p>
        </p:txBody>
      </p:sp>
    </p:spTree>
    <p:extLst>
      <p:ext uri="{BB962C8B-B14F-4D97-AF65-F5344CB8AC3E}">
        <p14:creationId xmlns:p14="http://schemas.microsoft.com/office/powerpoint/2010/main" val="3679069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 to Learning Community 1</a:t>
            </a:r>
          </a:p>
        </p:txBody>
      </p:sp>
      <p:sp>
        <p:nvSpPr>
          <p:cNvPr id="5" name="Content Placeholder 4">
            <a:extLst>
              <a:ext uri="{FF2B5EF4-FFF2-40B4-BE49-F238E27FC236}">
                <a16:creationId xmlns:a16="http://schemas.microsoft.com/office/drawing/2014/main" id="{ED92DC0D-D912-7553-5F77-9DD011BDE765}"/>
              </a:ext>
            </a:extLst>
          </p:cNvPr>
          <p:cNvSpPr>
            <a:spLocks noGrp="1"/>
          </p:cNvSpPr>
          <p:nvPr>
            <p:ph idx="1"/>
          </p:nvPr>
        </p:nvSpPr>
        <p:spPr/>
        <p:txBody>
          <a:bodyPr>
            <a:normAutofit fontScale="77500" lnSpcReduction="20000"/>
          </a:bodyPr>
          <a:lstStyle/>
          <a:p>
            <a:pPr>
              <a:lnSpc>
                <a:spcPct val="110000"/>
              </a:lnSpc>
            </a:pPr>
            <a:r>
              <a:rPr lang="en-US" dirty="0"/>
              <a:t>Secure location, space, date and time</a:t>
            </a:r>
          </a:p>
          <a:p>
            <a:pPr>
              <a:lnSpc>
                <a:spcPct val="110000"/>
              </a:lnSpc>
            </a:pPr>
            <a:r>
              <a:rPr lang="en-US" dirty="0"/>
              <a:t>Communicate with programs</a:t>
            </a:r>
          </a:p>
          <a:p>
            <a:pPr>
              <a:lnSpc>
                <a:spcPct val="110000"/>
              </a:lnSpc>
            </a:pPr>
            <a:r>
              <a:rPr lang="en-US" dirty="0"/>
              <a:t>Distribute self-assessments</a:t>
            </a:r>
          </a:p>
          <a:p>
            <a:pPr>
              <a:lnSpc>
                <a:spcPct val="110000"/>
              </a:lnSpc>
            </a:pPr>
            <a:r>
              <a:rPr lang="en-US" dirty="0"/>
              <a:t>Reminders re: assessment completion</a:t>
            </a:r>
          </a:p>
          <a:p>
            <a:pPr>
              <a:lnSpc>
                <a:spcPct val="110000"/>
              </a:lnSpc>
            </a:pPr>
            <a:r>
              <a:rPr lang="en-US" dirty="0"/>
              <a:t>Reminders re: Learning Community</a:t>
            </a:r>
          </a:p>
          <a:p>
            <a:pPr>
              <a:lnSpc>
                <a:spcPct val="110000"/>
              </a:lnSpc>
            </a:pPr>
            <a:r>
              <a:rPr lang="en-US" dirty="0"/>
              <a:t>Collect ahead of time or send reminders to bring assessments to Learning Community</a:t>
            </a:r>
          </a:p>
          <a:p>
            <a:pPr>
              <a:lnSpc>
                <a:spcPct val="110000"/>
              </a:lnSpc>
            </a:pPr>
            <a:r>
              <a:rPr lang="en-US" dirty="0"/>
              <a:t>Tweak PowerPoint slides and run through</a:t>
            </a:r>
          </a:p>
          <a:p>
            <a:pPr>
              <a:lnSpc>
                <a:spcPct val="110000"/>
              </a:lnSpc>
            </a:pPr>
            <a:r>
              <a:rPr lang="en-US" dirty="0"/>
              <a:t>Create binders</a:t>
            </a:r>
          </a:p>
          <a:p>
            <a:pPr>
              <a:lnSpc>
                <a:spcPct val="110000"/>
              </a:lnSpc>
            </a:pPr>
            <a:r>
              <a:rPr lang="en-US" dirty="0"/>
              <a:t>Gather OSNAP materials and resources</a:t>
            </a:r>
          </a:p>
        </p:txBody>
      </p:sp>
    </p:spTree>
    <p:extLst>
      <p:ext uri="{BB962C8B-B14F-4D97-AF65-F5344CB8AC3E}">
        <p14:creationId xmlns:p14="http://schemas.microsoft.com/office/powerpoint/2010/main" val="2601040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16A8EFB-1E0F-359D-27E1-5991616FE56C}"/>
              </a:ext>
            </a:extLst>
          </p:cNvPr>
          <p:cNvSpPr>
            <a:spLocks noGrp="1"/>
          </p:cNvSpPr>
          <p:nvPr>
            <p:ph idx="1"/>
          </p:nvPr>
        </p:nvSpPr>
        <p:spPr/>
        <p:txBody>
          <a:bodyPr>
            <a:normAutofit fontScale="92500"/>
          </a:bodyPr>
          <a:lstStyle/>
          <a:p>
            <a:pPr marL="0" indent="-457200">
              <a:buClr>
                <a:srgbClr val="FF0000"/>
              </a:buClr>
              <a:buNone/>
            </a:pPr>
            <a:r>
              <a:rPr lang="en-US" b="1" u="sng" dirty="0"/>
              <a:t>Learning Goals</a:t>
            </a:r>
          </a:p>
          <a:p>
            <a:pPr marL="342900" lvl="1" indent="-342900"/>
            <a:r>
              <a:rPr lang="en-US" dirty="0"/>
              <a:t>Overview of the OSNAP Goals and the scientific rationale behind them</a:t>
            </a:r>
          </a:p>
          <a:p>
            <a:pPr marL="342900" lvl="1" indent="-342900"/>
            <a:r>
              <a:rPr lang="en-US" dirty="0"/>
              <a:t>Benefits of incorporating nutrition and physical activity in out of school time programs</a:t>
            </a:r>
          </a:p>
          <a:p>
            <a:pPr marL="342900" lvl="1" indent="-342900"/>
            <a:r>
              <a:rPr lang="en-US" dirty="0"/>
              <a:t>Food &amp; Fun Afterschool curriculum</a:t>
            </a:r>
          </a:p>
          <a:p>
            <a:pPr marL="342900" lvl="1" indent="-342900"/>
            <a:r>
              <a:rPr lang="en-US" dirty="0"/>
              <a:t>Importance of policy to the process of making sustained healthy changes. </a:t>
            </a:r>
          </a:p>
          <a:p>
            <a:pPr marL="0" indent="-457200">
              <a:buClr>
                <a:srgbClr val="FF0000"/>
              </a:buClr>
              <a:buNone/>
            </a:pPr>
            <a:endParaRPr lang="en-US" b="1" u="sng" dirty="0"/>
          </a:p>
          <a:p>
            <a:pPr marL="0" indent="-457200">
              <a:buClr>
                <a:srgbClr val="FF0000"/>
              </a:buClr>
              <a:buNone/>
            </a:pPr>
            <a:r>
              <a:rPr lang="en-US" b="1" u="sng" dirty="0"/>
              <a:t>Activities</a:t>
            </a:r>
          </a:p>
          <a:p>
            <a:pPr marL="342900" lvl="1" indent="-342900"/>
            <a:r>
              <a:rPr lang="en-US" dirty="0"/>
              <a:t>Score and review daily practice assessment</a:t>
            </a:r>
          </a:p>
          <a:p>
            <a:pPr marL="342900" lvl="1" indent="-342900"/>
            <a:r>
              <a:rPr lang="en-US" dirty="0"/>
              <a:t>Develop action plans with practice, policy, and communication action steps to work towards nutrition and physical activity areas for improvement. </a:t>
            </a:r>
          </a:p>
        </p:txBody>
      </p:sp>
      <p:sp>
        <p:nvSpPr>
          <p:cNvPr id="7" name="Title 6">
            <a:extLst>
              <a:ext uri="{FF2B5EF4-FFF2-40B4-BE49-F238E27FC236}">
                <a16:creationId xmlns:a16="http://schemas.microsoft.com/office/drawing/2014/main" id="{4242D4E0-2CD2-98EE-E824-7E09796760AD}"/>
              </a:ext>
            </a:extLst>
          </p:cNvPr>
          <p:cNvSpPr>
            <a:spLocks noGrp="1"/>
          </p:cNvSpPr>
          <p:nvPr>
            <p:ph type="title"/>
          </p:nvPr>
        </p:nvSpPr>
        <p:spPr/>
        <p:txBody>
          <a:bodyPr/>
          <a:lstStyle/>
          <a:p>
            <a:r>
              <a:rPr lang="en-US" dirty="0"/>
              <a:t>Learning Community 1</a:t>
            </a:r>
          </a:p>
        </p:txBody>
      </p:sp>
    </p:spTree>
    <p:extLst>
      <p:ext uri="{BB962C8B-B14F-4D97-AF65-F5344CB8AC3E}">
        <p14:creationId xmlns:p14="http://schemas.microsoft.com/office/powerpoint/2010/main" val="15906164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LC 1 Resources/Materials</a:t>
            </a:r>
          </a:p>
        </p:txBody>
      </p:sp>
      <p:sp>
        <p:nvSpPr>
          <p:cNvPr id="3" name="Content Placeholder 2"/>
          <p:cNvSpPr>
            <a:spLocks noGrp="1"/>
          </p:cNvSpPr>
          <p:nvPr>
            <p:ph idx="1"/>
          </p:nvPr>
        </p:nvSpPr>
        <p:spPr/>
        <p:txBody>
          <a:bodyPr>
            <a:normAutofit/>
          </a:bodyPr>
          <a:lstStyle/>
          <a:p>
            <a:pPr marL="342900" lvl="1" indent="-342900"/>
            <a:r>
              <a:rPr lang="en-US" dirty="0"/>
              <a:t>OSNAP Goals and the scientific rationale behind them</a:t>
            </a:r>
          </a:p>
          <a:p>
            <a:pPr marL="342900" lvl="1" indent="-342900"/>
            <a:r>
              <a:rPr lang="en-US" dirty="0"/>
              <a:t>Food &amp; Fun Afterschool curriculum</a:t>
            </a:r>
          </a:p>
          <a:p>
            <a:pPr marL="342900" lvl="1" indent="-342900"/>
            <a:r>
              <a:rPr lang="en-US" dirty="0"/>
              <a:t>Daily Practice Assessment</a:t>
            </a:r>
          </a:p>
          <a:p>
            <a:pPr marL="342900" lvl="1" indent="-342900"/>
            <a:r>
              <a:rPr lang="en-US" dirty="0"/>
              <a:t>OSNAP Daily Assessment Areas for Improvement: Practice Report</a:t>
            </a:r>
          </a:p>
          <a:p>
            <a:pPr marL="342900" lvl="1" indent="-342900"/>
            <a:r>
              <a:rPr lang="en-US" dirty="0"/>
              <a:t>Tip Sheets </a:t>
            </a:r>
          </a:p>
          <a:p>
            <a:pPr marL="342900" lvl="1" indent="-342900"/>
            <a:r>
              <a:rPr lang="en-US" dirty="0"/>
              <a:t>Fast Maps</a:t>
            </a:r>
          </a:p>
          <a:p>
            <a:pPr marL="342900" lvl="1" indent="-342900"/>
            <a:r>
              <a:rPr lang="en-US" sz="2400" dirty="0"/>
              <a:t>Action Planning Document</a:t>
            </a:r>
          </a:p>
        </p:txBody>
      </p:sp>
    </p:spTree>
    <p:extLst>
      <p:ext uri="{BB962C8B-B14F-4D97-AF65-F5344CB8AC3E}">
        <p14:creationId xmlns:p14="http://schemas.microsoft.com/office/powerpoint/2010/main" val="23263650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dirty="0"/>
              <a:t>Feedback &amp; Planning </a:t>
            </a:r>
          </a:p>
        </p:txBody>
      </p:sp>
      <p:sp>
        <p:nvSpPr>
          <p:cNvPr id="3" name="Content Placeholder 2">
            <a:extLst>
              <a:ext uri="{FF2B5EF4-FFF2-40B4-BE49-F238E27FC236}">
                <a16:creationId xmlns:a16="http://schemas.microsoft.com/office/drawing/2014/main" id="{5884BB97-D81F-8A2A-8C76-7F779CD1B178}"/>
              </a:ext>
            </a:extLst>
          </p:cNvPr>
          <p:cNvSpPr>
            <a:spLocks noGrp="1"/>
          </p:cNvSpPr>
          <p:nvPr>
            <p:ph idx="1"/>
          </p:nvPr>
        </p:nvSpPr>
        <p:spPr/>
        <p:txBody>
          <a:bodyPr>
            <a:normAutofit fontScale="85000" lnSpcReduction="20000"/>
          </a:bodyPr>
          <a:lstStyle/>
          <a:p>
            <a:pPr marL="514350" indent="-514350">
              <a:lnSpc>
                <a:spcPct val="110000"/>
              </a:lnSpc>
              <a:spcBef>
                <a:spcPts val="600"/>
              </a:spcBef>
              <a:buFont typeface="Arial" charset="0"/>
              <a:buAutoNum type="arabicPeriod"/>
            </a:pPr>
            <a:r>
              <a:rPr lang="en-US" sz="2800" dirty="0"/>
              <a:t>Break out into afterschool teams</a:t>
            </a:r>
          </a:p>
          <a:p>
            <a:pPr marL="514350" indent="-514350">
              <a:lnSpc>
                <a:spcPct val="110000"/>
              </a:lnSpc>
              <a:spcBef>
                <a:spcPts val="600"/>
              </a:spcBef>
              <a:buFont typeface="Arial" charset="0"/>
              <a:buAutoNum type="arabicPeriod"/>
            </a:pPr>
            <a:r>
              <a:rPr lang="en-US" sz="2800" dirty="0"/>
              <a:t>Use teams’ completed daily self-assessments to complete the </a:t>
            </a:r>
            <a:r>
              <a:rPr lang="en-US" sz="2800" b="1" dirty="0"/>
              <a:t>OSNAP Daily Self-Assessment Areas for Improvement: Practice Report</a:t>
            </a:r>
            <a:endParaRPr lang="en-US" sz="2800" dirty="0"/>
          </a:p>
          <a:p>
            <a:pPr marL="514350" indent="-514350">
              <a:lnSpc>
                <a:spcPct val="110000"/>
              </a:lnSpc>
              <a:spcBef>
                <a:spcPts val="600"/>
              </a:spcBef>
              <a:buFont typeface="Arial" charset="0"/>
              <a:buAutoNum type="arabicPeriod"/>
            </a:pPr>
            <a:r>
              <a:rPr lang="en-US" sz="2800" dirty="0"/>
              <a:t>Based on their results, use tip sheets and quick guides to brainstorm priorities</a:t>
            </a:r>
          </a:p>
          <a:p>
            <a:pPr marL="514350" indent="-514350">
              <a:lnSpc>
                <a:spcPct val="110000"/>
              </a:lnSpc>
              <a:spcBef>
                <a:spcPts val="600"/>
              </a:spcBef>
              <a:buFont typeface="Arial" charset="0"/>
              <a:buAutoNum type="arabicPeriod"/>
            </a:pPr>
            <a:r>
              <a:rPr lang="en-US" sz="2800" dirty="0"/>
              <a:t>Set 3 goals for improving nutrition, physical activity, or screen time at their programs</a:t>
            </a:r>
          </a:p>
          <a:p>
            <a:pPr marL="514350" indent="-514350">
              <a:lnSpc>
                <a:spcPct val="110000"/>
              </a:lnSpc>
              <a:spcBef>
                <a:spcPts val="600"/>
              </a:spcBef>
              <a:buFont typeface="Arial" charset="0"/>
              <a:buAutoNum type="arabicPeriod"/>
            </a:pPr>
            <a:r>
              <a:rPr lang="en-US" sz="2800" dirty="0"/>
              <a:t>Decide on practice action steps for each goal</a:t>
            </a:r>
          </a:p>
          <a:p>
            <a:pPr marL="514350" indent="-514350">
              <a:lnSpc>
                <a:spcPct val="110000"/>
              </a:lnSpc>
              <a:spcBef>
                <a:spcPts val="600"/>
              </a:spcBef>
              <a:buFont typeface="Arial" charset="0"/>
              <a:buAutoNum type="arabicPeriod"/>
            </a:pPr>
            <a:r>
              <a:rPr lang="en-US" sz="2800" dirty="0"/>
              <a:t>Complete the OSNAP Action Planning Document (2 copies, one for me, one for you)</a:t>
            </a:r>
          </a:p>
        </p:txBody>
      </p:sp>
    </p:spTree>
    <p:extLst>
      <p:ext uri="{BB962C8B-B14F-4D97-AF65-F5344CB8AC3E}">
        <p14:creationId xmlns:p14="http://schemas.microsoft.com/office/powerpoint/2010/main" val="25322071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C172BF1C-8348-6F61-29B2-54CDABEA4BF8}"/>
              </a:ext>
            </a:extLst>
          </p:cNvPr>
          <p:cNvSpPr>
            <a:spLocks noGrp="1"/>
          </p:cNvSpPr>
          <p:nvPr>
            <p:ph type="title"/>
          </p:nvPr>
        </p:nvSpPr>
        <p:spPr>
          <a:xfrm>
            <a:off x="838200" y="365125"/>
            <a:ext cx="4102768" cy="3388728"/>
          </a:xfrm>
        </p:spPr>
        <p:txBody>
          <a:bodyPr>
            <a:normAutofit/>
          </a:bodyPr>
          <a:lstStyle/>
          <a:p>
            <a:r>
              <a:rPr lang="en-US" sz="4000" dirty="0"/>
              <a:t>Identify</a:t>
            </a:r>
            <a:endParaRPr lang="en-US" sz="4000" i="1" dirty="0"/>
          </a:p>
        </p:txBody>
      </p:sp>
      <p:graphicFrame>
        <p:nvGraphicFramePr>
          <p:cNvPr id="7" name="Diagram 6">
            <a:extLst>
              <a:ext uri="{FF2B5EF4-FFF2-40B4-BE49-F238E27FC236}">
                <a16:creationId xmlns:a16="http://schemas.microsoft.com/office/drawing/2014/main" id="{AC245146-A6AA-491D-F6FD-7CBFF876F3C9}"/>
              </a:ext>
            </a:extLst>
          </p:cNvPr>
          <p:cNvGraphicFramePr/>
          <p:nvPr>
            <p:extLst>
              <p:ext uri="{D42A27DB-BD31-4B8C-83A1-F6EECF244321}">
                <p14:modId xmlns:p14="http://schemas.microsoft.com/office/powerpoint/2010/main" val="3119089986"/>
              </p:ext>
            </p:extLst>
          </p:nvPr>
        </p:nvGraphicFramePr>
        <p:xfrm>
          <a:off x="3633216" y="457200"/>
          <a:ext cx="8717280" cy="5766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35697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955650" y="1530268"/>
            <a:ext cx="7819381" cy="4661986"/>
          </a:xfrm>
          <a:prstGeom prst="rect">
            <a:avLst/>
          </a:prstGeom>
          <a:ln>
            <a:solidFill>
              <a:schemeClr val="accent5"/>
            </a:solidFill>
          </a:ln>
          <a:effectLst>
            <a:outerShdw blurRad="50800" dist="38100" dir="5400000" algn="t" rotWithShape="0">
              <a:prstClr val="black">
                <a:alpha val="40000"/>
              </a:prstClr>
            </a:outerShdw>
          </a:effectLst>
        </p:spPr>
      </p:pic>
      <p:sp>
        <p:nvSpPr>
          <p:cNvPr id="4" name="Title 3">
            <a:extLst>
              <a:ext uri="{FF2B5EF4-FFF2-40B4-BE49-F238E27FC236}">
                <a16:creationId xmlns:a16="http://schemas.microsoft.com/office/drawing/2014/main" id="{5BB4E683-14E4-4F32-87E8-5ADAADB17E49}"/>
              </a:ext>
            </a:extLst>
          </p:cNvPr>
          <p:cNvSpPr>
            <a:spLocks noGrp="1"/>
          </p:cNvSpPr>
          <p:nvPr>
            <p:ph type="title"/>
          </p:nvPr>
        </p:nvSpPr>
        <p:spPr/>
        <p:txBody>
          <a:bodyPr/>
          <a:lstStyle/>
          <a:p>
            <a:r>
              <a:rPr lang="en-US" dirty="0"/>
              <a:t>Completed Daily Practice Assessment</a:t>
            </a:r>
          </a:p>
        </p:txBody>
      </p:sp>
    </p:spTree>
    <p:extLst>
      <p:ext uri="{BB962C8B-B14F-4D97-AF65-F5344CB8AC3E}">
        <p14:creationId xmlns:p14="http://schemas.microsoft.com/office/powerpoint/2010/main" val="30073631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356" t="17165" r="38334" b="18774"/>
          <a:stretch/>
        </p:blipFill>
        <p:spPr bwMode="auto">
          <a:xfrm>
            <a:off x="1526627" y="397258"/>
            <a:ext cx="9138745" cy="6063484"/>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177717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627"/>
          <a:stretch/>
        </p:blipFill>
        <p:spPr bwMode="auto">
          <a:xfrm>
            <a:off x="710148" y="2355307"/>
            <a:ext cx="3422548" cy="2651543"/>
          </a:xfrm>
          <a:prstGeom prst="rect">
            <a:avLst/>
          </a:prstGeom>
          <a:noFill/>
          <a:ln w="9525">
            <a:solidFill>
              <a:schemeClr val="accent5"/>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072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5627"/>
          <a:stretch/>
        </p:blipFill>
        <p:spPr bwMode="auto">
          <a:xfrm>
            <a:off x="8391242" y="2355307"/>
            <a:ext cx="3422548" cy="2651543"/>
          </a:xfrm>
          <a:prstGeom prst="rect">
            <a:avLst/>
          </a:prstGeom>
          <a:noFill/>
          <a:ln w="9525">
            <a:solidFill>
              <a:schemeClr val="accent5"/>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072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5305" y="2355307"/>
            <a:ext cx="3650718" cy="2651543"/>
          </a:xfrm>
          <a:prstGeom prst="rect">
            <a:avLst/>
          </a:prstGeom>
          <a:noFill/>
          <a:ln w="9525">
            <a:solidFill>
              <a:schemeClr val="accent5"/>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3" name="Title 2">
            <a:extLst>
              <a:ext uri="{FF2B5EF4-FFF2-40B4-BE49-F238E27FC236}">
                <a16:creationId xmlns:a16="http://schemas.microsoft.com/office/drawing/2014/main" id="{218AC760-4B18-207D-C9E2-B756FB8D7DAC}"/>
              </a:ext>
            </a:extLst>
          </p:cNvPr>
          <p:cNvSpPr>
            <a:spLocks noGrp="1"/>
          </p:cNvSpPr>
          <p:nvPr>
            <p:ph type="title"/>
          </p:nvPr>
        </p:nvSpPr>
        <p:spPr/>
        <p:txBody>
          <a:bodyPr/>
          <a:lstStyle/>
          <a:p>
            <a:r>
              <a:rPr lang="en-US" dirty="0"/>
              <a:t>OSNAP Fast Maps</a:t>
            </a:r>
          </a:p>
        </p:txBody>
      </p:sp>
    </p:spTree>
    <p:extLst>
      <p:ext uri="{BB962C8B-B14F-4D97-AF65-F5344CB8AC3E}">
        <p14:creationId xmlns:p14="http://schemas.microsoft.com/office/powerpoint/2010/main" val="24609998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2325"/>
          <a:stretch/>
        </p:blipFill>
        <p:spPr bwMode="auto">
          <a:xfrm>
            <a:off x="8233265" y="2277855"/>
            <a:ext cx="3402543" cy="2614988"/>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3174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2851"/>
          <a:stretch/>
        </p:blipFill>
        <p:spPr bwMode="auto">
          <a:xfrm>
            <a:off x="4495866" y="2277855"/>
            <a:ext cx="3392842" cy="2614988"/>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3174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2204" y="2277855"/>
            <a:ext cx="3159106" cy="2614988"/>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3" name="Title 2">
            <a:extLst>
              <a:ext uri="{FF2B5EF4-FFF2-40B4-BE49-F238E27FC236}">
                <a16:creationId xmlns:a16="http://schemas.microsoft.com/office/drawing/2014/main" id="{B47F31AD-5CEF-3817-A405-EE7F26C95130}"/>
              </a:ext>
            </a:extLst>
          </p:cNvPr>
          <p:cNvSpPr>
            <a:spLocks noGrp="1"/>
          </p:cNvSpPr>
          <p:nvPr>
            <p:ph type="title"/>
          </p:nvPr>
        </p:nvSpPr>
        <p:spPr/>
        <p:txBody>
          <a:bodyPr/>
          <a:lstStyle/>
          <a:p>
            <a:r>
              <a:rPr lang="en-US" dirty="0"/>
              <a:t>OSNAP Tip Sheets</a:t>
            </a:r>
          </a:p>
        </p:txBody>
      </p:sp>
    </p:spTree>
    <p:extLst>
      <p:ext uri="{BB962C8B-B14F-4D97-AF65-F5344CB8AC3E}">
        <p14:creationId xmlns:p14="http://schemas.microsoft.com/office/powerpoint/2010/main" val="31672578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Planning Tool	</a:t>
            </a:r>
          </a:p>
        </p:txBody>
      </p:sp>
      <p:pic>
        <p:nvPicPr>
          <p:cNvPr id="4" name="Content Placeholder 3"/>
          <p:cNvPicPr>
            <a:picLocks noGrp="1"/>
          </p:cNvPicPr>
          <p:nvPr>
            <p:ph idx="1"/>
          </p:nvPr>
        </p:nvPicPr>
        <p:blipFill rotWithShape="1">
          <a:blip r:embed="rId2"/>
          <a:srcRect l="10162" t="22810" r="11499" b="8194"/>
          <a:stretch/>
        </p:blipFill>
        <p:spPr bwMode="auto">
          <a:xfrm>
            <a:off x="1363579" y="1471724"/>
            <a:ext cx="9220200" cy="4728550"/>
          </a:xfrm>
          <a:prstGeom prst="rect">
            <a:avLst/>
          </a:prstGeom>
          <a:ln>
            <a:solidFill>
              <a:schemeClr val="accent5"/>
            </a:solidFill>
          </a:ln>
          <a:effectLst>
            <a:outerShdw blurRad="50800" dist="38100" dir="5400000" algn="t"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106415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a:xfrm>
            <a:off x="838200" y="1943100"/>
            <a:ext cx="11163299" cy="4686300"/>
          </a:xfrm>
        </p:spPr>
        <p:txBody>
          <a:bodyPr/>
          <a:lstStyle/>
          <a:p>
            <a:r>
              <a:rPr lang="en-US" sz="2000" dirty="0"/>
              <a:t>Child behaviors</a:t>
            </a:r>
          </a:p>
          <a:p>
            <a:pPr lvl="1"/>
            <a:r>
              <a:rPr lang="en-US" sz="1600" dirty="0"/>
              <a:t>Encouraging kids to eat more fruits and vegetables or participate in physical activity</a:t>
            </a:r>
          </a:p>
          <a:p>
            <a:r>
              <a:rPr lang="en-US" sz="2000" dirty="0"/>
              <a:t>Program practices</a:t>
            </a:r>
          </a:p>
          <a:p>
            <a:pPr lvl="1"/>
            <a:r>
              <a:rPr lang="en-US" sz="1600" dirty="0"/>
              <a:t>Changing the day-to-day operations, like serving water at the table during snack time or offering more options for physical activity.</a:t>
            </a:r>
          </a:p>
          <a:p>
            <a:r>
              <a:rPr lang="en-US" sz="2000" dirty="0"/>
              <a:t>Informal policies</a:t>
            </a:r>
          </a:p>
          <a:p>
            <a:pPr lvl="1"/>
            <a:r>
              <a:rPr lang="en-US" sz="1600" dirty="0"/>
              <a:t>Changing the informal written plan of action for the program on schedules or snack menus or in trainings. </a:t>
            </a:r>
          </a:p>
          <a:p>
            <a:r>
              <a:rPr lang="en-US" sz="2000" dirty="0"/>
              <a:t>Formal policies</a:t>
            </a:r>
          </a:p>
          <a:p>
            <a:pPr lvl="1"/>
            <a:r>
              <a:rPr lang="en-US" sz="1600" dirty="0"/>
              <a:t>Changing the formal written plan of action for the program, for instance state law and regulations or the rules in written documents like parent handbooks and staff manuals. </a:t>
            </a:r>
          </a:p>
          <a:p>
            <a:r>
              <a:rPr lang="en-US" sz="2000" dirty="0"/>
              <a:t>Health Communication </a:t>
            </a:r>
          </a:p>
          <a:p>
            <a:pPr lvl="1"/>
            <a:r>
              <a:rPr lang="en-US" sz="1600" dirty="0"/>
              <a:t>Sharing health information, practices or policies with families, program partners, and children.</a:t>
            </a:r>
          </a:p>
        </p:txBody>
      </p:sp>
      <p:sp>
        <p:nvSpPr>
          <p:cNvPr id="3" name="Title 2">
            <a:extLst>
              <a:ext uri="{FF2B5EF4-FFF2-40B4-BE49-F238E27FC236}">
                <a16:creationId xmlns:a16="http://schemas.microsoft.com/office/drawing/2014/main" id="{34FFF680-621A-ABF9-61DC-5CEB2FFBC8F8}"/>
              </a:ext>
            </a:extLst>
          </p:cNvPr>
          <p:cNvSpPr>
            <a:spLocks noGrp="1"/>
          </p:cNvSpPr>
          <p:nvPr>
            <p:ph type="title"/>
          </p:nvPr>
        </p:nvSpPr>
        <p:spPr/>
        <p:txBody>
          <a:bodyPr/>
          <a:lstStyle/>
          <a:p>
            <a:r>
              <a:rPr lang="en-US" dirty="0"/>
              <a:t>Types of healthy changes programs can make</a:t>
            </a:r>
          </a:p>
        </p:txBody>
      </p:sp>
    </p:spTree>
    <p:extLst>
      <p:ext uri="{BB962C8B-B14F-4D97-AF65-F5344CB8AC3E}">
        <p14:creationId xmlns:p14="http://schemas.microsoft.com/office/powerpoint/2010/main" val="6045580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the Daily Practice Self-Assessment</a:t>
            </a:r>
          </a:p>
        </p:txBody>
      </p:sp>
      <p:sp>
        <p:nvSpPr>
          <p:cNvPr id="3" name="Content Placeholder 2"/>
          <p:cNvSpPr>
            <a:spLocks noGrp="1"/>
          </p:cNvSpPr>
          <p:nvPr>
            <p:ph idx="1"/>
          </p:nvPr>
        </p:nvSpPr>
        <p:spPr>
          <a:xfrm>
            <a:off x="838200" y="2165683"/>
            <a:ext cx="10515600" cy="4011279"/>
          </a:xfrm>
        </p:spPr>
        <p:txBody>
          <a:bodyPr/>
          <a:lstStyle/>
          <a:p>
            <a:r>
              <a:rPr lang="en-US" b="1" i="1" dirty="0"/>
              <a:t>Break into teams to walk through a sample self-assessment, areas for improvement and action plan</a:t>
            </a:r>
          </a:p>
        </p:txBody>
      </p:sp>
    </p:spTree>
    <p:extLst>
      <p:ext uri="{BB962C8B-B14F-4D97-AF65-F5344CB8AC3E}">
        <p14:creationId xmlns:p14="http://schemas.microsoft.com/office/powerpoint/2010/main" val="15539010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48F467-A4AB-4434-8CE3-39543C151661}"/>
              </a:ext>
            </a:extLst>
          </p:cNvPr>
          <p:cNvPicPr>
            <a:picLocks noChangeAspect="1"/>
          </p:cNvPicPr>
          <p:nvPr/>
        </p:nvPicPr>
        <p:blipFill>
          <a:blip r:embed="rId2"/>
          <a:stretch>
            <a:fillRect/>
          </a:stretch>
        </p:blipFill>
        <p:spPr>
          <a:xfrm>
            <a:off x="6388768" y="2691119"/>
            <a:ext cx="4824662" cy="3522002"/>
          </a:xfrm>
          <a:prstGeom prst="rect">
            <a:avLst/>
          </a:prstGeom>
          <a:noFill/>
          <a:ln>
            <a:solidFill>
              <a:schemeClr val="accent5"/>
            </a:solidFill>
          </a:ln>
          <a:effectLst>
            <a:outerShdw blurRad="50800" dist="38100" dir="5400000" algn="t" rotWithShape="0">
              <a:prstClr val="black">
                <a:alpha val="40000"/>
              </a:prstClr>
            </a:outerShdw>
          </a:effectLst>
        </p:spPr>
      </p:pic>
      <p:sp>
        <p:nvSpPr>
          <p:cNvPr id="11" name="Title 10">
            <a:extLst>
              <a:ext uri="{FF2B5EF4-FFF2-40B4-BE49-F238E27FC236}">
                <a16:creationId xmlns:a16="http://schemas.microsoft.com/office/drawing/2014/main" id="{A59FFD54-9489-8C75-50AA-B7EE9D2A5DCF}"/>
              </a:ext>
            </a:extLst>
          </p:cNvPr>
          <p:cNvSpPr>
            <a:spLocks noGrp="1"/>
          </p:cNvSpPr>
          <p:nvPr>
            <p:ph type="title"/>
          </p:nvPr>
        </p:nvSpPr>
        <p:spPr/>
        <p:txBody>
          <a:bodyPr>
            <a:normAutofit/>
          </a:bodyPr>
          <a:lstStyle/>
          <a:p>
            <a:r>
              <a:rPr lang="en-US" sz="4000" dirty="0"/>
              <a:t>My OSNAP Portal</a:t>
            </a:r>
          </a:p>
        </p:txBody>
      </p:sp>
      <p:sp>
        <p:nvSpPr>
          <p:cNvPr id="13" name="Text Placeholder 12">
            <a:extLst>
              <a:ext uri="{FF2B5EF4-FFF2-40B4-BE49-F238E27FC236}">
                <a16:creationId xmlns:a16="http://schemas.microsoft.com/office/drawing/2014/main" id="{F17FA39D-F7A6-2AB0-CF9B-09C050DBF36C}"/>
              </a:ext>
            </a:extLst>
          </p:cNvPr>
          <p:cNvSpPr>
            <a:spLocks noGrp="1"/>
          </p:cNvSpPr>
          <p:nvPr>
            <p:ph type="body" sz="half" idx="2"/>
          </p:nvPr>
        </p:nvSpPr>
        <p:spPr/>
        <p:txBody>
          <a:bodyPr>
            <a:normAutofit fontScale="85000" lnSpcReduction="20000"/>
          </a:bodyPr>
          <a:lstStyle/>
          <a:p>
            <a:pPr marL="457200" indent="-457200">
              <a:lnSpc>
                <a:spcPct val="110000"/>
              </a:lnSpc>
              <a:buFont typeface="Arial" panose="020B0604020202020204" pitchFamily="34" charset="0"/>
              <a:buChar char="•"/>
            </a:pPr>
            <a:r>
              <a:rPr lang="en-US" sz="2600" dirty="0"/>
              <a:t>Participants can also complete assessments online via </a:t>
            </a:r>
            <a:r>
              <a:rPr lang="en-US" sz="2600" dirty="0">
                <a:hlinkClick r:id="rId3"/>
              </a:rPr>
              <a:t>www.OSNAP.org</a:t>
            </a:r>
            <a:r>
              <a:rPr lang="en-US" sz="2600" dirty="0"/>
              <a:t>  </a:t>
            </a:r>
          </a:p>
          <a:p>
            <a:pPr marL="457200" indent="-457200">
              <a:lnSpc>
                <a:spcPct val="110000"/>
              </a:lnSpc>
              <a:buFont typeface="Arial" panose="020B0604020202020204" pitchFamily="34" charset="0"/>
              <a:buChar char="•"/>
            </a:pPr>
            <a:r>
              <a:rPr lang="en-US" sz="2600" dirty="0"/>
              <a:t>My OSNAP portal </a:t>
            </a:r>
          </a:p>
          <a:p>
            <a:pPr marL="914400" lvl="1" indent="-457200">
              <a:lnSpc>
                <a:spcPct val="110000"/>
              </a:lnSpc>
              <a:buFont typeface="Arial" panose="020B0604020202020204" pitchFamily="34" charset="0"/>
              <a:buChar char="•"/>
            </a:pPr>
            <a:r>
              <a:rPr lang="en-US" sz="2600" dirty="0"/>
              <a:t>Create an account for your program</a:t>
            </a:r>
          </a:p>
          <a:p>
            <a:pPr marL="914400" lvl="1" indent="-457200">
              <a:lnSpc>
                <a:spcPct val="110000"/>
              </a:lnSpc>
              <a:buFont typeface="Arial" panose="020B0604020202020204" pitchFamily="34" charset="0"/>
              <a:buChar char="•"/>
            </a:pPr>
            <a:r>
              <a:rPr lang="en-US" sz="2600" dirty="0"/>
              <a:t>Complete online assessment forms</a:t>
            </a:r>
          </a:p>
          <a:p>
            <a:pPr marL="914400" lvl="1" indent="-457200">
              <a:lnSpc>
                <a:spcPct val="110000"/>
              </a:lnSpc>
              <a:buFont typeface="Arial" panose="020B0604020202020204" pitchFamily="34" charset="0"/>
              <a:buChar char="•"/>
            </a:pPr>
            <a:r>
              <a:rPr lang="en-US" sz="2600" dirty="0"/>
              <a:t>Track progress via your dashboard </a:t>
            </a:r>
          </a:p>
          <a:p>
            <a:pPr>
              <a:lnSpc>
                <a:spcPct val="90000"/>
              </a:lnSpc>
            </a:pPr>
            <a:endParaRPr lang="en-US" sz="2600" dirty="0"/>
          </a:p>
          <a:p>
            <a:endParaRPr lang="en-US" dirty="0"/>
          </a:p>
        </p:txBody>
      </p:sp>
      <p:grpSp>
        <p:nvGrpSpPr>
          <p:cNvPr id="15" name="Group 14">
            <a:extLst>
              <a:ext uri="{FF2B5EF4-FFF2-40B4-BE49-F238E27FC236}">
                <a16:creationId xmlns:a16="http://schemas.microsoft.com/office/drawing/2014/main" id="{7F910039-F2D0-2A84-4A33-5F63A955FC62}"/>
              </a:ext>
            </a:extLst>
          </p:cNvPr>
          <p:cNvGrpSpPr/>
          <p:nvPr/>
        </p:nvGrpSpPr>
        <p:grpSpPr>
          <a:xfrm>
            <a:off x="6388767" y="644879"/>
            <a:ext cx="4824663" cy="1853693"/>
            <a:chOff x="6388767" y="644879"/>
            <a:chExt cx="4824663" cy="1853693"/>
          </a:xfrm>
        </p:grpSpPr>
        <p:pic>
          <p:nvPicPr>
            <p:cNvPr id="7" name="Picture 6">
              <a:extLst>
                <a:ext uri="{FF2B5EF4-FFF2-40B4-BE49-F238E27FC236}">
                  <a16:creationId xmlns:a16="http://schemas.microsoft.com/office/drawing/2014/main" id="{41BAFE72-3DC9-294A-8836-75CC2578045C}"/>
                </a:ext>
              </a:extLst>
            </p:cNvPr>
            <p:cNvPicPr>
              <a:picLocks noChangeAspect="1"/>
            </p:cNvPicPr>
            <p:nvPr/>
          </p:nvPicPr>
          <p:blipFill rotWithShape="1">
            <a:blip r:embed="rId4"/>
            <a:srcRect r="4778"/>
            <a:stretch/>
          </p:blipFill>
          <p:spPr>
            <a:xfrm>
              <a:off x="6388767" y="644879"/>
              <a:ext cx="4824663" cy="1853693"/>
            </a:xfrm>
            <a:prstGeom prst="rect">
              <a:avLst/>
            </a:prstGeom>
            <a:ln>
              <a:solidFill>
                <a:schemeClr val="accent5"/>
              </a:solidFill>
            </a:ln>
            <a:effectLst>
              <a:outerShdw blurRad="50800" dist="38100" dir="5400000" algn="t" rotWithShape="0">
                <a:prstClr val="black">
                  <a:alpha val="40000"/>
                </a:prstClr>
              </a:outerShdw>
            </a:effectLst>
          </p:spPr>
        </p:pic>
        <p:sp>
          <p:nvSpPr>
            <p:cNvPr id="14" name="Rectangle 13">
              <a:extLst>
                <a:ext uri="{FF2B5EF4-FFF2-40B4-BE49-F238E27FC236}">
                  <a16:creationId xmlns:a16="http://schemas.microsoft.com/office/drawing/2014/main" id="{A521ECD8-4B75-22D7-B7CF-6B345D4C52D3}"/>
                </a:ext>
              </a:extLst>
            </p:cNvPr>
            <p:cNvSpPr/>
            <p:nvPr/>
          </p:nvSpPr>
          <p:spPr>
            <a:xfrm>
              <a:off x="6978167" y="1890727"/>
              <a:ext cx="309573" cy="120650"/>
            </a:xfrm>
            <a:prstGeom prst="rect">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41212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dirty="0"/>
              <a:t>Recap &amp; questions</a:t>
            </a:r>
          </a:p>
        </p:txBody>
      </p:sp>
      <p:sp>
        <p:nvSpPr>
          <p:cNvPr id="53251" name="Content Placeholder 2"/>
          <p:cNvSpPr>
            <a:spLocks noGrp="1"/>
          </p:cNvSpPr>
          <p:nvPr>
            <p:ph idx="1"/>
          </p:nvPr>
        </p:nvSpPr>
        <p:spPr/>
        <p:txBody>
          <a:bodyPr/>
          <a:lstStyle/>
          <a:p>
            <a:r>
              <a:rPr lang="en-US" b="1" i="1" dirty="0"/>
              <a:t>Share 1 goal and corresponding action steps with the group</a:t>
            </a:r>
          </a:p>
          <a:p>
            <a:r>
              <a:rPr lang="en-US" b="1" i="1" dirty="0"/>
              <a:t>What did you learn today?</a:t>
            </a:r>
          </a:p>
          <a:p>
            <a:r>
              <a:rPr lang="en-US" b="1" i="1" dirty="0"/>
              <a:t>Complete Learning Community Evaluation</a:t>
            </a:r>
          </a:p>
          <a:p>
            <a:r>
              <a:rPr lang="en-US" b="1" i="1" dirty="0"/>
              <a:t>What do you need from me[/my agency]?</a:t>
            </a:r>
          </a:p>
          <a:p>
            <a:r>
              <a:rPr lang="en-US" b="1" i="1" dirty="0"/>
              <a:t>Lingering questions…</a:t>
            </a:r>
          </a:p>
          <a:p>
            <a:pPr>
              <a:buFont typeface="Wingdings" pitchFamily="2" charset="2"/>
              <a:buNone/>
            </a:pPr>
            <a:endParaRPr lang="en-US" b="1" i="1" dirty="0"/>
          </a:p>
        </p:txBody>
      </p:sp>
    </p:spTree>
    <p:extLst>
      <p:ext uri="{BB962C8B-B14F-4D97-AF65-F5344CB8AC3E}">
        <p14:creationId xmlns:p14="http://schemas.microsoft.com/office/powerpoint/2010/main" val="22668181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Community 1 Follow-Up</a:t>
            </a:r>
          </a:p>
        </p:txBody>
      </p:sp>
      <p:sp>
        <p:nvSpPr>
          <p:cNvPr id="5" name="Content Placeholder 4">
            <a:extLst>
              <a:ext uri="{FF2B5EF4-FFF2-40B4-BE49-F238E27FC236}">
                <a16:creationId xmlns:a16="http://schemas.microsoft.com/office/drawing/2014/main" id="{27B21100-D400-4307-81AD-37707719E5A2}"/>
              </a:ext>
            </a:extLst>
          </p:cNvPr>
          <p:cNvSpPr>
            <a:spLocks noGrp="1"/>
          </p:cNvSpPr>
          <p:nvPr>
            <p:ph idx="1"/>
          </p:nvPr>
        </p:nvSpPr>
        <p:spPr/>
        <p:txBody>
          <a:bodyPr/>
          <a:lstStyle/>
          <a:p>
            <a:pPr marL="0" indent="0">
              <a:buNone/>
            </a:pPr>
            <a:r>
              <a:rPr lang="en-US" dirty="0"/>
              <a:t>Facilitator’s Roles/Responsibilities:</a:t>
            </a:r>
          </a:p>
          <a:p>
            <a:r>
              <a:rPr lang="en-US" dirty="0"/>
              <a:t>Type Action Plans into electronic format (optional)</a:t>
            </a:r>
          </a:p>
          <a:p>
            <a:r>
              <a:rPr lang="en-US" dirty="0"/>
              <a:t>File completed Assessments that you collected. </a:t>
            </a:r>
          </a:p>
          <a:p>
            <a:r>
              <a:rPr lang="en-US" dirty="0"/>
              <a:t>Make copies of documents if you collected the original from the group</a:t>
            </a:r>
          </a:p>
          <a:p>
            <a:r>
              <a:rPr lang="en-US" dirty="0"/>
              <a:t>Review evaluations</a:t>
            </a:r>
          </a:p>
          <a:p>
            <a:r>
              <a:rPr lang="en-US" dirty="0"/>
              <a:t>Technical Assistance</a:t>
            </a:r>
          </a:p>
          <a:p>
            <a:endParaRPr lang="en-US" dirty="0"/>
          </a:p>
        </p:txBody>
      </p:sp>
    </p:spTree>
    <p:extLst>
      <p:ext uri="{BB962C8B-B14F-4D97-AF65-F5344CB8AC3E}">
        <p14:creationId xmlns:p14="http://schemas.microsoft.com/office/powerpoint/2010/main" val="42949024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875630" y="2328282"/>
            <a:ext cx="4965335" cy="3346024"/>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a:t>Technical Assistance</a:t>
            </a:r>
          </a:p>
        </p:txBody>
      </p:sp>
      <p:sp>
        <p:nvSpPr>
          <p:cNvPr id="5" name="Content Placeholder 4">
            <a:extLst>
              <a:ext uri="{FF2B5EF4-FFF2-40B4-BE49-F238E27FC236}">
                <a16:creationId xmlns:a16="http://schemas.microsoft.com/office/drawing/2014/main" id="{2354E5C5-EF82-9EF7-06D8-9C72CEA725DE}"/>
              </a:ext>
            </a:extLst>
          </p:cNvPr>
          <p:cNvSpPr>
            <a:spLocks noGrp="1"/>
          </p:cNvSpPr>
          <p:nvPr>
            <p:ph idx="1"/>
          </p:nvPr>
        </p:nvSpPr>
        <p:spPr>
          <a:xfrm>
            <a:off x="838201" y="1825625"/>
            <a:ext cx="5925670" cy="4351338"/>
          </a:xfrm>
        </p:spPr>
        <p:txBody>
          <a:bodyPr/>
          <a:lstStyle/>
          <a:p>
            <a:r>
              <a:rPr lang="en-US" dirty="0"/>
              <a:t>Send each site a specific tailored follow up email [See the OSNAP email templates]:</a:t>
            </a:r>
          </a:p>
          <a:p>
            <a:pPr lvl="1"/>
            <a:r>
              <a:rPr lang="en-US" dirty="0"/>
              <a:t>Attach Action Plan and any supportive materials (and/or links) that relate to the goals the site set during the LC</a:t>
            </a:r>
          </a:p>
          <a:p>
            <a:pPr lvl="1"/>
            <a:r>
              <a:rPr lang="en-US" dirty="0"/>
              <a:t>In the email, note anything you might have talked about with the programs but didn’t see mentioned on their action plans.  Plan to bring up in the next meeting.</a:t>
            </a:r>
          </a:p>
        </p:txBody>
      </p:sp>
    </p:spTree>
    <p:extLst>
      <p:ext uri="{BB962C8B-B14F-4D97-AF65-F5344CB8AC3E}">
        <p14:creationId xmlns:p14="http://schemas.microsoft.com/office/powerpoint/2010/main" val="13554263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4EE8E74C-6B8C-8B61-F0F6-19EE21A8DC80}"/>
              </a:ext>
            </a:extLst>
          </p:cNvPr>
          <p:cNvSpPr>
            <a:spLocks noGrp="1"/>
          </p:cNvSpPr>
          <p:nvPr>
            <p:ph type="title"/>
          </p:nvPr>
        </p:nvSpPr>
        <p:spPr>
          <a:xfrm>
            <a:off x="838200" y="365125"/>
            <a:ext cx="4102768" cy="3388728"/>
          </a:xfrm>
        </p:spPr>
        <p:txBody>
          <a:bodyPr>
            <a:normAutofit/>
          </a:bodyPr>
          <a:lstStyle/>
          <a:p>
            <a:r>
              <a:rPr lang="en-US" sz="4000" dirty="0"/>
              <a:t>Implement &amp; Communicate</a:t>
            </a:r>
            <a:endParaRPr lang="en-US" sz="4000" i="1" dirty="0"/>
          </a:p>
        </p:txBody>
      </p:sp>
      <p:graphicFrame>
        <p:nvGraphicFramePr>
          <p:cNvPr id="7" name="Diagram 6">
            <a:extLst>
              <a:ext uri="{FF2B5EF4-FFF2-40B4-BE49-F238E27FC236}">
                <a16:creationId xmlns:a16="http://schemas.microsoft.com/office/drawing/2014/main" id="{E9DA34D8-F5BD-CA7B-38CF-183797F088FF}"/>
              </a:ext>
            </a:extLst>
          </p:cNvPr>
          <p:cNvGraphicFramePr/>
          <p:nvPr>
            <p:extLst>
              <p:ext uri="{D42A27DB-BD31-4B8C-83A1-F6EECF244321}">
                <p14:modId xmlns:p14="http://schemas.microsoft.com/office/powerpoint/2010/main" val="781050495"/>
              </p:ext>
            </p:extLst>
          </p:nvPr>
        </p:nvGraphicFramePr>
        <p:xfrm>
          <a:off x="3633216" y="457200"/>
          <a:ext cx="8717280" cy="5766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98161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852784-CCF9-4114-AB40-BE80DF9F50A8}"/>
              </a:ext>
            </a:extLst>
          </p:cNvPr>
          <p:cNvSpPr>
            <a:spLocks noGrp="1"/>
          </p:cNvSpPr>
          <p:nvPr>
            <p:ph type="title"/>
          </p:nvPr>
        </p:nvSpPr>
        <p:spPr/>
        <p:txBody>
          <a:bodyPr anchor="ctr"/>
          <a:lstStyle/>
          <a:p>
            <a:r>
              <a:rPr lang="en-US" dirty="0"/>
              <a:t>Learning Community 2</a:t>
            </a:r>
          </a:p>
        </p:txBody>
      </p:sp>
    </p:spTree>
    <p:extLst>
      <p:ext uri="{BB962C8B-B14F-4D97-AF65-F5344CB8AC3E}">
        <p14:creationId xmlns:p14="http://schemas.microsoft.com/office/powerpoint/2010/main" val="420764821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 to Learning Community 2</a:t>
            </a:r>
          </a:p>
        </p:txBody>
      </p:sp>
      <p:sp>
        <p:nvSpPr>
          <p:cNvPr id="3" name="Content Placeholder 2"/>
          <p:cNvSpPr>
            <a:spLocks noGrp="1"/>
          </p:cNvSpPr>
          <p:nvPr>
            <p:ph idx="1"/>
          </p:nvPr>
        </p:nvSpPr>
        <p:spPr/>
        <p:txBody>
          <a:bodyPr>
            <a:normAutofit/>
          </a:bodyPr>
          <a:lstStyle/>
          <a:p>
            <a:pPr lvl="0">
              <a:lnSpc>
                <a:spcPct val="100000"/>
              </a:lnSpc>
            </a:pPr>
            <a:r>
              <a:rPr lang="en-US" dirty="0"/>
              <a:t>Reserve/confirm space, location, time/day</a:t>
            </a:r>
          </a:p>
          <a:p>
            <a:pPr lvl="0">
              <a:lnSpc>
                <a:spcPct val="100000"/>
              </a:lnSpc>
            </a:pPr>
            <a:r>
              <a:rPr lang="en-US" dirty="0"/>
              <a:t>Revisit any important comments from LC1 evaluations; consider how they can be addressed in LC2.  </a:t>
            </a:r>
          </a:p>
          <a:p>
            <a:pPr lvl="0">
              <a:lnSpc>
                <a:spcPct val="100000"/>
              </a:lnSpc>
            </a:pPr>
            <a:r>
              <a:rPr lang="en-US" dirty="0"/>
              <a:t>Contact potential speakers or additional experts to invite to LC2. </a:t>
            </a:r>
          </a:p>
          <a:p>
            <a:pPr lvl="1">
              <a:lnSpc>
                <a:spcPct val="100000"/>
              </a:lnSpc>
            </a:pPr>
            <a:r>
              <a:rPr lang="en-US" dirty="0"/>
              <a:t>Ex : Master PE teachers, local organizations that offer physical activity trainings, the local school wellness committee chair or the local school food service director.</a:t>
            </a:r>
          </a:p>
          <a:p>
            <a:pPr>
              <a:lnSpc>
                <a:spcPct val="100000"/>
              </a:lnSpc>
            </a:pPr>
            <a:endParaRPr lang="en-US" dirty="0"/>
          </a:p>
        </p:txBody>
      </p:sp>
    </p:spTree>
    <p:extLst>
      <p:ext uri="{BB962C8B-B14F-4D97-AF65-F5344CB8AC3E}">
        <p14:creationId xmlns:p14="http://schemas.microsoft.com/office/powerpoint/2010/main" val="24577427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 to Learning Community 2</a:t>
            </a:r>
          </a:p>
        </p:txBody>
      </p:sp>
      <p:sp>
        <p:nvSpPr>
          <p:cNvPr id="3" name="Content Placeholder 2"/>
          <p:cNvSpPr>
            <a:spLocks noGrp="1"/>
          </p:cNvSpPr>
          <p:nvPr>
            <p:ph idx="1"/>
          </p:nvPr>
        </p:nvSpPr>
        <p:spPr/>
        <p:txBody>
          <a:bodyPr>
            <a:normAutofit lnSpcReduction="10000"/>
          </a:bodyPr>
          <a:lstStyle/>
          <a:p>
            <a:pPr>
              <a:lnSpc>
                <a:spcPct val="100000"/>
              </a:lnSpc>
            </a:pPr>
            <a:r>
              <a:rPr lang="en-US" dirty="0"/>
              <a:t>Ask sites to let you know how many staff members will be attending to give you an idea of how many people you need to prepare for. </a:t>
            </a:r>
          </a:p>
          <a:p>
            <a:pPr lvl="0">
              <a:lnSpc>
                <a:spcPct val="100000"/>
              </a:lnSpc>
            </a:pPr>
            <a:r>
              <a:rPr lang="en-US" dirty="0"/>
              <a:t>Remind all sites via an email or phone call [see the OSNAP email templates]:</a:t>
            </a:r>
          </a:p>
          <a:p>
            <a:pPr lvl="1">
              <a:lnSpc>
                <a:spcPct val="100000"/>
              </a:lnSpc>
            </a:pPr>
            <a:r>
              <a:rPr lang="en-US" dirty="0"/>
              <a:t>To bring their binders from LC1 with them;</a:t>
            </a:r>
          </a:p>
          <a:p>
            <a:pPr lvl="1">
              <a:lnSpc>
                <a:spcPct val="100000"/>
              </a:lnSpc>
            </a:pPr>
            <a:r>
              <a:rPr lang="en-US" dirty="0"/>
              <a:t>To bring action plans with them;</a:t>
            </a:r>
          </a:p>
          <a:p>
            <a:pPr lvl="1">
              <a:lnSpc>
                <a:spcPct val="100000"/>
              </a:lnSpc>
            </a:pPr>
            <a:r>
              <a:rPr lang="en-US" dirty="0"/>
              <a:t>To bring program documents/policies with them if they haven’t given to you yet; and</a:t>
            </a:r>
          </a:p>
          <a:p>
            <a:pPr lvl="1">
              <a:lnSpc>
                <a:spcPct val="100000"/>
              </a:lnSpc>
            </a:pPr>
            <a:r>
              <a:rPr lang="en-US" dirty="0"/>
              <a:t>When and where LC2 will be held. Send directions.</a:t>
            </a:r>
          </a:p>
        </p:txBody>
      </p:sp>
    </p:spTree>
    <p:extLst>
      <p:ext uri="{BB962C8B-B14F-4D97-AF65-F5344CB8AC3E}">
        <p14:creationId xmlns:p14="http://schemas.microsoft.com/office/powerpoint/2010/main" val="20962579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Community 2</a:t>
            </a:r>
          </a:p>
        </p:txBody>
      </p:sp>
      <p:sp>
        <p:nvSpPr>
          <p:cNvPr id="4" name="Content Placeholder 3">
            <a:extLst>
              <a:ext uri="{FF2B5EF4-FFF2-40B4-BE49-F238E27FC236}">
                <a16:creationId xmlns:a16="http://schemas.microsoft.com/office/drawing/2014/main" id="{03D90D04-05E4-4059-0C7C-BC99B45EB6BF}"/>
              </a:ext>
            </a:extLst>
          </p:cNvPr>
          <p:cNvSpPr>
            <a:spLocks noGrp="1"/>
          </p:cNvSpPr>
          <p:nvPr>
            <p:ph idx="1"/>
          </p:nvPr>
        </p:nvSpPr>
        <p:spPr/>
        <p:txBody>
          <a:bodyPr>
            <a:normAutofit lnSpcReduction="10000"/>
          </a:bodyPr>
          <a:lstStyle/>
          <a:p>
            <a:pPr marL="0" lvl="1" indent="0">
              <a:buClr>
                <a:srgbClr val="FF0000"/>
              </a:buClr>
              <a:buNone/>
            </a:pPr>
            <a:r>
              <a:rPr lang="en-US" b="1" u="sng" dirty="0"/>
              <a:t>Learning Goals</a:t>
            </a:r>
          </a:p>
          <a:p>
            <a:pPr marL="342900" lvl="1" indent="-342900"/>
            <a:r>
              <a:rPr lang="en-US" dirty="0"/>
              <a:t>Strategies and resources for developing nutrition and physical activity policies </a:t>
            </a:r>
          </a:p>
          <a:p>
            <a:pPr marL="742950" lvl="2" indent="-342900"/>
            <a:r>
              <a:rPr lang="en-US" dirty="0"/>
              <a:t>Policy Assessment process begins</a:t>
            </a:r>
          </a:p>
          <a:p>
            <a:pPr marL="342900" lvl="1" indent="-342900"/>
            <a:r>
              <a:rPr lang="en-US" dirty="0"/>
              <a:t>Promote healthy eating and drinking </a:t>
            </a:r>
          </a:p>
          <a:p>
            <a:pPr marL="342900" lvl="1" indent="-342900"/>
            <a:r>
              <a:rPr lang="en-US" dirty="0"/>
              <a:t>Creative ways to get kids moving</a:t>
            </a:r>
          </a:p>
          <a:p>
            <a:pPr marL="0" lvl="1" indent="0">
              <a:buClr>
                <a:srgbClr val="FF0000"/>
              </a:buClr>
              <a:buNone/>
            </a:pPr>
            <a:endParaRPr lang="en-US" dirty="0"/>
          </a:p>
          <a:p>
            <a:pPr marL="0" lvl="1" indent="0">
              <a:buClr>
                <a:srgbClr val="FF0000"/>
              </a:buClr>
              <a:buNone/>
            </a:pPr>
            <a:r>
              <a:rPr lang="en-US" b="1" u="sng" dirty="0"/>
              <a:t>Activities</a:t>
            </a:r>
          </a:p>
          <a:p>
            <a:pPr marL="342900" lvl="1" indent="-342900"/>
            <a:r>
              <a:rPr lang="en-US" dirty="0"/>
              <a:t>Checking in on Action Plans</a:t>
            </a:r>
          </a:p>
          <a:p>
            <a:pPr marL="742950" lvl="2" indent="-342900"/>
            <a:r>
              <a:rPr lang="en-US" dirty="0"/>
              <a:t>Discuss successes and challenges encountered </a:t>
            </a:r>
          </a:p>
          <a:p>
            <a:pPr marL="342900" lvl="1" indent="-342900"/>
            <a:r>
              <a:rPr lang="en-US" dirty="0"/>
              <a:t>Assess policies and documents</a:t>
            </a:r>
          </a:p>
          <a:p>
            <a:pPr marL="342900" lvl="1" indent="-342900"/>
            <a:r>
              <a:rPr lang="en-US" dirty="0"/>
              <a:t>Revise Action Plans  </a:t>
            </a:r>
          </a:p>
        </p:txBody>
      </p:sp>
    </p:spTree>
    <p:extLst>
      <p:ext uri="{BB962C8B-B14F-4D97-AF65-F5344CB8AC3E}">
        <p14:creationId xmlns:p14="http://schemas.microsoft.com/office/powerpoint/2010/main" val="1415905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The OSNAP Model</a:t>
            </a:r>
          </a:p>
        </p:txBody>
      </p:sp>
      <p:graphicFrame>
        <p:nvGraphicFramePr>
          <p:cNvPr id="3" name="Diagram 2">
            <a:extLst>
              <a:ext uri="{FF2B5EF4-FFF2-40B4-BE49-F238E27FC236}">
                <a16:creationId xmlns:a16="http://schemas.microsoft.com/office/drawing/2014/main" id="{91B3650B-6CC0-649D-6392-0FEC47E22569}"/>
              </a:ext>
            </a:extLst>
          </p:cNvPr>
          <p:cNvGraphicFramePr/>
          <p:nvPr>
            <p:extLst>
              <p:ext uri="{D42A27DB-BD31-4B8C-83A1-F6EECF244321}">
                <p14:modId xmlns:p14="http://schemas.microsoft.com/office/powerpoint/2010/main" val="3947176745"/>
              </p:ext>
            </p:extLst>
          </p:nvPr>
        </p:nvGraphicFramePr>
        <p:xfrm>
          <a:off x="3633216" y="457200"/>
          <a:ext cx="8717280" cy="5766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29813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LC2 Resources/Materials</a:t>
            </a:r>
          </a:p>
        </p:txBody>
      </p:sp>
      <p:sp>
        <p:nvSpPr>
          <p:cNvPr id="3" name="Content Placeholder 2"/>
          <p:cNvSpPr>
            <a:spLocks noGrp="1"/>
          </p:cNvSpPr>
          <p:nvPr>
            <p:ph idx="1"/>
          </p:nvPr>
        </p:nvSpPr>
        <p:spPr/>
        <p:txBody>
          <a:bodyPr>
            <a:normAutofit/>
          </a:bodyPr>
          <a:lstStyle/>
          <a:p>
            <a:pPr marL="342900" lvl="1" indent="-342900"/>
            <a:r>
              <a:rPr lang="en-US" dirty="0"/>
              <a:t>OSNAP Policy Assessment</a:t>
            </a:r>
          </a:p>
          <a:p>
            <a:pPr marL="342900" lvl="1" indent="-342900"/>
            <a:r>
              <a:rPr lang="en-US" dirty="0"/>
              <a:t>Policy Areas for Improvement</a:t>
            </a:r>
          </a:p>
          <a:p>
            <a:pPr marL="342900" lvl="1" indent="-342900"/>
            <a:r>
              <a:rPr lang="en-US" dirty="0"/>
              <a:t>Policy Writing Guide </a:t>
            </a:r>
          </a:p>
          <a:p>
            <a:pPr marL="342900" lvl="1" indent="-342900"/>
            <a:r>
              <a:rPr lang="en-US" dirty="0"/>
              <a:t>Resources for healthy eating and drinking: Working with Food Service</a:t>
            </a:r>
          </a:p>
          <a:p>
            <a:pPr marL="342900" lvl="1" indent="-342900"/>
            <a:r>
              <a:rPr lang="en-US" dirty="0"/>
              <a:t>Resources for physical activity</a:t>
            </a:r>
          </a:p>
          <a:p>
            <a:pPr marL="342900" lvl="1" indent="-342900"/>
            <a:r>
              <a:rPr lang="en-US" dirty="0"/>
              <a:t>Action Plans</a:t>
            </a:r>
          </a:p>
        </p:txBody>
      </p:sp>
    </p:spTree>
    <p:extLst>
      <p:ext uri="{BB962C8B-B14F-4D97-AF65-F5344CB8AC3E}">
        <p14:creationId xmlns:p14="http://schemas.microsoft.com/office/powerpoint/2010/main" val="2081943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Writing Guide</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4196" y="1499394"/>
            <a:ext cx="2166424" cy="2901600"/>
          </a:xfrm>
          <a:prstGeom prst="rect">
            <a:avLst/>
          </a:prstGeom>
          <a:noFill/>
          <a:ln w="12700">
            <a:solidFill>
              <a:schemeClr val="accent5"/>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7015" y="2194871"/>
            <a:ext cx="5229225" cy="4019550"/>
          </a:xfrm>
          <a:prstGeom prst="rect">
            <a:avLst/>
          </a:prstGeom>
          <a:noFill/>
          <a:ln w="9525">
            <a:solidFill>
              <a:schemeClr val="accent5"/>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6" name="Content Placeholder 5">
            <a:extLst>
              <a:ext uri="{FF2B5EF4-FFF2-40B4-BE49-F238E27FC236}">
                <a16:creationId xmlns:a16="http://schemas.microsoft.com/office/drawing/2014/main" id="{6D3D017D-29E2-691E-934E-946A98DF9888}"/>
              </a:ext>
            </a:extLst>
          </p:cNvPr>
          <p:cNvSpPr>
            <a:spLocks noGrp="1"/>
          </p:cNvSpPr>
          <p:nvPr>
            <p:ph idx="1"/>
          </p:nvPr>
        </p:nvSpPr>
        <p:spPr>
          <a:xfrm>
            <a:off x="838200" y="1825625"/>
            <a:ext cx="3370729" cy="4351338"/>
          </a:xfrm>
        </p:spPr>
        <p:txBody>
          <a:bodyPr/>
          <a:lstStyle/>
          <a:p>
            <a:r>
              <a:rPr lang="en-US" dirty="0"/>
              <a:t>The next few slides walk through the LC 2 slides on crafting policies</a:t>
            </a:r>
          </a:p>
        </p:txBody>
      </p:sp>
    </p:spTree>
    <p:extLst>
      <p:ext uri="{BB962C8B-B14F-4D97-AF65-F5344CB8AC3E}">
        <p14:creationId xmlns:p14="http://schemas.microsoft.com/office/powerpoint/2010/main" val="13902572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0D1190-1454-FDA5-3F51-2D8B46C90A2E}"/>
              </a:ext>
            </a:extLst>
          </p:cNvPr>
          <p:cNvSpPr>
            <a:spLocks noGrp="1"/>
          </p:cNvSpPr>
          <p:nvPr>
            <p:ph idx="1"/>
          </p:nvPr>
        </p:nvSpPr>
        <p:spPr/>
        <p:txBody>
          <a:bodyPr>
            <a:noAutofit/>
          </a:bodyPr>
          <a:lstStyle/>
          <a:p>
            <a:pPr>
              <a:lnSpc>
                <a:spcPct val="100000"/>
              </a:lnSpc>
            </a:pPr>
            <a:r>
              <a:rPr lang="en-US" sz="2000" dirty="0"/>
              <a:t>Lays the groundwork for practice and programs</a:t>
            </a:r>
          </a:p>
          <a:p>
            <a:pPr>
              <a:lnSpc>
                <a:spcPct val="100000"/>
              </a:lnSpc>
            </a:pPr>
            <a:r>
              <a:rPr lang="en-US" sz="2000" dirty="0"/>
              <a:t>Ensures that everyone is aware of what is expected from them and what they can expect from the program</a:t>
            </a:r>
          </a:p>
          <a:p>
            <a:pPr>
              <a:lnSpc>
                <a:spcPct val="100000"/>
              </a:lnSpc>
            </a:pPr>
            <a:r>
              <a:rPr lang="en-US" sz="2000" dirty="0"/>
              <a:t>Helps hold staff, caregivers, and children accountable for following the program’s rules </a:t>
            </a:r>
          </a:p>
          <a:p>
            <a:pPr>
              <a:lnSpc>
                <a:spcPct val="100000"/>
              </a:lnSpc>
            </a:pPr>
            <a:r>
              <a:rPr lang="en-US" sz="2000" dirty="0"/>
              <a:t>Helps ensure that program practices are sustained over time, even as staff changes by providing a written record</a:t>
            </a:r>
          </a:p>
          <a:p>
            <a:pPr>
              <a:lnSpc>
                <a:spcPct val="100000"/>
              </a:lnSpc>
            </a:pPr>
            <a:r>
              <a:rPr lang="en-US" sz="2000" dirty="0"/>
              <a:t>Available evidence suggests that policies in school settings can change food service, increase access to physical education, and improve children’s dietary intake. </a:t>
            </a:r>
          </a:p>
          <a:p>
            <a:pPr lvl="1">
              <a:lnSpc>
                <a:spcPct val="100000"/>
              </a:lnSpc>
            </a:pPr>
            <a:r>
              <a:rPr lang="en-US" sz="2000" b="1" dirty="0"/>
              <a:t>OSNAP Evidence:</a:t>
            </a:r>
            <a:r>
              <a:rPr lang="en-US" sz="2000" dirty="0"/>
              <a:t> We’ve found that programs participating in OSNAP are more likely to have policy language related to physical activity and nutrition.  </a:t>
            </a:r>
          </a:p>
        </p:txBody>
      </p:sp>
      <p:sp>
        <p:nvSpPr>
          <p:cNvPr id="5" name="Title 4">
            <a:extLst>
              <a:ext uri="{FF2B5EF4-FFF2-40B4-BE49-F238E27FC236}">
                <a16:creationId xmlns:a16="http://schemas.microsoft.com/office/drawing/2014/main" id="{30BFA1C5-2345-BE68-308B-91EC16597353}"/>
              </a:ext>
            </a:extLst>
          </p:cNvPr>
          <p:cNvSpPr>
            <a:spLocks noGrp="1"/>
          </p:cNvSpPr>
          <p:nvPr>
            <p:ph type="title"/>
          </p:nvPr>
        </p:nvSpPr>
        <p:spPr/>
        <p:txBody>
          <a:bodyPr/>
          <a:lstStyle/>
          <a:p>
            <a:r>
              <a:rPr lang="en-US" dirty="0"/>
              <a:t>Why Policy?</a:t>
            </a:r>
          </a:p>
        </p:txBody>
      </p:sp>
    </p:spTree>
    <p:extLst>
      <p:ext uri="{BB962C8B-B14F-4D97-AF65-F5344CB8AC3E}">
        <p14:creationId xmlns:p14="http://schemas.microsoft.com/office/powerpoint/2010/main" val="16514012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8493A3-CDD0-FE47-0E00-BDACDCEFFB89}"/>
              </a:ext>
            </a:extLst>
          </p:cNvPr>
          <p:cNvSpPr>
            <a:spLocks noGrp="1"/>
          </p:cNvSpPr>
          <p:nvPr>
            <p:ph type="title"/>
          </p:nvPr>
        </p:nvSpPr>
        <p:spPr/>
        <p:txBody>
          <a:bodyPr/>
          <a:lstStyle/>
          <a:p>
            <a:r>
              <a:rPr lang="en-US" dirty="0"/>
              <a:t>OSNAP Guide for Writing Afterschool Wellness Policies</a:t>
            </a:r>
          </a:p>
        </p:txBody>
      </p:sp>
      <p:sp>
        <p:nvSpPr>
          <p:cNvPr id="5" name="Content Placeholder 4">
            <a:extLst>
              <a:ext uri="{FF2B5EF4-FFF2-40B4-BE49-F238E27FC236}">
                <a16:creationId xmlns:a16="http://schemas.microsoft.com/office/drawing/2014/main" id="{01547C70-AF3F-2201-0D11-C0E5F98BD9DD}"/>
              </a:ext>
            </a:extLst>
          </p:cNvPr>
          <p:cNvSpPr>
            <a:spLocks noGrp="1"/>
          </p:cNvSpPr>
          <p:nvPr>
            <p:ph idx="1"/>
          </p:nvPr>
        </p:nvSpPr>
        <p:spPr>
          <a:xfrm>
            <a:off x="838200" y="2164975"/>
            <a:ext cx="10515600" cy="4011987"/>
          </a:xfrm>
        </p:spPr>
        <p:txBody>
          <a:bodyPr/>
          <a:lstStyle/>
          <a:p>
            <a:pPr>
              <a:spcAft>
                <a:spcPts val="1200"/>
              </a:spcAft>
            </a:pPr>
            <a:r>
              <a:rPr lang="en-US" sz="2400" dirty="0"/>
              <a:t>Provides suggestions for language supporting physical activity at your school. Can be directly inserted in:</a:t>
            </a:r>
          </a:p>
          <a:p>
            <a:pPr lvl="1">
              <a:lnSpc>
                <a:spcPct val="110000"/>
              </a:lnSpc>
              <a:spcAft>
                <a:spcPts val="1200"/>
              </a:spcAft>
            </a:pPr>
            <a:r>
              <a:rPr lang="en-US" sz="2000" dirty="0"/>
              <a:t>Parent or family handbooks, staff handbooks, general program handbooks</a:t>
            </a:r>
          </a:p>
          <a:p>
            <a:pPr lvl="1">
              <a:lnSpc>
                <a:spcPct val="110000"/>
              </a:lnSpc>
              <a:spcAft>
                <a:spcPts val="1200"/>
              </a:spcAft>
            </a:pPr>
            <a:r>
              <a:rPr lang="en-US" sz="2000" dirty="0"/>
              <a:t>Letters to families, staff training materials, MOAs/MOUs, or even schedules </a:t>
            </a:r>
          </a:p>
          <a:p>
            <a:pPr>
              <a:lnSpc>
                <a:spcPct val="110000"/>
              </a:lnSpc>
              <a:spcAft>
                <a:spcPts val="1200"/>
              </a:spcAft>
            </a:pPr>
            <a:r>
              <a:rPr lang="en-US" sz="2400" dirty="0"/>
              <a:t>Includes explanation of how practices would have to be changed to implement the policy. </a:t>
            </a:r>
          </a:p>
        </p:txBody>
      </p:sp>
    </p:spTree>
    <p:extLst>
      <p:ext uri="{BB962C8B-B14F-4D97-AF65-F5344CB8AC3E}">
        <p14:creationId xmlns:p14="http://schemas.microsoft.com/office/powerpoint/2010/main" val="8132822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1AD53F9-1EAF-500B-DF60-DF8AA482C40B}"/>
              </a:ext>
            </a:extLst>
          </p:cNvPr>
          <p:cNvSpPr>
            <a:spLocks noGrp="1"/>
          </p:cNvSpPr>
          <p:nvPr>
            <p:ph type="title"/>
          </p:nvPr>
        </p:nvSpPr>
        <p:spPr>
          <a:xfrm>
            <a:off x="838200" y="365125"/>
            <a:ext cx="10515600" cy="1325563"/>
          </a:xfrm>
        </p:spPr>
        <p:txBody>
          <a:bodyPr/>
          <a:lstStyle/>
          <a:p>
            <a:r>
              <a:rPr lang="en-US" dirty="0"/>
              <a:t>OSNAP Guide for Writing Afterschool Wellness Policies </a:t>
            </a:r>
            <a:r>
              <a:rPr lang="en-US" b="0" dirty="0"/>
              <a:t>(cont.)</a:t>
            </a:r>
            <a:endParaRPr lang="en-US" dirty="0"/>
          </a:p>
        </p:txBody>
      </p:sp>
      <p:sp>
        <p:nvSpPr>
          <p:cNvPr id="6" name="Content Placeholder 5">
            <a:extLst>
              <a:ext uri="{FF2B5EF4-FFF2-40B4-BE49-F238E27FC236}">
                <a16:creationId xmlns:a16="http://schemas.microsoft.com/office/drawing/2014/main" id="{F23C213E-747F-50C9-5EE4-BA614E0EF0BC}"/>
              </a:ext>
            </a:extLst>
          </p:cNvPr>
          <p:cNvSpPr>
            <a:spLocks noGrp="1"/>
          </p:cNvSpPr>
          <p:nvPr>
            <p:ph idx="1"/>
          </p:nvPr>
        </p:nvSpPr>
        <p:spPr>
          <a:xfrm>
            <a:off x="838200" y="1990165"/>
            <a:ext cx="10515600" cy="4186798"/>
          </a:xfrm>
        </p:spPr>
        <p:txBody>
          <a:bodyPr/>
          <a:lstStyle/>
          <a:p>
            <a:pPr>
              <a:lnSpc>
                <a:spcPct val="110000"/>
              </a:lnSpc>
              <a:spcAft>
                <a:spcPts val="1200"/>
              </a:spcAft>
            </a:pPr>
            <a:r>
              <a:rPr lang="en-US" sz="2400" dirty="0"/>
              <a:t>Similar policy language has already been used in other programs like yours</a:t>
            </a:r>
          </a:p>
          <a:p>
            <a:pPr>
              <a:lnSpc>
                <a:spcPct val="110000"/>
              </a:lnSpc>
              <a:spcAft>
                <a:spcPts val="1200"/>
              </a:spcAft>
            </a:pPr>
            <a:r>
              <a:rPr lang="en-US" sz="2400" dirty="0"/>
              <a:t>Language can be adapted and changed to suit your needs</a:t>
            </a:r>
          </a:p>
          <a:p>
            <a:pPr lvl="1">
              <a:lnSpc>
                <a:spcPct val="110000"/>
              </a:lnSpc>
              <a:spcAft>
                <a:spcPts val="1200"/>
              </a:spcAft>
            </a:pPr>
            <a:r>
              <a:rPr lang="en-US" sz="2000" dirty="0"/>
              <a:t>Think carefully about what your changes might mean for practice. </a:t>
            </a:r>
          </a:p>
          <a:p>
            <a:pPr lvl="1">
              <a:lnSpc>
                <a:spcPct val="110000"/>
              </a:lnSpc>
              <a:spcAft>
                <a:spcPts val="1200"/>
              </a:spcAft>
            </a:pPr>
            <a:r>
              <a:rPr lang="en-US" sz="2000" dirty="0"/>
              <a:t>For example, a policy that states that teachers </a:t>
            </a:r>
            <a:r>
              <a:rPr lang="en-US" sz="2000" i="1" dirty="0"/>
              <a:t>should</a:t>
            </a:r>
            <a:r>
              <a:rPr lang="en-US" sz="2000" dirty="0"/>
              <a:t> include activity breaks in the daily schedule is weaker than a policy stating that teachers </a:t>
            </a:r>
            <a:r>
              <a:rPr lang="en-US" sz="2000" i="1" dirty="0"/>
              <a:t>must</a:t>
            </a:r>
            <a:r>
              <a:rPr lang="en-US" sz="2000" dirty="0"/>
              <a:t> include them. </a:t>
            </a:r>
          </a:p>
        </p:txBody>
      </p:sp>
    </p:spTree>
    <p:extLst>
      <p:ext uri="{BB962C8B-B14F-4D97-AF65-F5344CB8AC3E}">
        <p14:creationId xmlns:p14="http://schemas.microsoft.com/office/powerpoint/2010/main" val="30219120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334" y="1503791"/>
            <a:ext cx="7691137" cy="4989084"/>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5" name="Title 4">
            <a:extLst>
              <a:ext uri="{FF2B5EF4-FFF2-40B4-BE49-F238E27FC236}">
                <a16:creationId xmlns:a16="http://schemas.microsoft.com/office/drawing/2014/main" id="{ACA1EF85-855A-C4AA-3EA6-48AD3FEA8104}"/>
              </a:ext>
            </a:extLst>
          </p:cNvPr>
          <p:cNvSpPr>
            <a:spLocks noGrp="1"/>
          </p:cNvSpPr>
          <p:nvPr>
            <p:ph type="title"/>
          </p:nvPr>
        </p:nvSpPr>
        <p:spPr/>
        <p:txBody>
          <a:bodyPr/>
          <a:lstStyle/>
          <a:p>
            <a:r>
              <a:rPr lang="en-US" dirty="0"/>
              <a:t>Completed Policy Self-Assessment</a:t>
            </a:r>
          </a:p>
        </p:txBody>
      </p:sp>
    </p:spTree>
    <p:extLst>
      <p:ext uri="{BB962C8B-B14F-4D97-AF65-F5344CB8AC3E}">
        <p14:creationId xmlns:p14="http://schemas.microsoft.com/office/powerpoint/2010/main" val="38403237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Areas for Improvement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1447800"/>
            <a:ext cx="8711293" cy="5029200"/>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750090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1F734D8-558E-55AE-CED3-1240E65394E5}"/>
              </a:ext>
            </a:extLst>
          </p:cNvPr>
          <p:cNvSpPr>
            <a:spLocks noGrp="1"/>
          </p:cNvSpPr>
          <p:nvPr>
            <p:ph type="title"/>
          </p:nvPr>
        </p:nvSpPr>
        <p:spPr/>
        <p:txBody>
          <a:bodyPr/>
          <a:lstStyle/>
          <a:p>
            <a:r>
              <a:rPr lang="en-US" dirty="0"/>
              <a:t>My OSNAP</a:t>
            </a:r>
          </a:p>
        </p:txBody>
      </p:sp>
      <p:sp>
        <p:nvSpPr>
          <p:cNvPr id="3" name="Content Placeholder 2">
            <a:extLst>
              <a:ext uri="{FF2B5EF4-FFF2-40B4-BE49-F238E27FC236}">
                <a16:creationId xmlns:a16="http://schemas.microsoft.com/office/drawing/2014/main" id="{0F33F83A-925A-965D-64B1-4AA7BCC97AF3}"/>
              </a:ext>
            </a:extLst>
          </p:cNvPr>
          <p:cNvSpPr>
            <a:spLocks noGrp="1"/>
          </p:cNvSpPr>
          <p:nvPr>
            <p:ph idx="1"/>
          </p:nvPr>
        </p:nvSpPr>
        <p:spPr>
          <a:xfrm>
            <a:off x="838200" y="1825625"/>
            <a:ext cx="4613507" cy="4351338"/>
          </a:xfrm>
        </p:spPr>
        <p:txBody>
          <a:bodyPr>
            <a:normAutofit/>
          </a:bodyPr>
          <a:lstStyle/>
          <a:p>
            <a:r>
              <a:rPr lang="en-US" dirty="0"/>
              <a:t>Can also complete Policy Self-Assessment via </a:t>
            </a:r>
            <a:r>
              <a:rPr lang="en-US" dirty="0">
                <a:hlinkClick r:id="rId2"/>
              </a:rPr>
              <a:t>www.osnap.org</a:t>
            </a:r>
            <a:r>
              <a:rPr lang="en-US" dirty="0"/>
              <a:t> in the My OSNAP portal</a:t>
            </a:r>
          </a:p>
          <a:p>
            <a:r>
              <a:rPr lang="en-US" dirty="0"/>
              <a:t>Includes assessment report that identifies areas for improvement for policy change</a:t>
            </a:r>
          </a:p>
          <a:p>
            <a:endParaRPr lang="en-US" dirty="0"/>
          </a:p>
        </p:txBody>
      </p:sp>
      <p:pic>
        <p:nvPicPr>
          <p:cNvPr id="5" name="Picture 4">
            <a:extLst>
              <a:ext uri="{FF2B5EF4-FFF2-40B4-BE49-F238E27FC236}">
                <a16:creationId xmlns:a16="http://schemas.microsoft.com/office/drawing/2014/main" id="{42DB0FA1-AB77-AAD6-736F-0EC7F5759F8D}"/>
              </a:ext>
            </a:extLst>
          </p:cNvPr>
          <p:cNvPicPr>
            <a:picLocks noChangeAspect="1"/>
          </p:cNvPicPr>
          <p:nvPr/>
        </p:nvPicPr>
        <p:blipFill>
          <a:blip r:embed="rId3"/>
          <a:stretch>
            <a:fillRect/>
          </a:stretch>
        </p:blipFill>
        <p:spPr>
          <a:xfrm>
            <a:off x="5837682" y="860613"/>
            <a:ext cx="5952748" cy="4881252"/>
          </a:xfrm>
          <a:prstGeom prst="rect">
            <a:avLst/>
          </a:prstGeom>
          <a:noFill/>
          <a:ln>
            <a:solidFill>
              <a:schemeClr val="accent5"/>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50540712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365125"/>
            <a:ext cx="12192000" cy="1325563"/>
          </a:xfrm>
        </p:spPr>
        <p:txBody>
          <a:bodyPr>
            <a:normAutofit/>
          </a:bodyPr>
          <a:lstStyle/>
          <a:p>
            <a:pPr algn="ctr"/>
            <a:r>
              <a:rPr lang="en-US" sz="3800" dirty="0"/>
              <a:t>Skill Development #1: Physical Activity Breaks</a:t>
            </a:r>
          </a:p>
        </p:txBody>
      </p:sp>
      <p:pic>
        <p:nvPicPr>
          <p:cNvPr id="12291" name="Content Placeholder 3" descr="kids running park_000010390803XSmall.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407024" y="1528484"/>
            <a:ext cx="7038030" cy="46706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2491838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for Physical Activity</a:t>
            </a:r>
          </a:p>
        </p:txBody>
      </p:sp>
      <p:sp>
        <p:nvSpPr>
          <p:cNvPr id="3" name="Content Placeholder 2"/>
          <p:cNvSpPr>
            <a:spLocks noGrp="1"/>
          </p:cNvSpPr>
          <p:nvPr>
            <p:ph idx="1"/>
          </p:nvPr>
        </p:nvSpPr>
        <p:spPr/>
        <p:txBody>
          <a:bodyPr>
            <a:normAutofit/>
          </a:bodyPr>
          <a:lstStyle/>
          <a:p>
            <a:r>
              <a:rPr lang="en-US" dirty="0"/>
              <a:t>Program Ideas</a:t>
            </a:r>
          </a:p>
          <a:p>
            <a:pPr lvl="1"/>
            <a:r>
              <a:rPr lang="en-US" dirty="0"/>
              <a:t>What are programs already using? </a:t>
            </a:r>
          </a:p>
          <a:p>
            <a:pPr lvl="1"/>
            <a:r>
              <a:rPr lang="en-US" dirty="0"/>
              <a:t>Who may be an expert resource in the group?</a:t>
            </a:r>
          </a:p>
          <a:p>
            <a:r>
              <a:rPr lang="en-US" dirty="0"/>
              <a:t>Curricula and Programs:</a:t>
            </a:r>
          </a:p>
          <a:p>
            <a:pPr lvl="1"/>
            <a:r>
              <a:rPr lang="en-US" dirty="0"/>
              <a:t>SPARK</a:t>
            </a:r>
          </a:p>
          <a:p>
            <a:pPr lvl="1"/>
            <a:r>
              <a:rPr lang="en-US" dirty="0"/>
              <a:t>Energizers</a:t>
            </a:r>
          </a:p>
          <a:p>
            <a:pPr lvl="1"/>
            <a:r>
              <a:rPr lang="en-US" dirty="0" err="1"/>
              <a:t>Jammin</a:t>
            </a:r>
            <a:r>
              <a:rPr lang="en-US" dirty="0"/>
              <a:t>’ Minutes</a:t>
            </a:r>
          </a:p>
          <a:p>
            <a:r>
              <a:rPr lang="en-US" dirty="0"/>
              <a:t>Local experts:</a:t>
            </a:r>
          </a:p>
          <a:p>
            <a:pPr lvl="1"/>
            <a:r>
              <a:rPr lang="en-US" dirty="0"/>
              <a:t>School district staff: Health and Wellness, PE teachers</a:t>
            </a:r>
          </a:p>
          <a:p>
            <a:pPr lvl="1"/>
            <a:r>
              <a:rPr lang="en-US" dirty="0"/>
              <a:t>Training organizations: Playworks, Playmakers</a:t>
            </a:r>
          </a:p>
          <a:p>
            <a:pPr marL="457200" lvl="1" indent="0">
              <a:buNone/>
            </a:pPr>
            <a:endParaRPr lang="en-US" dirty="0"/>
          </a:p>
        </p:txBody>
      </p:sp>
    </p:spTree>
    <p:extLst>
      <p:ext uri="{BB962C8B-B14F-4D97-AF65-F5344CB8AC3E}">
        <p14:creationId xmlns:p14="http://schemas.microsoft.com/office/powerpoint/2010/main" val="2923669352"/>
      </p:ext>
    </p:extLst>
  </p:cSld>
  <p:clrMapOvr>
    <a:masterClrMapping/>
  </p:clrMapOvr>
</p:sld>
</file>

<file path=ppt/theme/theme1.xml><?xml version="1.0" encoding="utf-8"?>
<a:theme xmlns:a="http://schemas.openxmlformats.org/drawingml/2006/main" name="Office Theme">
  <a:themeElements>
    <a:clrScheme name="OSNAP">
      <a:dk1>
        <a:srgbClr val="000000"/>
      </a:dk1>
      <a:lt1>
        <a:srgbClr val="FFFFFF"/>
      </a:lt1>
      <a:dk2>
        <a:srgbClr val="0E2841"/>
      </a:dk2>
      <a:lt2>
        <a:srgbClr val="E8E8E8"/>
      </a:lt2>
      <a:accent1>
        <a:srgbClr val="662E93"/>
      </a:accent1>
      <a:accent2>
        <a:srgbClr val="009344"/>
      </a:accent2>
      <a:accent3>
        <a:srgbClr val="F05928"/>
      </a:accent3>
      <a:accent4>
        <a:srgbClr val="D31920"/>
      </a:accent4>
      <a:accent5>
        <a:srgbClr val="1C75BB"/>
      </a:accent5>
      <a:accent6>
        <a:srgbClr val="9745DC"/>
      </a:accent6>
      <a:hlink>
        <a:srgbClr val="0432FF"/>
      </a:hlink>
      <a:folHlink>
        <a:srgbClr val="96607D"/>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SNAP-PPT-Template-2023" id="{A395087B-A1B1-C841-B18C-722A7980ECCB}" vid="{9C1C38D5-1133-F54F-B600-BE960A43FF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182</TotalTime>
  <Words>12890</Words>
  <Application>Microsoft Macintosh PowerPoint</Application>
  <PresentationFormat>Widescreen</PresentationFormat>
  <Paragraphs>1035</Paragraphs>
  <Slides>123</Slides>
  <Notes>57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123</vt:i4>
      </vt:variant>
    </vt:vector>
  </HeadingPairs>
  <TitlesOfParts>
    <vt:vector size="132" baseType="lpstr">
      <vt:lpstr>Aptos</vt:lpstr>
      <vt:lpstr>Arial</vt:lpstr>
      <vt:lpstr>Century Gothic</vt:lpstr>
      <vt:lpstr>Century Schoolbook</vt:lpstr>
      <vt:lpstr>Courier New</vt:lpstr>
      <vt:lpstr>Franklin Gothic Book</vt:lpstr>
      <vt:lpstr>Franklin Gothic Demi</vt:lpstr>
      <vt:lpstr>Wingdings</vt:lpstr>
      <vt:lpstr>Office Theme</vt:lpstr>
      <vt:lpstr>Out-of-School Time Nutrition &amp; Physical Activity Initiative (OSNAP) Facilitator Training</vt:lpstr>
      <vt:lpstr>Starting Off</vt:lpstr>
      <vt:lpstr>Training Objectives</vt:lpstr>
      <vt:lpstr>Today’s Agenda</vt:lpstr>
      <vt:lpstr>Today’s Agenda (cont.)</vt:lpstr>
      <vt:lpstr>OSNAP Initiative Goals:</vt:lpstr>
      <vt:lpstr>Why out-of-school time programs to promote nutrition and physical activity?</vt:lpstr>
      <vt:lpstr>Types of healthy changes programs can make</vt:lpstr>
      <vt:lpstr>The OSNAP Model</vt:lpstr>
      <vt:lpstr>Why Implement the OSNAP Model?</vt:lpstr>
      <vt:lpstr>OSNAP Goals support MA Regulations</vt:lpstr>
      <vt:lpstr>OSNAP Goals support federal &amp; district objectives</vt:lpstr>
      <vt:lpstr>OSNAP Glossary of Terms:  A handy reference for key terms used in OSNAP and their meanings.</vt:lpstr>
      <vt:lpstr>Defining Terms</vt:lpstr>
      <vt:lpstr>Learning Objective 1: OSNAP Goals</vt:lpstr>
      <vt:lpstr>OSNAP Goals</vt:lpstr>
      <vt:lpstr>Staying Active</vt:lpstr>
      <vt:lpstr>Healthy Beverages</vt:lpstr>
      <vt:lpstr>Healthy Beverages</vt:lpstr>
      <vt:lpstr>Fruits and Vegetables</vt:lpstr>
      <vt:lpstr>Focus on Whole Grains</vt:lpstr>
      <vt:lpstr>Limit Inactivity</vt:lpstr>
      <vt:lpstr>PowerPoint Presentation</vt:lpstr>
      <vt:lpstr>OSNAP Goals Review</vt:lpstr>
      <vt:lpstr>OSNAP Goals Review</vt:lpstr>
      <vt:lpstr>Which of these drinks are OSNAP-approved?</vt:lpstr>
      <vt:lpstr>OSNAP Goals Review</vt:lpstr>
      <vt:lpstr>OSNAP Goals Review</vt:lpstr>
      <vt:lpstr>OSNAP Goals Review</vt:lpstr>
      <vt:lpstr>OSNAP Goals Review</vt:lpstr>
      <vt:lpstr>OSNAP Goals Review</vt:lpstr>
      <vt:lpstr>OSNAP Goals Review</vt:lpstr>
      <vt:lpstr>OSNAP Goals Review</vt:lpstr>
      <vt:lpstr>OSNAP Goals Review</vt:lpstr>
      <vt:lpstr>End of Review</vt:lpstr>
      <vt:lpstr>PowerPoint Presentation</vt:lpstr>
      <vt:lpstr>PowerPoint Presentation</vt:lpstr>
      <vt:lpstr>PowerPoint Presentation</vt:lpstr>
      <vt:lpstr>PowerPoint Presentation</vt:lpstr>
      <vt:lpstr>PowerPoint Presentation</vt:lpstr>
      <vt:lpstr>Explore the OSNAP website </vt:lpstr>
      <vt:lpstr>PowerPoint Presentation</vt:lpstr>
      <vt:lpstr>PowerPoint Presentation</vt:lpstr>
      <vt:lpstr>PowerPoint Presentation</vt:lpstr>
      <vt:lpstr>PowerPoint Presentation</vt:lpstr>
      <vt:lpstr>Explore the Food &amp; Fun website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Introducing practice assessment</vt:lpstr>
      <vt:lpstr>PowerPoint Presentation</vt:lpstr>
      <vt:lpstr>Learning Objective 5: Learn Learning Communities</vt:lpstr>
      <vt:lpstr>Learning Communities</vt:lpstr>
      <vt:lpstr>Facilitating Learning Communities</vt:lpstr>
      <vt:lpstr>Facilitating Learning Communities</vt:lpstr>
      <vt:lpstr>Adult Learners</vt:lpstr>
      <vt:lpstr>Facilitating Learning Communities</vt:lpstr>
      <vt:lpstr>Facilitating Learning Communities</vt:lpstr>
      <vt:lpstr>Facilitating Trainings with Adult Learners in Mind</vt:lpstr>
      <vt:lpstr>Learning Community Logistics</vt:lpstr>
      <vt:lpstr>Continuing Education</vt:lpstr>
      <vt:lpstr>MassAEYC Application</vt:lpstr>
      <vt:lpstr>What you’ll need to do to offer CEUs</vt:lpstr>
      <vt:lpstr>Learning Community 1</vt:lpstr>
      <vt:lpstr>Prior to Learning Community 1</vt:lpstr>
      <vt:lpstr>Learning Community 1</vt:lpstr>
      <vt:lpstr>LC 1 Resources/Materials</vt:lpstr>
      <vt:lpstr>Feedback &amp; Planning </vt:lpstr>
      <vt:lpstr>Identify</vt:lpstr>
      <vt:lpstr>Completed Daily Practice Assessment</vt:lpstr>
      <vt:lpstr>PowerPoint Presentation</vt:lpstr>
      <vt:lpstr>OSNAP Fast Maps</vt:lpstr>
      <vt:lpstr>OSNAP Tip Sheets</vt:lpstr>
      <vt:lpstr>Action Planning Tool </vt:lpstr>
      <vt:lpstr>Working with the Daily Practice Self-Assessment</vt:lpstr>
      <vt:lpstr>My OSNAP Portal</vt:lpstr>
      <vt:lpstr>Recap &amp; questions</vt:lpstr>
      <vt:lpstr>Learning Community 1 Follow-Up</vt:lpstr>
      <vt:lpstr>Technical Assistance</vt:lpstr>
      <vt:lpstr>Implement &amp; Communicate</vt:lpstr>
      <vt:lpstr>Learning Community 2</vt:lpstr>
      <vt:lpstr>Prior to Learning Community 2</vt:lpstr>
      <vt:lpstr>Prior to Learning Community 2</vt:lpstr>
      <vt:lpstr>Learning Community 2</vt:lpstr>
      <vt:lpstr>LC2 Resources/Materials</vt:lpstr>
      <vt:lpstr>Policy Writing Guide</vt:lpstr>
      <vt:lpstr>Why Policy?</vt:lpstr>
      <vt:lpstr>OSNAP Guide for Writing Afterschool Wellness Policies</vt:lpstr>
      <vt:lpstr>OSNAP Guide for Writing Afterschool Wellness Policies (cont.)</vt:lpstr>
      <vt:lpstr>Completed Policy Self-Assessment</vt:lpstr>
      <vt:lpstr>Policy Areas for Improvement</vt:lpstr>
      <vt:lpstr>My OSNAP</vt:lpstr>
      <vt:lpstr>Skill Development #1: Physical Activity Breaks</vt:lpstr>
      <vt:lpstr>Resources for Physical Activity</vt:lpstr>
      <vt:lpstr>Skill Development #2: Healthy Eating &amp; Drinking</vt:lpstr>
      <vt:lpstr>Skill Development #2: Healthy Eating &amp; Drinking</vt:lpstr>
      <vt:lpstr>Skill Development #2: Healthy Eating &amp; Drinking</vt:lpstr>
      <vt:lpstr>Feedback &amp; Planning </vt:lpstr>
      <vt:lpstr>Technical Assistance</vt:lpstr>
      <vt:lpstr>Fun ways to keep in touch: Example  Newsletter</vt:lpstr>
      <vt:lpstr>Learning Community 3</vt:lpstr>
      <vt:lpstr>Prior to Learning Community 3</vt:lpstr>
      <vt:lpstr>Learning Community 3- Overview</vt:lpstr>
      <vt:lpstr>LC 3 Resources/Materials</vt:lpstr>
      <vt:lpstr>Skill Development #1: Practices to support healthy eating and beverage consumption</vt:lpstr>
      <vt:lpstr>Sustainability</vt:lpstr>
      <vt:lpstr>A 5-Step Approach to Implementing &amp; Sustaining  Nutrition &amp; Physical Activity Changes</vt:lpstr>
      <vt:lpstr>5-Step Approach</vt:lpstr>
      <vt:lpstr>Feedback &amp; Planning </vt:lpstr>
      <vt:lpstr>Technical Assistance</vt:lpstr>
      <vt:lpstr>Track &amp;  Re-Evaluate</vt:lpstr>
      <vt:lpstr>Program Assessments</vt:lpstr>
      <vt:lpstr>My OSNAP</vt:lpstr>
      <vt:lpstr>Learning Community Challenges</vt:lpstr>
      <vt:lpstr>Learning Community Challenges</vt:lpstr>
      <vt:lpstr>Other Trainings</vt:lpstr>
      <vt:lpstr>OSNAP Evaluation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Garrone, Molly E</dc:creator>
  <cp:lastModifiedBy>Garrone, Molly E</cp:lastModifiedBy>
  <cp:revision>41</cp:revision>
  <dcterms:created xsi:type="dcterms:W3CDTF">2023-09-22T13:54:42Z</dcterms:created>
  <dcterms:modified xsi:type="dcterms:W3CDTF">2024-01-30T16:31:01Z</dcterms:modified>
</cp:coreProperties>
</file>