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8" r:id="rId3"/>
    <p:sldId id="260" r:id="rId4"/>
    <p:sldId id="264" r:id="rId5"/>
    <p:sldId id="341" r:id="rId6"/>
    <p:sldId id="261" r:id="rId7"/>
    <p:sldId id="265" r:id="rId8"/>
    <p:sldId id="266" r:id="rId9"/>
    <p:sldId id="267" r:id="rId10"/>
    <p:sldId id="268" r:id="rId11"/>
    <p:sldId id="269" r:id="rId12"/>
    <p:sldId id="270" r:id="rId13"/>
    <p:sldId id="271" r:id="rId14"/>
    <p:sldId id="272" r:id="rId15"/>
    <p:sldId id="273" r:id="rId16"/>
    <p:sldId id="274" r:id="rId17"/>
    <p:sldId id="276" r:id="rId18"/>
    <p:sldId id="275" r:id="rId19"/>
    <p:sldId id="277" r:id="rId20"/>
    <p:sldId id="278" r:id="rId21"/>
    <p:sldId id="279" r:id="rId22"/>
    <p:sldId id="280" r:id="rId23"/>
    <p:sldId id="281" r:id="rId24"/>
    <p:sldId id="282" r:id="rId25"/>
    <p:sldId id="283" r:id="rId26"/>
    <p:sldId id="284" r:id="rId27"/>
    <p:sldId id="285" r:id="rId28"/>
    <p:sldId id="286" r:id="rId29"/>
    <p:sldId id="287" r:id="rId30"/>
    <p:sldId id="340"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4E43C0-BE1F-4C1F-8BC8-E047A7AB2B4A}">
          <p14:sldIdLst>
            <p14:sldId id="256"/>
            <p14:sldId id="258"/>
            <p14:sldId id="260"/>
            <p14:sldId id="264"/>
            <p14:sldId id="341"/>
            <p14:sldId id="261"/>
            <p14:sldId id="265"/>
            <p14:sldId id="266"/>
            <p14:sldId id="267"/>
            <p14:sldId id="268"/>
            <p14:sldId id="269"/>
            <p14:sldId id="270"/>
            <p14:sldId id="271"/>
            <p14:sldId id="272"/>
            <p14:sldId id="273"/>
            <p14:sldId id="274"/>
            <p14:sldId id="276"/>
            <p14:sldId id="275"/>
            <p14:sldId id="277"/>
            <p14:sldId id="278"/>
            <p14:sldId id="279"/>
            <p14:sldId id="280"/>
            <p14:sldId id="281"/>
            <p14:sldId id="282"/>
            <p14:sldId id="283"/>
            <p14:sldId id="284"/>
            <p14:sldId id="285"/>
            <p14:sldId id="286"/>
            <p14:sldId id="287"/>
            <p14:sldId id="340"/>
          </p14:sldIdLst>
        </p14:section>
        <p14:section name="Additional slide" id="{D94200F4-7D36-4139-AE27-223815D3AF26}">
          <p14:sldIdLst>
            <p14:sldId id="28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2D7AD9-8F9E-7AF2-DD1F-F89DCC5B183D}" name="Garrone, Molly E" initials="MG" userId="S::mgarrone@hsph.harvard.edu::aac30fd3-afbc-4563-9f96-f35c6f6d375f" providerId="AD"/>
  <p188:author id="{28ACD8E3-D37A-B964-B6B7-3A472F178019}" name="Reiner, Jennifer" initials="JR" userId="S::jfreiner@hsph.harvard.edu::4423d152-474b-4c62-a46f-5c23f23c39a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1429D"/>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84" autoAdjust="0"/>
    <p:restoredTop sz="95721" autoAdjust="0"/>
  </p:normalViewPr>
  <p:slideViewPr>
    <p:cSldViewPr snapToGrid="0">
      <p:cViewPr varScale="1">
        <p:scale>
          <a:sx n="104" d="100"/>
          <a:sy n="104" d="100"/>
        </p:scale>
        <p:origin x="2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F45BBA-3831-4974-8E56-A5BDF50E87F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F0C224E-5CAF-42F8-B662-672D0D5380EF}">
      <dgm:prSet phldrT="[Text]" custT="1"/>
      <dgm:spPr/>
      <dgm:t>
        <a:bodyPr/>
        <a:lstStyle/>
        <a:p>
          <a:r>
            <a:rPr lang="en-US" sz="2200" dirty="0">
              <a:latin typeface="Franklin Gothic Book" panose="020B0503020102020204" pitchFamily="34" charset="0"/>
            </a:rPr>
            <a:t>Staying Active</a:t>
          </a:r>
        </a:p>
      </dgm:t>
    </dgm:pt>
    <dgm:pt modelId="{00E3C8C9-3714-4EA0-BF01-408C40287171}" type="parTrans" cxnId="{99256EBB-F013-4731-B739-640D0C0B196A}">
      <dgm:prSet/>
      <dgm:spPr/>
      <dgm:t>
        <a:bodyPr/>
        <a:lstStyle/>
        <a:p>
          <a:endParaRPr lang="en-US">
            <a:latin typeface="Franklin Gothic Book" panose="020B0503020102020204" pitchFamily="34" charset="0"/>
          </a:endParaRPr>
        </a:p>
      </dgm:t>
    </dgm:pt>
    <dgm:pt modelId="{E8CF58AD-F2BD-4BB6-8942-CCE60778BDB0}" type="sibTrans" cxnId="{99256EBB-F013-4731-B739-640D0C0B196A}">
      <dgm:prSet/>
      <dgm:spPr/>
      <dgm:t>
        <a:bodyPr/>
        <a:lstStyle/>
        <a:p>
          <a:endParaRPr lang="en-US">
            <a:latin typeface="Franklin Gothic Book" panose="020B0503020102020204" pitchFamily="34" charset="0"/>
          </a:endParaRPr>
        </a:p>
      </dgm:t>
    </dgm:pt>
    <dgm:pt modelId="{1B0E11B0-AE8A-4AED-A181-B2D0175D5B9A}">
      <dgm:prSet phldrT="[Text]" custT="1"/>
      <dgm:spPr/>
      <dgm:t>
        <a:bodyPr/>
        <a:lstStyle/>
        <a:p>
          <a:pPr>
            <a:buFont typeface="Arial" panose="020B0604020202020204" pitchFamily="34" charset="0"/>
            <a:buChar char="•"/>
          </a:pPr>
          <a:r>
            <a:rPr lang="en-US" sz="1400" b="1" dirty="0">
              <a:latin typeface="Franklin Gothic Book" panose="020B0503020102020204" pitchFamily="34" charset="0"/>
            </a:rPr>
            <a:t>Provide all children with at least 30 minutes of moderate to vigorous physical activity every day (include outdoor activity if possible).</a:t>
          </a:r>
        </a:p>
      </dgm:t>
    </dgm:pt>
    <dgm:pt modelId="{6A3BB4D1-7E6A-4A7C-AA23-35E1E67D2E35}" type="parTrans" cxnId="{46EF617A-624A-4CC7-A278-D27FC315141F}">
      <dgm:prSet/>
      <dgm:spPr/>
      <dgm:t>
        <a:bodyPr/>
        <a:lstStyle/>
        <a:p>
          <a:endParaRPr lang="en-US">
            <a:latin typeface="Franklin Gothic Book" panose="020B0503020102020204" pitchFamily="34" charset="0"/>
          </a:endParaRPr>
        </a:p>
      </dgm:t>
    </dgm:pt>
    <dgm:pt modelId="{5285B16A-932E-4132-9759-FBA561BA6E2C}" type="sibTrans" cxnId="{46EF617A-624A-4CC7-A278-D27FC315141F}">
      <dgm:prSet/>
      <dgm:spPr/>
      <dgm:t>
        <a:bodyPr/>
        <a:lstStyle/>
        <a:p>
          <a:endParaRPr lang="en-US">
            <a:latin typeface="Franklin Gothic Book" panose="020B0503020102020204" pitchFamily="34" charset="0"/>
          </a:endParaRPr>
        </a:p>
      </dgm:t>
    </dgm:pt>
    <dgm:pt modelId="{82F989F9-5EA0-43FD-BB4A-643AA5E20089}">
      <dgm:prSet phldrT="[Text]" custT="1"/>
      <dgm:spPr/>
      <dgm:t>
        <a:bodyPr/>
        <a:lstStyle/>
        <a:p>
          <a:r>
            <a:rPr lang="en-US" sz="2200" dirty="0">
              <a:latin typeface="Franklin Gothic Book" panose="020B0503020102020204" pitchFamily="34" charset="0"/>
            </a:rPr>
            <a:t>Healthy Beverages</a:t>
          </a:r>
        </a:p>
      </dgm:t>
    </dgm:pt>
    <dgm:pt modelId="{5AF3266B-DB0F-4DF3-8796-EDA64D292118}" type="parTrans" cxnId="{FEFDF5CB-D41A-4CAF-860B-B0CE8348565C}">
      <dgm:prSet/>
      <dgm:spPr/>
      <dgm:t>
        <a:bodyPr/>
        <a:lstStyle/>
        <a:p>
          <a:endParaRPr lang="en-US">
            <a:latin typeface="Franklin Gothic Book" panose="020B0503020102020204" pitchFamily="34" charset="0"/>
          </a:endParaRPr>
        </a:p>
      </dgm:t>
    </dgm:pt>
    <dgm:pt modelId="{707EDCB0-703C-4020-8D4B-43150E16E3CC}" type="sibTrans" cxnId="{FEFDF5CB-D41A-4CAF-860B-B0CE8348565C}">
      <dgm:prSet/>
      <dgm:spPr/>
      <dgm:t>
        <a:bodyPr/>
        <a:lstStyle/>
        <a:p>
          <a:endParaRPr lang="en-US">
            <a:latin typeface="Franklin Gothic Book" panose="020B0503020102020204" pitchFamily="34" charset="0"/>
          </a:endParaRPr>
        </a:p>
      </dgm:t>
    </dgm:pt>
    <dgm:pt modelId="{D1852239-9F4D-4E8B-A80A-77860FEFFE89}">
      <dgm:prSet phldrT="[Text]" custT="1"/>
      <dgm:spPr/>
      <dgm:t>
        <a:bodyPr/>
        <a:lstStyle/>
        <a:p>
          <a:pPr>
            <a:buFont typeface="Arial" panose="020B0604020202020204" pitchFamily="34" charset="0"/>
            <a:buChar char="•"/>
          </a:pPr>
          <a:r>
            <a:rPr lang="en-US" sz="1400" b="1" dirty="0">
              <a:latin typeface="Franklin Gothic Book" panose="020B0503020102020204" pitchFamily="34" charset="0"/>
            </a:rPr>
            <a:t>Do not serve sugary drinks.</a:t>
          </a:r>
        </a:p>
      </dgm:t>
    </dgm:pt>
    <dgm:pt modelId="{669ADFE0-9AA1-4FA4-BB65-FB2CC503F7E6}" type="parTrans" cxnId="{63A63BB0-3186-4E21-909E-8CBC4932354C}">
      <dgm:prSet/>
      <dgm:spPr/>
      <dgm:t>
        <a:bodyPr/>
        <a:lstStyle/>
        <a:p>
          <a:endParaRPr lang="en-US">
            <a:latin typeface="Franklin Gothic Book" panose="020B0503020102020204" pitchFamily="34" charset="0"/>
          </a:endParaRPr>
        </a:p>
      </dgm:t>
    </dgm:pt>
    <dgm:pt modelId="{67C3D4D6-379D-400C-AE03-9F266A52A8E5}" type="sibTrans" cxnId="{63A63BB0-3186-4E21-909E-8CBC4932354C}">
      <dgm:prSet/>
      <dgm:spPr/>
      <dgm:t>
        <a:bodyPr/>
        <a:lstStyle/>
        <a:p>
          <a:endParaRPr lang="en-US">
            <a:latin typeface="Franklin Gothic Book" panose="020B0503020102020204" pitchFamily="34" charset="0"/>
          </a:endParaRPr>
        </a:p>
      </dgm:t>
    </dgm:pt>
    <dgm:pt modelId="{27006DA0-C6DC-4523-920D-787EA2604E81}">
      <dgm:prSet phldrT="[Text]" custT="1"/>
      <dgm:spPr/>
      <dgm:t>
        <a:bodyPr/>
        <a:lstStyle/>
        <a:p>
          <a:r>
            <a:rPr lang="en-US" sz="2200" dirty="0">
              <a:latin typeface="Franklin Gothic Book" panose="020B0503020102020204" pitchFamily="34" charset="0"/>
            </a:rPr>
            <a:t>Fruits &amp; Vegetables</a:t>
          </a:r>
        </a:p>
      </dgm:t>
    </dgm:pt>
    <dgm:pt modelId="{6B74B7AD-F890-4645-A0F4-8FC456F70EA8}" type="parTrans" cxnId="{70B9B46E-1290-45A0-B52D-F70FC4C53191}">
      <dgm:prSet/>
      <dgm:spPr/>
      <dgm:t>
        <a:bodyPr/>
        <a:lstStyle/>
        <a:p>
          <a:endParaRPr lang="en-US">
            <a:latin typeface="Franklin Gothic Book" panose="020B0503020102020204" pitchFamily="34" charset="0"/>
          </a:endParaRPr>
        </a:p>
      </dgm:t>
    </dgm:pt>
    <dgm:pt modelId="{B59569CB-1450-4C97-AD29-757C4B8B1DC5}" type="sibTrans" cxnId="{70B9B46E-1290-45A0-B52D-F70FC4C53191}">
      <dgm:prSet/>
      <dgm:spPr/>
      <dgm:t>
        <a:bodyPr/>
        <a:lstStyle/>
        <a:p>
          <a:endParaRPr lang="en-US">
            <a:latin typeface="Franklin Gothic Book" panose="020B0503020102020204" pitchFamily="34" charset="0"/>
          </a:endParaRPr>
        </a:p>
      </dgm:t>
    </dgm:pt>
    <dgm:pt modelId="{95AA500C-65EB-4ECC-975C-975C2D2870C7}">
      <dgm:prSet phldrT="[Text]" custT="1"/>
      <dgm:spPr/>
      <dgm:t>
        <a:bodyPr/>
        <a:lstStyle/>
        <a:p>
          <a:r>
            <a:rPr lang="en-US" sz="1400" b="1" dirty="0">
              <a:latin typeface="Franklin Gothic Book" panose="020B0503020102020204" pitchFamily="34" charset="0"/>
            </a:rPr>
            <a:t>Offer a fruit and/or vegetable option every day at every meal and snack.</a:t>
          </a:r>
        </a:p>
      </dgm:t>
    </dgm:pt>
    <dgm:pt modelId="{AF76EA67-EAF3-4448-A3EC-A5D0AF2CD538}" type="parTrans" cxnId="{ADB9AAF3-A3FB-4E76-8DCE-B08229A50141}">
      <dgm:prSet/>
      <dgm:spPr/>
      <dgm:t>
        <a:bodyPr/>
        <a:lstStyle/>
        <a:p>
          <a:endParaRPr lang="en-US">
            <a:latin typeface="Franklin Gothic Book" panose="020B0503020102020204" pitchFamily="34" charset="0"/>
          </a:endParaRPr>
        </a:p>
      </dgm:t>
    </dgm:pt>
    <dgm:pt modelId="{08B0E322-DC7D-421B-88C0-C7472AE607A9}" type="sibTrans" cxnId="{ADB9AAF3-A3FB-4E76-8DCE-B08229A50141}">
      <dgm:prSet/>
      <dgm:spPr/>
      <dgm:t>
        <a:bodyPr/>
        <a:lstStyle/>
        <a:p>
          <a:endParaRPr lang="en-US">
            <a:latin typeface="Franklin Gothic Book" panose="020B0503020102020204" pitchFamily="34" charset="0"/>
          </a:endParaRPr>
        </a:p>
      </dgm:t>
    </dgm:pt>
    <dgm:pt modelId="{48F5CB35-327F-4A1D-BD81-8C534524A139}">
      <dgm:prSet phldrT="[Text]" custT="1"/>
      <dgm:spPr/>
      <dgm:t>
        <a:bodyPr/>
        <a:lstStyle/>
        <a:p>
          <a:r>
            <a:rPr lang="en-US" sz="2200" dirty="0">
              <a:latin typeface="Franklin Gothic Book" panose="020B0503020102020204" pitchFamily="34" charset="0"/>
            </a:rPr>
            <a:t>Limit Inactivity</a:t>
          </a:r>
        </a:p>
      </dgm:t>
    </dgm:pt>
    <dgm:pt modelId="{373E1570-E36E-44F3-82AC-5983A3631CF3}" type="parTrans" cxnId="{A5B885D0-D05F-47FD-AEBB-965FE0DDBFF9}">
      <dgm:prSet/>
      <dgm:spPr/>
      <dgm:t>
        <a:bodyPr/>
        <a:lstStyle/>
        <a:p>
          <a:endParaRPr lang="en-US">
            <a:latin typeface="Franklin Gothic Book" panose="020B0503020102020204" pitchFamily="34" charset="0"/>
          </a:endParaRPr>
        </a:p>
      </dgm:t>
    </dgm:pt>
    <dgm:pt modelId="{9E4E7994-55B1-4516-9C42-705245E446CE}" type="sibTrans" cxnId="{A5B885D0-D05F-47FD-AEBB-965FE0DDBFF9}">
      <dgm:prSet/>
      <dgm:spPr/>
      <dgm:t>
        <a:bodyPr/>
        <a:lstStyle/>
        <a:p>
          <a:endParaRPr lang="en-US">
            <a:latin typeface="Franklin Gothic Book" panose="020B0503020102020204" pitchFamily="34" charset="0"/>
          </a:endParaRPr>
        </a:p>
      </dgm:t>
    </dgm:pt>
    <dgm:pt modelId="{8D6BBE56-C0E1-4D19-8662-518E24BF460B}">
      <dgm:prSet phldrT="[Text]" custT="1"/>
      <dgm:spPr/>
      <dgm:t>
        <a:bodyPr/>
        <a:lstStyle/>
        <a:p>
          <a:r>
            <a:rPr lang="en-US" sz="2200" dirty="0">
              <a:latin typeface="Franklin Gothic Book" panose="020B0503020102020204" pitchFamily="34" charset="0"/>
            </a:rPr>
            <a:t>Focus on Whole Grains</a:t>
          </a:r>
        </a:p>
      </dgm:t>
    </dgm:pt>
    <dgm:pt modelId="{F221CC0B-8824-487B-AF36-B8A916BD6C3E}" type="parTrans" cxnId="{860C27FA-18F3-4D71-9AC2-FF6C728A2C31}">
      <dgm:prSet/>
      <dgm:spPr/>
      <dgm:t>
        <a:bodyPr/>
        <a:lstStyle/>
        <a:p>
          <a:endParaRPr lang="en-US">
            <a:latin typeface="Franklin Gothic Book" panose="020B0503020102020204" pitchFamily="34" charset="0"/>
          </a:endParaRPr>
        </a:p>
      </dgm:t>
    </dgm:pt>
    <dgm:pt modelId="{5F9AC596-41C2-4B23-B533-3A488FDB00BF}" type="sibTrans" cxnId="{860C27FA-18F3-4D71-9AC2-FF6C728A2C31}">
      <dgm:prSet/>
      <dgm:spPr/>
      <dgm:t>
        <a:bodyPr/>
        <a:lstStyle/>
        <a:p>
          <a:endParaRPr lang="en-US">
            <a:latin typeface="Franklin Gothic Book" panose="020B0503020102020204" pitchFamily="34" charset="0"/>
          </a:endParaRPr>
        </a:p>
      </dgm:t>
    </dgm:pt>
    <dgm:pt modelId="{778B46BD-AC17-4422-8199-CF29FA5D5C58}">
      <dgm:prSet custT="1"/>
      <dgm:spPr/>
      <dgm:t>
        <a:bodyPr/>
        <a:lstStyle/>
        <a:p>
          <a:r>
            <a:rPr lang="en-US" sz="1400" b="1" dirty="0">
              <a:latin typeface="Franklin Gothic Book" panose="020B0503020102020204" pitchFamily="34" charset="0"/>
            </a:rPr>
            <a:t>Offer 20 minutes of vigorous physical activity at least 3 days per week.</a:t>
          </a:r>
        </a:p>
      </dgm:t>
    </dgm:pt>
    <dgm:pt modelId="{D332671D-0679-45E4-AD97-B571AF88E7CC}" type="parTrans" cxnId="{50370B7E-D2A4-4461-8B70-FFF8770821D8}">
      <dgm:prSet/>
      <dgm:spPr/>
      <dgm:t>
        <a:bodyPr/>
        <a:lstStyle/>
        <a:p>
          <a:endParaRPr lang="en-US">
            <a:latin typeface="Franklin Gothic Book" panose="020B0503020102020204" pitchFamily="34" charset="0"/>
          </a:endParaRPr>
        </a:p>
      </dgm:t>
    </dgm:pt>
    <dgm:pt modelId="{C2A9DAFF-0F4B-41C4-AB1C-E41B022300BD}" type="sibTrans" cxnId="{50370B7E-D2A4-4461-8B70-FFF8770821D8}">
      <dgm:prSet/>
      <dgm:spPr/>
      <dgm:t>
        <a:bodyPr/>
        <a:lstStyle/>
        <a:p>
          <a:endParaRPr lang="en-US">
            <a:latin typeface="Franklin Gothic Book" panose="020B0503020102020204" pitchFamily="34" charset="0"/>
          </a:endParaRPr>
        </a:p>
      </dgm:t>
    </dgm:pt>
    <dgm:pt modelId="{8E456CDC-FD68-45E2-B160-74283213684C}">
      <dgm:prSet custT="1"/>
      <dgm:spPr/>
      <dgm:t>
        <a:bodyPr/>
        <a:lstStyle/>
        <a:p>
          <a:r>
            <a:rPr lang="en-US" sz="1400" b="1" dirty="0">
              <a:latin typeface="Franklin Gothic Book" panose="020B0503020102020204" pitchFamily="34" charset="0"/>
            </a:rPr>
            <a:t>Do not allow sugary drinks to be brought in during program time.</a:t>
          </a:r>
        </a:p>
      </dgm:t>
    </dgm:pt>
    <dgm:pt modelId="{4268A482-A4C6-4ED7-8129-55E80EF61CE0}" type="parTrans" cxnId="{D7B161B1-F176-48B4-9D93-E55779885916}">
      <dgm:prSet/>
      <dgm:spPr/>
      <dgm:t>
        <a:bodyPr/>
        <a:lstStyle/>
        <a:p>
          <a:endParaRPr lang="en-US">
            <a:latin typeface="Franklin Gothic Book" panose="020B0503020102020204" pitchFamily="34" charset="0"/>
          </a:endParaRPr>
        </a:p>
      </dgm:t>
    </dgm:pt>
    <dgm:pt modelId="{8854E1EC-F742-47D4-8648-3809441FED47}" type="sibTrans" cxnId="{D7B161B1-F176-48B4-9D93-E55779885916}">
      <dgm:prSet/>
      <dgm:spPr/>
      <dgm:t>
        <a:bodyPr/>
        <a:lstStyle/>
        <a:p>
          <a:endParaRPr lang="en-US">
            <a:latin typeface="Franklin Gothic Book" panose="020B0503020102020204" pitchFamily="34" charset="0"/>
          </a:endParaRPr>
        </a:p>
      </dgm:t>
    </dgm:pt>
    <dgm:pt modelId="{12CCFE68-7A88-41BF-9B5C-52D07869BC3D}">
      <dgm:prSet custT="1"/>
      <dgm:spPr/>
      <dgm:t>
        <a:bodyPr/>
        <a:lstStyle/>
        <a:p>
          <a:r>
            <a:rPr lang="en-US" sz="1400" b="1" dirty="0">
              <a:latin typeface="Franklin Gothic Book" panose="020B0503020102020204" pitchFamily="34" charset="0"/>
            </a:rPr>
            <a:t>Serve water every day</a:t>
          </a:r>
        </a:p>
      </dgm:t>
    </dgm:pt>
    <dgm:pt modelId="{2039621E-2039-4C97-8374-8547F40348F5}" type="parTrans" cxnId="{EB4461F7-C615-4095-BBFD-B351EEDF5472}">
      <dgm:prSet/>
      <dgm:spPr/>
      <dgm:t>
        <a:bodyPr/>
        <a:lstStyle/>
        <a:p>
          <a:endParaRPr lang="en-US">
            <a:latin typeface="Franklin Gothic Book" panose="020B0503020102020204" pitchFamily="34" charset="0"/>
          </a:endParaRPr>
        </a:p>
      </dgm:t>
    </dgm:pt>
    <dgm:pt modelId="{2380FC40-E360-423C-823B-A96B50632CF4}" type="sibTrans" cxnId="{EB4461F7-C615-4095-BBFD-B351EEDF5472}">
      <dgm:prSet/>
      <dgm:spPr/>
      <dgm:t>
        <a:bodyPr/>
        <a:lstStyle/>
        <a:p>
          <a:endParaRPr lang="en-US">
            <a:latin typeface="Franklin Gothic Book" panose="020B0503020102020204" pitchFamily="34" charset="0"/>
          </a:endParaRPr>
        </a:p>
      </dgm:t>
    </dgm:pt>
    <dgm:pt modelId="{C33DE3CC-5273-4728-A6E6-5E9DEFCC8A4F}">
      <dgm:prSet phldrT="[Text]" custT="1"/>
      <dgm:spPr/>
      <dgm:t>
        <a:bodyPr/>
        <a:lstStyle/>
        <a:p>
          <a:pPr>
            <a:buFont typeface="Arial" panose="020B0604020202020204" pitchFamily="34" charset="0"/>
            <a:buChar char="•"/>
          </a:pPr>
          <a:r>
            <a:rPr lang="en-US" sz="1400" b="1" dirty="0">
              <a:latin typeface="Franklin Gothic Book" panose="020B0503020102020204" pitchFamily="34" charset="0"/>
            </a:rPr>
            <a:t>When serving grains (like bread, crackers, and cereals), serve whole grains. Whole grains should be listed as the first ingredient.</a:t>
          </a:r>
        </a:p>
      </dgm:t>
    </dgm:pt>
    <dgm:pt modelId="{22F200D7-FCA4-48EE-9EB8-985D46397A8E}" type="parTrans" cxnId="{FA18FF36-7A5C-41F3-BEC2-0A2FF4E030F1}">
      <dgm:prSet/>
      <dgm:spPr/>
      <dgm:t>
        <a:bodyPr/>
        <a:lstStyle/>
        <a:p>
          <a:endParaRPr lang="en-US">
            <a:latin typeface="Franklin Gothic Book" panose="020B0503020102020204" pitchFamily="34" charset="0"/>
          </a:endParaRPr>
        </a:p>
      </dgm:t>
    </dgm:pt>
    <dgm:pt modelId="{23B0952E-4E33-43E4-A8AF-A5264E105EFC}" type="sibTrans" cxnId="{FA18FF36-7A5C-41F3-BEC2-0A2FF4E030F1}">
      <dgm:prSet/>
      <dgm:spPr/>
      <dgm:t>
        <a:bodyPr/>
        <a:lstStyle/>
        <a:p>
          <a:endParaRPr lang="en-US">
            <a:latin typeface="Franklin Gothic Book" panose="020B0503020102020204" pitchFamily="34" charset="0"/>
          </a:endParaRPr>
        </a:p>
      </dgm:t>
    </dgm:pt>
    <dgm:pt modelId="{DEBB1619-20A4-42D6-9BD5-B70A3535BA9D}">
      <dgm:prSet phldrT="[Text]" custT="1"/>
      <dgm:spPr/>
      <dgm:t>
        <a:bodyPr/>
        <a:lstStyle/>
        <a:p>
          <a:pPr>
            <a:buFont typeface="Arial" panose="020B0604020202020204" pitchFamily="34" charset="0"/>
            <a:buChar char="•"/>
          </a:pPr>
          <a:r>
            <a:rPr lang="en-US" sz="1400" b="1" dirty="0">
              <a:latin typeface="Franklin Gothic Book" panose="020B0503020102020204" pitchFamily="34" charset="0"/>
            </a:rPr>
            <a:t>Eliminate use of commercial broadcast and cable TV and movies.</a:t>
          </a:r>
        </a:p>
      </dgm:t>
    </dgm:pt>
    <dgm:pt modelId="{57303B99-BEDA-4BCA-8122-44C5C69FB15E}" type="parTrans" cxnId="{F9387DF1-B46B-46AC-BDED-8091389E30F0}">
      <dgm:prSet/>
      <dgm:spPr/>
      <dgm:t>
        <a:bodyPr/>
        <a:lstStyle/>
        <a:p>
          <a:endParaRPr lang="en-US">
            <a:latin typeface="Franklin Gothic Book" panose="020B0503020102020204" pitchFamily="34" charset="0"/>
          </a:endParaRPr>
        </a:p>
      </dgm:t>
    </dgm:pt>
    <dgm:pt modelId="{FEF72A12-1F8D-4499-A2BA-82FCB9883F0A}" type="sibTrans" cxnId="{F9387DF1-B46B-46AC-BDED-8091389E30F0}">
      <dgm:prSet/>
      <dgm:spPr/>
      <dgm:t>
        <a:bodyPr/>
        <a:lstStyle/>
        <a:p>
          <a:endParaRPr lang="en-US">
            <a:latin typeface="Franklin Gothic Book" panose="020B0503020102020204" pitchFamily="34" charset="0"/>
          </a:endParaRPr>
        </a:p>
      </dgm:t>
    </dgm:pt>
    <dgm:pt modelId="{17C4BA6D-9465-4F3B-9365-01E7A5CE964E}">
      <dgm:prSet custT="1"/>
      <dgm:spPr/>
      <dgm:t>
        <a:bodyPr/>
        <a:lstStyle/>
        <a:p>
          <a:r>
            <a:rPr lang="en-US" sz="1400" b="1" dirty="0">
              <a:latin typeface="Franklin Gothic Book" panose="020B0503020102020204" pitchFamily="34" charset="0"/>
            </a:rPr>
            <a:t>Limit computer and digital device time to homework or instructional time (instructional is defined as academic, teacher-led programming). </a:t>
          </a:r>
        </a:p>
      </dgm:t>
    </dgm:pt>
    <dgm:pt modelId="{97AFBF37-842E-406A-A8D7-0E324E2304BB}" type="parTrans" cxnId="{3D0302C1-F024-432E-9AF3-7CB10E9916C2}">
      <dgm:prSet/>
      <dgm:spPr/>
      <dgm:t>
        <a:bodyPr/>
        <a:lstStyle/>
        <a:p>
          <a:endParaRPr lang="en-US">
            <a:latin typeface="Franklin Gothic Book" panose="020B0503020102020204" pitchFamily="34" charset="0"/>
          </a:endParaRPr>
        </a:p>
      </dgm:t>
    </dgm:pt>
    <dgm:pt modelId="{9FB8E6F4-BD5C-4ED3-B5EB-B7EEBB3EFAD2}" type="sibTrans" cxnId="{3D0302C1-F024-432E-9AF3-7CB10E9916C2}">
      <dgm:prSet/>
      <dgm:spPr/>
      <dgm:t>
        <a:bodyPr/>
        <a:lstStyle/>
        <a:p>
          <a:endParaRPr lang="en-US">
            <a:latin typeface="Franklin Gothic Book" panose="020B0503020102020204" pitchFamily="34" charset="0"/>
          </a:endParaRPr>
        </a:p>
      </dgm:t>
    </dgm:pt>
    <dgm:pt modelId="{BB85FFCC-4904-447A-9AE7-36D3F60DF88D}" type="pres">
      <dgm:prSet presAssocID="{55F45BBA-3831-4974-8E56-A5BDF50E87F2}" presName="Name0" presStyleCnt="0">
        <dgm:presLayoutVars>
          <dgm:dir/>
          <dgm:animLvl val="lvl"/>
          <dgm:resizeHandles val="exact"/>
        </dgm:presLayoutVars>
      </dgm:prSet>
      <dgm:spPr/>
    </dgm:pt>
    <dgm:pt modelId="{50BCC60A-7128-4FC2-9341-0AC55FAB5E7C}" type="pres">
      <dgm:prSet presAssocID="{6F0C224E-5CAF-42F8-B662-672D0D5380EF}" presName="linNode" presStyleCnt="0"/>
      <dgm:spPr/>
    </dgm:pt>
    <dgm:pt modelId="{E5C299F1-903E-47A2-B61C-09AC2A2F45FF}" type="pres">
      <dgm:prSet presAssocID="{6F0C224E-5CAF-42F8-B662-672D0D5380EF}" presName="parentText" presStyleLbl="node1" presStyleIdx="0" presStyleCnt="5" custScaleX="74121">
        <dgm:presLayoutVars>
          <dgm:chMax val="1"/>
          <dgm:bulletEnabled val="1"/>
        </dgm:presLayoutVars>
      </dgm:prSet>
      <dgm:spPr/>
    </dgm:pt>
    <dgm:pt modelId="{62ED5DC6-2A5D-455C-99ED-F6744FE6E5A0}" type="pres">
      <dgm:prSet presAssocID="{6F0C224E-5CAF-42F8-B662-672D0D5380EF}" presName="descendantText" presStyleLbl="alignAccFollowNode1" presStyleIdx="0" presStyleCnt="5" custScaleX="167356">
        <dgm:presLayoutVars>
          <dgm:bulletEnabled val="1"/>
        </dgm:presLayoutVars>
      </dgm:prSet>
      <dgm:spPr/>
    </dgm:pt>
    <dgm:pt modelId="{989802FD-A43C-477C-94A6-FCA111F0FB59}" type="pres">
      <dgm:prSet presAssocID="{E8CF58AD-F2BD-4BB6-8942-CCE60778BDB0}" presName="sp" presStyleCnt="0"/>
      <dgm:spPr/>
    </dgm:pt>
    <dgm:pt modelId="{5CB35857-6CCB-4417-B2FA-56F176F4A8F3}" type="pres">
      <dgm:prSet presAssocID="{82F989F9-5EA0-43FD-BB4A-643AA5E20089}" presName="linNode" presStyleCnt="0"/>
      <dgm:spPr/>
    </dgm:pt>
    <dgm:pt modelId="{B6A005B4-9213-41B0-84E3-AF6FF1F776E5}" type="pres">
      <dgm:prSet presAssocID="{82F989F9-5EA0-43FD-BB4A-643AA5E20089}" presName="parentText" presStyleLbl="node1" presStyleIdx="1" presStyleCnt="5" custScaleX="72288">
        <dgm:presLayoutVars>
          <dgm:chMax val="1"/>
          <dgm:bulletEnabled val="1"/>
        </dgm:presLayoutVars>
      </dgm:prSet>
      <dgm:spPr/>
    </dgm:pt>
    <dgm:pt modelId="{2DA23902-F365-4ECD-95A5-923E10728BB0}" type="pres">
      <dgm:prSet presAssocID="{82F989F9-5EA0-43FD-BB4A-643AA5E20089}" presName="descendantText" presStyleLbl="alignAccFollowNode1" presStyleIdx="1" presStyleCnt="5" custScaleX="163262">
        <dgm:presLayoutVars>
          <dgm:bulletEnabled val="1"/>
        </dgm:presLayoutVars>
      </dgm:prSet>
      <dgm:spPr/>
    </dgm:pt>
    <dgm:pt modelId="{7ADD1279-2E0B-477D-A78A-ED552D87A9AF}" type="pres">
      <dgm:prSet presAssocID="{707EDCB0-703C-4020-8D4B-43150E16E3CC}" presName="sp" presStyleCnt="0"/>
      <dgm:spPr/>
    </dgm:pt>
    <dgm:pt modelId="{1DDE4BCB-CE3B-43F1-9B7F-348B96667BC5}" type="pres">
      <dgm:prSet presAssocID="{27006DA0-C6DC-4523-920D-787EA2604E81}" presName="linNode" presStyleCnt="0"/>
      <dgm:spPr/>
    </dgm:pt>
    <dgm:pt modelId="{A6CD5579-8A10-4BF8-B85E-E3B5FD3535A7}" type="pres">
      <dgm:prSet presAssocID="{27006DA0-C6DC-4523-920D-787EA2604E81}" presName="parentText" presStyleLbl="node1" presStyleIdx="2" presStyleCnt="5" custScaleX="57136">
        <dgm:presLayoutVars>
          <dgm:chMax val="1"/>
          <dgm:bulletEnabled val="1"/>
        </dgm:presLayoutVars>
      </dgm:prSet>
      <dgm:spPr/>
    </dgm:pt>
    <dgm:pt modelId="{032D843C-9C8F-4C33-B256-4D8D24BA0E56}" type="pres">
      <dgm:prSet presAssocID="{27006DA0-C6DC-4523-920D-787EA2604E81}" presName="descendantText" presStyleLbl="alignAccFollowNode1" presStyleIdx="2" presStyleCnt="5" custScaleX="129802">
        <dgm:presLayoutVars>
          <dgm:bulletEnabled val="1"/>
        </dgm:presLayoutVars>
      </dgm:prSet>
      <dgm:spPr/>
    </dgm:pt>
    <dgm:pt modelId="{3B02946F-301B-4621-BAFE-CD88CAA88309}" type="pres">
      <dgm:prSet presAssocID="{B59569CB-1450-4C97-AD29-757C4B8B1DC5}" presName="sp" presStyleCnt="0"/>
      <dgm:spPr/>
    </dgm:pt>
    <dgm:pt modelId="{A0D7DE5A-F8E1-440F-8374-229FC444063D}" type="pres">
      <dgm:prSet presAssocID="{8D6BBE56-C0E1-4D19-8662-518E24BF460B}" presName="linNode" presStyleCnt="0"/>
      <dgm:spPr/>
    </dgm:pt>
    <dgm:pt modelId="{82DEF600-3E9B-4F2F-9F71-81093014A79E}" type="pres">
      <dgm:prSet presAssocID="{8D6BBE56-C0E1-4D19-8662-518E24BF460B}" presName="parentText" presStyleLbl="node1" presStyleIdx="3" presStyleCnt="5" custScaleX="68886">
        <dgm:presLayoutVars>
          <dgm:chMax val="1"/>
          <dgm:bulletEnabled val="1"/>
        </dgm:presLayoutVars>
      </dgm:prSet>
      <dgm:spPr/>
    </dgm:pt>
    <dgm:pt modelId="{EDB85DD0-8F4B-45A7-86F3-6CDA42001A5E}" type="pres">
      <dgm:prSet presAssocID="{8D6BBE56-C0E1-4D19-8662-518E24BF460B}" presName="descendantText" presStyleLbl="alignAccFollowNode1" presStyleIdx="3" presStyleCnt="5" custScaleX="155598" custLinFactNeighborX="-748" custLinFactNeighborY="0">
        <dgm:presLayoutVars>
          <dgm:bulletEnabled val="1"/>
        </dgm:presLayoutVars>
      </dgm:prSet>
      <dgm:spPr/>
    </dgm:pt>
    <dgm:pt modelId="{7DC7C529-42F0-408F-B072-AC7AA3B81746}" type="pres">
      <dgm:prSet presAssocID="{5F9AC596-41C2-4B23-B533-3A488FDB00BF}" presName="sp" presStyleCnt="0"/>
      <dgm:spPr/>
    </dgm:pt>
    <dgm:pt modelId="{C0C25168-1A98-46B0-B4EC-C0D1DD97DB1A}" type="pres">
      <dgm:prSet presAssocID="{48F5CB35-327F-4A1D-BD81-8C534524A139}" presName="linNode" presStyleCnt="0"/>
      <dgm:spPr/>
    </dgm:pt>
    <dgm:pt modelId="{A0FCA5B1-6EE7-4645-97A9-7352770A6CA5}" type="pres">
      <dgm:prSet presAssocID="{48F5CB35-327F-4A1D-BD81-8C534524A139}" presName="parentText" presStyleLbl="node1" presStyleIdx="4" presStyleCnt="5" custScaleX="91467">
        <dgm:presLayoutVars>
          <dgm:chMax val="1"/>
          <dgm:bulletEnabled val="1"/>
        </dgm:presLayoutVars>
      </dgm:prSet>
      <dgm:spPr/>
    </dgm:pt>
    <dgm:pt modelId="{12829898-FF73-49C9-863C-F22B9DB09FF4}" type="pres">
      <dgm:prSet presAssocID="{48F5CB35-327F-4A1D-BD81-8C534524A139}" presName="descendantText" presStyleLbl="alignAccFollowNode1" presStyleIdx="4" presStyleCnt="5" custScaleX="206939">
        <dgm:presLayoutVars>
          <dgm:bulletEnabled val="1"/>
        </dgm:presLayoutVars>
      </dgm:prSet>
      <dgm:spPr/>
    </dgm:pt>
  </dgm:ptLst>
  <dgm:cxnLst>
    <dgm:cxn modelId="{703CE02A-9742-4817-AF4F-C32B3F808E97}" type="presOf" srcId="{1B0E11B0-AE8A-4AED-A181-B2D0175D5B9A}" destId="{62ED5DC6-2A5D-455C-99ED-F6744FE6E5A0}" srcOrd="0" destOrd="0" presId="urn:microsoft.com/office/officeart/2005/8/layout/vList5"/>
    <dgm:cxn modelId="{4F2F742E-5FD0-47EC-AC78-289EB02A484D}" type="presOf" srcId="{8D6BBE56-C0E1-4D19-8662-518E24BF460B}" destId="{82DEF600-3E9B-4F2F-9F71-81093014A79E}" srcOrd="0" destOrd="0" presId="urn:microsoft.com/office/officeart/2005/8/layout/vList5"/>
    <dgm:cxn modelId="{FA18FF36-7A5C-41F3-BEC2-0A2FF4E030F1}" srcId="{8D6BBE56-C0E1-4D19-8662-518E24BF460B}" destId="{C33DE3CC-5273-4728-A6E6-5E9DEFCC8A4F}" srcOrd="0" destOrd="0" parTransId="{22F200D7-FCA4-48EE-9EB8-985D46397A8E}" sibTransId="{23B0952E-4E33-43E4-A8AF-A5264E105EFC}"/>
    <dgm:cxn modelId="{CDB0A744-AE51-4B06-A52E-25F29B338569}" type="presOf" srcId="{8E456CDC-FD68-45E2-B160-74283213684C}" destId="{2DA23902-F365-4ECD-95A5-923E10728BB0}" srcOrd="0" destOrd="1" presId="urn:microsoft.com/office/officeart/2005/8/layout/vList5"/>
    <dgm:cxn modelId="{7C3EB958-34B3-493A-A73A-52239B36EF40}" type="presOf" srcId="{DEBB1619-20A4-42D6-9BD5-B70A3535BA9D}" destId="{12829898-FF73-49C9-863C-F22B9DB09FF4}" srcOrd="0" destOrd="0" presId="urn:microsoft.com/office/officeart/2005/8/layout/vList5"/>
    <dgm:cxn modelId="{AC31CE5C-2C5E-411C-BE95-FCF197ABC500}" type="presOf" srcId="{12CCFE68-7A88-41BF-9B5C-52D07869BC3D}" destId="{2DA23902-F365-4ECD-95A5-923E10728BB0}" srcOrd="0" destOrd="2" presId="urn:microsoft.com/office/officeart/2005/8/layout/vList5"/>
    <dgm:cxn modelId="{70B9B46E-1290-45A0-B52D-F70FC4C53191}" srcId="{55F45BBA-3831-4974-8E56-A5BDF50E87F2}" destId="{27006DA0-C6DC-4523-920D-787EA2604E81}" srcOrd="2" destOrd="0" parTransId="{6B74B7AD-F890-4645-A0F4-8FC456F70EA8}" sibTransId="{B59569CB-1450-4C97-AD29-757C4B8B1DC5}"/>
    <dgm:cxn modelId="{4011FC72-CA06-4C97-9D27-6DEFA6DEC13E}" type="presOf" srcId="{6F0C224E-5CAF-42F8-B662-672D0D5380EF}" destId="{E5C299F1-903E-47A2-B61C-09AC2A2F45FF}" srcOrd="0" destOrd="0" presId="urn:microsoft.com/office/officeart/2005/8/layout/vList5"/>
    <dgm:cxn modelId="{46EF617A-624A-4CC7-A278-D27FC315141F}" srcId="{6F0C224E-5CAF-42F8-B662-672D0D5380EF}" destId="{1B0E11B0-AE8A-4AED-A181-B2D0175D5B9A}" srcOrd="0" destOrd="0" parTransId="{6A3BB4D1-7E6A-4A7C-AA23-35E1E67D2E35}" sibTransId="{5285B16A-932E-4132-9759-FBA561BA6E2C}"/>
    <dgm:cxn modelId="{E18BA77B-1B6D-463F-8B46-5D38B23C0B24}" type="presOf" srcId="{95AA500C-65EB-4ECC-975C-975C2D2870C7}" destId="{032D843C-9C8F-4C33-B256-4D8D24BA0E56}" srcOrd="0" destOrd="0" presId="urn:microsoft.com/office/officeart/2005/8/layout/vList5"/>
    <dgm:cxn modelId="{41C47D7D-7988-4F19-932D-C53D7B97172C}" type="presOf" srcId="{48F5CB35-327F-4A1D-BD81-8C534524A139}" destId="{A0FCA5B1-6EE7-4645-97A9-7352770A6CA5}" srcOrd="0" destOrd="0" presId="urn:microsoft.com/office/officeart/2005/8/layout/vList5"/>
    <dgm:cxn modelId="{50370B7E-D2A4-4461-8B70-FFF8770821D8}" srcId="{6F0C224E-5CAF-42F8-B662-672D0D5380EF}" destId="{778B46BD-AC17-4422-8199-CF29FA5D5C58}" srcOrd="1" destOrd="0" parTransId="{D332671D-0679-45E4-AD97-B571AF88E7CC}" sibTransId="{C2A9DAFF-0F4B-41C4-AB1C-E41B022300BD}"/>
    <dgm:cxn modelId="{1B3A5490-7583-4757-8DC5-294198C788F6}" type="presOf" srcId="{55F45BBA-3831-4974-8E56-A5BDF50E87F2}" destId="{BB85FFCC-4904-447A-9AE7-36D3F60DF88D}" srcOrd="0" destOrd="0" presId="urn:microsoft.com/office/officeart/2005/8/layout/vList5"/>
    <dgm:cxn modelId="{70E0099D-3F0C-4582-90ED-D6362E2668D1}" type="presOf" srcId="{17C4BA6D-9465-4F3B-9365-01E7A5CE964E}" destId="{12829898-FF73-49C9-863C-F22B9DB09FF4}" srcOrd="0" destOrd="1" presId="urn:microsoft.com/office/officeart/2005/8/layout/vList5"/>
    <dgm:cxn modelId="{3C3342A1-624C-41B7-B917-E4E9AF528595}" type="presOf" srcId="{D1852239-9F4D-4E8B-A80A-77860FEFFE89}" destId="{2DA23902-F365-4ECD-95A5-923E10728BB0}" srcOrd="0" destOrd="0" presId="urn:microsoft.com/office/officeart/2005/8/layout/vList5"/>
    <dgm:cxn modelId="{0DDBB6A8-90DF-49B8-9283-63E494671EF6}" type="presOf" srcId="{C33DE3CC-5273-4728-A6E6-5E9DEFCC8A4F}" destId="{EDB85DD0-8F4B-45A7-86F3-6CDA42001A5E}" srcOrd="0" destOrd="0" presId="urn:microsoft.com/office/officeart/2005/8/layout/vList5"/>
    <dgm:cxn modelId="{981D26B0-BD75-4869-971F-11C07D5C0CF0}" type="presOf" srcId="{82F989F9-5EA0-43FD-BB4A-643AA5E20089}" destId="{B6A005B4-9213-41B0-84E3-AF6FF1F776E5}" srcOrd="0" destOrd="0" presId="urn:microsoft.com/office/officeart/2005/8/layout/vList5"/>
    <dgm:cxn modelId="{63A63BB0-3186-4E21-909E-8CBC4932354C}" srcId="{82F989F9-5EA0-43FD-BB4A-643AA5E20089}" destId="{D1852239-9F4D-4E8B-A80A-77860FEFFE89}" srcOrd="0" destOrd="0" parTransId="{669ADFE0-9AA1-4FA4-BB65-FB2CC503F7E6}" sibTransId="{67C3D4D6-379D-400C-AE03-9F266A52A8E5}"/>
    <dgm:cxn modelId="{D7B161B1-F176-48B4-9D93-E55779885916}" srcId="{82F989F9-5EA0-43FD-BB4A-643AA5E20089}" destId="{8E456CDC-FD68-45E2-B160-74283213684C}" srcOrd="1" destOrd="0" parTransId="{4268A482-A4C6-4ED7-8129-55E80EF61CE0}" sibTransId="{8854E1EC-F742-47D4-8648-3809441FED47}"/>
    <dgm:cxn modelId="{99256EBB-F013-4731-B739-640D0C0B196A}" srcId="{55F45BBA-3831-4974-8E56-A5BDF50E87F2}" destId="{6F0C224E-5CAF-42F8-B662-672D0D5380EF}" srcOrd="0" destOrd="0" parTransId="{00E3C8C9-3714-4EA0-BF01-408C40287171}" sibTransId="{E8CF58AD-F2BD-4BB6-8942-CCE60778BDB0}"/>
    <dgm:cxn modelId="{960629BC-D698-4566-BBA4-6E0562E0AB4C}" type="presOf" srcId="{27006DA0-C6DC-4523-920D-787EA2604E81}" destId="{A6CD5579-8A10-4BF8-B85E-E3B5FD3535A7}" srcOrd="0" destOrd="0" presId="urn:microsoft.com/office/officeart/2005/8/layout/vList5"/>
    <dgm:cxn modelId="{3D0302C1-F024-432E-9AF3-7CB10E9916C2}" srcId="{48F5CB35-327F-4A1D-BD81-8C534524A139}" destId="{17C4BA6D-9465-4F3B-9365-01E7A5CE964E}" srcOrd="1" destOrd="0" parTransId="{97AFBF37-842E-406A-A8D7-0E324E2304BB}" sibTransId="{9FB8E6F4-BD5C-4ED3-B5EB-B7EEBB3EFAD2}"/>
    <dgm:cxn modelId="{FEFDF5CB-D41A-4CAF-860B-B0CE8348565C}" srcId="{55F45BBA-3831-4974-8E56-A5BDF50E87F2}" destId="{82F989F9-5EA0-43FD-BB4A-643AA5E20089}" srcOrd="1" destOrd="0" parTransId="{5AF3266B-DB0F-4DF3-8796-EDA64D292118}" sibTransId="{707EDCB0-703C-4020-8D4B-43150E16E3CC}"/>
    <dgm:cxn modelId="{8F1850CD-9CA9-4A23-8413-3454DD9BFB95}" type="presOf" srcId="{778B46BD-AC17-4422-8199-CF29FA5D5C58}" destId="{62ED5DC6-2A5D-455C-99ED-F6744FE6E5A0}" srcOrd="0" destOrd="1" presId="urn:microsoft.com/office/officeart/2005/8/layout/vList5"/>
    <dgm:cxn modelId="{A5B885D0-D05F-47FD-AEBB-965FE0DDBFF9}" srcId="{55F45BBA-3831-4974-8E56-A5BDF50E87F2}" destId="{48F5CB35-327F-4A1D-BD81-8C534524A139}" srcOrd="4" destOrd="0" parTransId="{373E1570-E36E-44F3-82AC-5983A3631CF3}" sibTransId="{9E4E7994-55B1-4516-9C42-705245E446CE}"/>
    <dgm:cxn modelId="{F9387DF1-B46B-46AC-BDED-8091389E30F0}" srcId="{48F5CB35-327F-4A1D-BD81-8C534524A139}" destId="{DEBB1619-20A4-42D6-9BD5-B70A3535BA9D}" srcOrd="0" destOrd="0" parTransId="{57303B99-BEDA-4BCA-8122-44C5C69FB15E}" sibTransId="{FEF72A12-1F8D-4499-A2BA-82FCB9883F0A}"/>
    <dgm:cxn modelId="{ADB9AAF3-A3FB-4E76-8DCE-B08229A50141}" srcId="{27006DA0-C6DC-4523-920D-787EA2604E81}" destId="{95AA500C-65EB-4ECC-975C-975C2D2870C7}" srcOrd="0" destOrd="0" parTransId="{AF76EA67-EAF3-4448-A3EC-A5D0AF2CD538}" sibTransId="{08B0E322-DC7D-421B-88C0-C7472AE607A9}"/>
    <dgm:cxn modelId="{EB4461F7-C615-4095-BBFD-B351EEDF5472}" srcId="{82F989F9-5EA0-43FD-BB4A-643AA5E20089}" destId="{12CCFE68-7A88-41BF-9B5C-52D07869BC3D}" srcOrd="2" destOrd="0" parTransId="{2039621E-2039-4C97-8374-8547F40348F5}" sibTransId="{2380FC40-E360-423C-823B-A96B50632CF4}"/>
    <dgm:cxn modelId="{860C27FA-18F3-4D71-9AC2-FF6C728A2C31}" srcId="{55F45BBA-3831-4974-8E56-A5BDF50E87F2}" destId="{8D6BBE56-C0E1-4D19-8662-518E24BF460B}" srcOrd="3" destOrd="0" parTransId="{F221CC0B-8824-487B-AF36-B8A916BD6C3E}" sibTransId="{5F9AC596-41C2-4B23-B533-3A488FDB00BF}"/>
    <dgm:cxn modelId="{F3F65E55-5D0B-4A19-8CCA-C45B17553C22}" type="presParOf" srcId="{BB85FFCC-4904-447A-9AE7-36D3F60DF88D}" destId="{50BCC60A-7128-4FC2-9341-0AC55FAB5E7C}" srcOrd="0" destOrd="0" presId="urn:microsoft.com/office/officeart/2005/8/layout/vList5"/>
    <dgm:cxn modelId="{A75BA7B5-0650-4114-AED9-A8168C800E1F}" type="presParOf" srcId="{50BCC60A-7128-4FC2-9341-0AC55FAB5E7C}" destId="{E5C299F1-903E-47A2-B61C-09AC2A2F45FF}" srcOrd="0" destOrd="0" presId="urn:microsoft.com/office/officeart/2005/8/layout/vList5"/>
    <dgm:cxn modelId="{E1EB76FF-3AB8-4676-A0F3-E0F8B81FD076}" type="presParOf" srcId="{50BCC60A-7128-4FC2-9341-0AC55FAB5E7C}" destId="{62ED5DC6-2A5D-455C-99ED-F6744FE6E5A0}" srcOrd="1" destOrd="0" presId="urn:microsoft.com/office/officeart/2005/8/layout/vList5"/>
    <dgm:cxn modelId="{4BAEE216-07D5-4A06-93B3-C03F8E5FAF7D}" type="presParOf" srcId="{BB85FFCC-4904-447A-9AE7-36D3F60DF88D}" destId="{989802FD-A43C-477C-94A6-FCA111F0FB59}" srcOrd="1" destOrd="0" presId="urn:microsoft.com/office/officeart/2005/8/layout/vList5"/>
    <dgm:cxn modelId="{CCCDFC81-2EAB-4017-B8C1-C4A4D21D86AB}" type="presParOf" srcId="{BB85FFCC-4904-447A-9AE7-36D3F60DF88D}" destId="{5CB35857-6CCB-4417-B2FA-56F176F4A8F3}" srcOrd="2" destOrd="0" presId="urn:microsoft.com/office/officeart/2005/8/layout/vList5"/>
    <dgm:cxn modelId="{9750E04E-F74D-45AA-A040-7BD64A4DEC43}" type="presParOf" srcId="{5CB35857-6CCB-4417-B2FA-56F176F4A8F3}" destId="{B6A005B4-9213-41B0-84E3-AF6FF1F776E5}" srcOrd="0" destOrd="0" presId="urn:microsoft.com/office/officeart/2005/8/layout/vList5"/>
    <dgm:cxn modelId="{9D33EB27-9D2B-4B26-947E-075A43F84F37}" type="presParOf" srcId="{5CB35857-6CCB-4417-B2FA-56F176F4A8F3}" destId="{2DA23902-F365-4ECD-95A5-923E10728BB0}" srcOrd="1" destOrd="0" presId="urn:microsoft.com/office/officeart/2005/8/layout/vList5"/>
    <dgm:cxn modelId="{509698B8-3CE1-4CA6-AAEF-B672C1B923AA}" type="presParOf" srcId="{BB85FFCC-4904-447A-9AE7-36D3F60DF88D}" destId="{7ADD1279-2E0B-477D-A78A-ED552D87A9AF}" srcOrd="3" destOrd="0" presId="urn:microsoft.com/office/officeart/2005/8/layout/vList5"/>
    <dgm:cxn modelId="{72A380D9-DF50-4A7C-A7BA-D8CF5CF1B886}" type="presParOf" srcId="{BB85FFCC-4904-447A-9AE7-36D3F60DF88D}" destId="{1DDE4BCB-CE3B-43F1-9B7F-348B96667BC5}" srcOrd="4" destOrd="0" presId="urn:microsoft.com/office/officeart/2005/8/layout/vList5"/>
    <dgm:cxn modelId="{21EE0CC0-B563-42D8-8531-36DBD84DC0EE}" type="presParOf" srcId="{1DDE4BCB-CE3B-43F1-9B7F-348B96667BC5}" destId="{A6CD5579-8A10-4BF8-B85E-E3B5FD3535A7}" srcOrd="0" destOrd="0" presId="urn:microsoft.com/office/officeart/2005/8/layout/vList5"/>
    <dgm:cxn modelId="{DE83B265-D8BF-4A1C-87F3-EFF6CADD58D1}" type="presParOf" srcId="{1DDE4BCB-CE3B-43F1-9B7F-348B96667BC5}" destId="{032D843C-9C8F-4C33-B256-4D8D24BA0E56}" srcOrd="1" destOrd="0" presId="urn:microsoft.com/office/officeart/2005/8/layout/vList5"/>
    <dgm:cxn modelId="{59A0D675-A4CC-4578-8FE6-F55472CF11A0}" type="presParOf" srcId="{BB85FFCC-4904-447A-9AE7-36D3F60DF88D}" destId="{3B02946F-301B-4621-BAFE-CD88CAA88309}" srcOrd="5" destOrd="0" presId="urn:microsoft.com/office/officeart/2005/8/layout/vList5"/>
    <dgm:cxn modelId="{4F4B617E-B1B9-4136-BFE0-44E9AEEF34D6}" type="presParOf" srcId="{BB85FFCC-4904-447A-9AE7-36D3F60DF88D}" destId="{A0D7DE5A-F8E1-440F-8374-229FC444063D}" srcOrd="6" destOrd="0" presId="urn:microsoft.com/office/officeart/2005/8/layout/vList5"/>
    <dgm:cxn modelId="{AC7CCA8A-F94F-4AED-96EC-3A43F35C6DC0}" type="presParOf" srcId="{A0D7DE5A-F8E1-440F-8374-229FC444063D}" destId="{82DEF600-3E9B-4F2F-9F71-81093014A79E}" srcOrd="0" destOrd="0" presId="urn:microsoft.com/office/officeart/2005/8/layout/vList5"/>
    <dgm:cxn modelId="{0E3DE7D9-62D3-4C9F-98E7-5DA27AB81E7F}" type="presParOf" srcId="{A0D7DE5A-F8E1-440F-8374-229FC444063D}" destId="{EDB85DD0-8F4B-45A7-86F3-6CDA42001A5E}" srcOrd="1" destOrd="0" presId="urn:microsoft.com/office/officeart/2005/8/layout/vList5"/>
    <dgm:cxn modelId="{C41AF00B-EB0C-44D3-9424-BA4B84718443}" type="presParOf" srcId="{BB85FFCC-4904-447A-9AE7-36D3F60DF88D}" destId="{7DC7C529-42F0-408F-B072-AC7AA3B81746}" srcOrd="7" destOrd="0" presId="urn:microsoft.com/office/officeart/2005/8/layout/vList5"/>
    <dgm:cxn modelId="{4BD2EB83-6CF2-4E15-9D09-8A4F606E57DA}" type="presParOf" srcId="{BB85FFCC-4904-447A-9AE7-36D3F60DF88D}" destId="{C0C25168-1A98-46B0-B4EC-C0D1DD97DB1A}" srcOrd="8" destOrd="0" presId="urn:microsoft.com/office/officeart/2005/8/layout/vList5"/>
    <dgm:cxn modelId="{41D15BB7-DC3C-4B30-9FE0-EF8CABFEE18D}" type="presParOf" srcId="{C0C25168-1A98-46B0-B4EC-C0D1DD97DB1A}" destId="{A0FCA5B1-6EE7-4645-97A9-7352770A6CA5}" srcOrd="0" destOrd="0" presId="urn:microsoft.com/office/officeart/2005/8/layout/vList5"/>
    <dgm:cxn modelId="{95203988-30B5-4749-ABB7-B370F248D337}" type="presParOf" srcId="{C0C25168-1A98-46B0-B4EC-C0D1DD97DB1A}" destId="{12829898-FF73-49C9-863C-F22B9DB09F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D5DC6-2A5D-455C-99ED-F6744FE6E5A0}">
      <dsp:nvSpPr>
        <dsp:cNvPr id="0" name=""/>
        <dsp:cNvSpPr/>
      </dsp:nvSpPr>
      <dsp:spPr>
        <a:xfrm rot="5400000">
          <a:off x="6396772" y="-4065216"/>
          <a:ext cx="694262" cy="900223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latin typeface="Franklin Gothic Book" panose="020B0503020102020204" pitchFamily="34" charset="0"/>
            </a:rPr>
            <a:t>Provide all children with at least 30 minutes of moderate to vigorous physical activity every day (include outdoor activity if possible).</a:t>
          </a:r>
        </a:p>
        <a:p>
          <a:pPr marL="114300" lvl="1" indent="-114300" algn="l" defTabSz="622300">
            <a:lnSpc>
              <a:spcPct val="90000"/>
            </a:lnSpc>
            <a:spcBef>
              <a:spcPct val="0"/>
            </a:spcBef>
            <a:spcAft>
              <a:spcPct val="15000"/>
            </a:spcAft>
            <a:buChar char="•"/>
          </a:pPr>
          <a:r>
            <a:rPr lang="en-US" sz="1400" b="1" kern="1200" dirty="0">
              <a:latin typeface="Franklin Gothic Book" panose="020B0503020102020204" pitchFamily="34" charset="0"/>
            </a:rPr>
            <a:t>Offer 20 minutes of vigorous physical activity at least 3 days per week.</a:t>
          </a:r>
        </a:p>
      </dsp:txBody>
      <dsp:txXfrm rot="-5400000">
        <a:off x="2242788" y="122659"/>
        <a:ext cx="8968340" cy="626480"/>
      </dsp:txXfrm>
    </dsp:sp>
    <dsp:sp modelId="{E5C299F1-903E-47A2-B61C-09AC2A2F45FF}">
      <dsp:nvSpPr>
        <dsp:cNvPr id="0" name=""/>
        <dsp:cNvSpPr/>
      </dsp:nvSpPr>
      <dsp:spPr>
        <a:xfrm>
          <a:off x="80" y="1984"/>
          <a:ext cx="2242707" cy="8678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Franklin Gothic Book" panose="020B0503020102020204" pitchFamily="34" charset="0"/>
            </a:rPr>
            <a:t>Staying Active</a:t>
          </a:r>
        </a:p>
      </dsp:txBody>
      <dsp:txXfrm>
        <a:off x="42444" y="44348"/>
        <a:ext cx="2157979" cy="783100"/>
      </dsp:txXfrm>
    </dsp:sp>
    <dsp:sp modelId="{2DA23902-F365-4ECD-95A5-923E10728BB0}">
      <dsp:nvSpPr>
        <dsp:cNvPr id="0" name=""/>
        <dsp:cNvSpPr/>
      </dsp:nvSpPr>
      <dsp:spPr>
        <a:xfrm rot="5400000">
          <a:off x="6394582" y="-3152944"/>
          <a:ext cx="694262" cy="900012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latin typeface="Franklin Gothic Book" panose="020B0503020102020204" pitchFamily="34" charset="0"/>
            </a:rPr>
            <a:t>Do not serve sugary drinks.</a:t>
          </a:r>
        </a:p>
        <a:p>
          <a:pPr marL="114300" lvl="1" indent="-114300" algn="l" defTabSz="622300">
            <a:lnSpc>
              <a:spcPct val="90000"/>
            </a:lnSpc>
            <a:spcBef>
              <a:spcPct val="0"/>
            </a:spcBef>
            <a:spcAft>
              <a:spcPct val="15000"/>
            </a:spcAft>
            <a:buChar char="•"/>
          </a:pPr>
          <a:r>
            <a:rPr lang="en-US" sz="1400" b="1" kern="1200" dirty="0">
              <a:latin typeface="Franklin Gothic Book" panose="020B0503020102020204" pitchFamily="34" charset="0"/>
            </a:rPr>
            <a:t>Do not allow sugary drinks to be brought in during program time.</a:t>
          </a:r>
        </a:p>
        <a:p>
          <a:pPr marL="114300" lvl="1" indent="-114300" algn="l" defTabSz="622300">
            <a:lnSpc>
              <a:spcPct val="90000"/>
            </a:lnSpc>
            <a:spcBef>
              <a:spcPct val="0"/>
            </a:spcBef>
            <a:spcAft>
              <a:spcPct val="15000"/>
            </a:spcAft>
            <a:buChar char="•"/>
          </a:pPr>
          <a:r>
            <a:rPr lang="en-US" sz="1400" b="1" kern="1200" dirty="0">
              <a:latin typeface="Franklin Gothic Book" panose="020B0503020102020204" pitchFamily="34" charset="0"/>
            </a:rPr>
            <a:t>Serve water every day</a:t>
          </a:r>
        </a:p>
      </dsp:txBody>
      <dsp:txXfrm rot="-5400000">
        <a:off x="2241651" y="1033878"/>
        <a:ext cx="8966235" cy="626480"/>
      </dsp:txXfrm>
    </dsp:sp>
    <dsp:sp modelId="{B6A005B4-9213-41B0-84E3-AF6FF1F776E5}">
      <dsp:nvSpPr>
        <dsp:cNvPr id="0" name=""/>
        <dsp:cNvSpPr/>
      </dsp:nvSpPr>
      <dsp:spPr>
        <a:xfrm>
          <a:off x="80" y="913204"/>
          <a:ext cx="2241569" cy="8678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Franklin Gothic Book" panose="020B0503020102020204" pitchFamily="34" charset="0"/>
            </a:rPr>
            <a:t>Healthy Beverages</a:t>
          </a:r>
        </a:p>
      </dsp:txBody>
      <dsp:txXfrm>
        <a:off x="42444" y="955568"/>
        <a:ext cx="2156841" cy="783100"/>
      </dsp:txXfrm>
    </dsp:sp>
    <dsp:sp modelId="{032D843C-9C8F-4C33-B256-4D8D24BA0E56}">
      <dsp:nvSpPr>
        <dsp:cNvPr id="0" name=""/>
        <dsp:cNvSpPr/>
      </dsp:nvSpPr>
      <dsp:spPr>
        <a:xfrm rot="5400000">
          <a:off x="6394427" y="-2250407"/>
          <a:ext cx="694262" cy="9017492"/>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latin typeface="Franklin Gothic Book" panose="020B0503020102020204" pitchFamily="34" charset="0"/>
            </a:rPr>
            <a:t>Offer a fruit and/or vegetable option every day at every meal and snack.</a:t>
          </a:r>
        </a:p>
      </dsp:txBody>
      <dsp:txXfrm rot="-5400000">
        <a:off x="2232813" y="1945098"/>
        <a:ext cx="8983601" cy="626480"/>
      </dsp:txXfrm>
    </dsp:sp>
    <dsp:sp modelId="{A6CD5579-8A10-4BF8-B85E-E3B5FD3535A7}">
      <dsp:nvSpPr>
        <dsp:cNvPr id="0" name=""/>
        <dsp:cNvSpPr/>
      </dsp:nvSpPr>
      <dsp:spPr>
        <a:xfrm>
          <a:off x="80" y="1824424"/>
          <a:ext cx="2232732" cy="8678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Franklin Gothic Book" panose="020B0503020102020204" pitchFamily="34" charset="0"/>
            </a:rPr>
            <a:t>Fruits &amp; Vegetables</a:t>
          </a:r>
        </a:p>
      </dsp:txBody>
      <dsp:txXfrm>
        <a:off x="42444" y="1866788"/>
        <a:ext cx="2148004" cy="783100"/>
      </dsp:txXfrm>
    </dsp:sp>
    <dsp:sp modelId="{EDB85DD0-8F4B-45A7-86F3-6CDA42001A5E}">
      <dsp:nvSpPr>
        <dsp:cNvPr id="0" name=""/>
        <dsp:cNvSpPr/>
      </dsp:nvSpPr>
      <dsp:spPr>
        <a:xfrm rot="5400000">
          <a:off x="6373100" y="-1332604"/>
          <a:ext cx="694262" cy="900432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latin typeface="Franklin Gothic Book" panose="020B0503020102020204" pitchFamily="34" charset="0"/>
            </a:rPr>
            <a:t>When serving grains (like bread, crackers, and cereals), serve whole grains. Whole grains should be listed as the first ingredient.</a:t>
          </a:r>
        </a:p>
      </dsp:txBody>
      <dsp:txXfrm rot="-5400000">
        <a:off x="2218068" y="2856319"/>
        <a:ext cx="8970436" cy="626480"/>
      </dsp:txXfrm>
    </dsp:sp>
    <dsp:sp modelId="{82DEF600-3E9B-4F2F-9F71-81093014A79E}">
      <dsp:nvSpPr>
        <dsp:cNvPr id="0" name=""/>
        <dsp:cNvSpPr/>
      </dsp:nvSpPr>
      <dsp:spPr>
        <a:xfrm>
          <a:off x="80" y="2735644"/>
          <a:ext cx="2242336" cy="8678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Franklin Gothic Book" panose="020B0503020102020204" pitchFamily="34" charset="0"/>
            </a:rPr>
            <a:t>Focus on Whole Grains</a:t>
          </a:r>
        </a:p>
      </dsp:txBody>
      <dsp:txXfrm>
        <a:off x="42444" y="2778008"/>
        <a:ext cx="2157608" cy="783100"/>
      </dsp:txXfrm>
    </dsp:sp>
    <dsp:sp modelId="{12829898-FF73-49C9-863C-F22B9DB09FF4}">
      <dsp:nvSpPr>
        <dsp:cNvPr id="0" name=""/>
        <dsp:cNvSpPr/>
      </dsp:nvSpPr>
      <dsp:spPr>
        <a:xfrm rot="5400000">
          <a:off x="6395817" y="-422723"/>
          <a:ext cx="694262" cy="900700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latin typeface="Franklin Gothic Book" panose="020B0503020102020204" pitchFamily="34" charset="0"/>
            </a:rPr>
            <a:t>Eliminate use of commercial broadcast and cable TV and movies.</a:t>
          </a:r>
        </a:p>
        <a:p>
          <a:pPr marL="114300" lvl="1" indent="-114300" algn="l" defTabSz="622300">
            <a:lnSpc>
              <a:spcPct val="90000"/>
            </a:lnSpc>
            <a:spcBef>
              <a:spcPct val="0"/>
            </a:spcBef>
            <a:spcAft>
              <a:spcPct val="15000"/>
            </a:spcAft>
            <a:buChar char="•"/>
          </a:pPr>
          <a:r>
            <a:rPr lang="en-US" sz="1400" b="1" kern="1200" dirty="0">
              <a:latin typeface="Franklin Gothic Book" panose="020B0503020102020204" pitchFamily="34" charset="0"/>
            </a:rPr>
            <a:t>Limit computer and digital device time to homework or instructional time (instructional is defined as academic, teacher-led programming). </a:t>
          </a:r>
        </a:p>
      </dsp:txBody>
      <dsp:txXfrm rot="-5400000">
        <a:off x="2239446" y="3767539"/>
        <a:ext cx="8973114" cy="626480"/>
      </dsp:txXfrm>
    </dsp:sp>
    <dsp:sp modelId="{A0FCA5B1-6EE7-4645-97A9-7352770A6CA5}">
      <dsp:nvSpPr>
        <dsp:cNvPr id="0" name=""/>
        <dsp:cNvSpPr/>
      </dsp:nvSpPr>
      <dsp:spPr>
        <a:xfrm>
          <a:off x="80" y="3646864"/>
          <a:ext cx="2239365" cy="8678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Franklin Gothic Book" panose="020B0503020102020204" pitchFamily="34" charset="0"/>
            </a:rPr>
            <a:t>Limit Inactivity</a:t>
          </a:r>
        </a:p>
      </dsp:txBody>
      <dsp:txXfrm>
        <a:off x="42444" y="3689228"/>
        <a:ext cx="2154637" cy="7831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DFAAE-1704-4746-BECA-CF40A7AD0712}" type="datetimeFigureOut">
              <a:rPr lang="en-US" smtClean="0"/>
              <a:t>5/2/24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64FA1-B39C-4049-B585-DC0EB72365AE}" type="slidenum">
              <a:rPr lang="en-US" smtClean="0"/>
              <a:t>‹#›</a:t>
            </a:fld>
            <a:endParaRPr lang="en-US"/>
          </a:p>
        </p:txBody>
      </p:sp>
    </p:spTree>
    <p:extLst>
      <p:ext uri="{BB962C8B-B14F-4D97-AF65-F5344CB8AC3E}">
        <p14:creationId xmlns:p14="http://schemas.microsoft.com/office/powerpoint/2010/main" val="163896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10337-08D9-4438-BD08-88E895A52925}" type="slidenum">
              <a:rPr lang="en-US" smtClean="0"/>
              <a:t>1</a:t>
            </a:fld>
            <a:endParaRPr lang="en-US"/>
          </a:p>
        </p:txBody>
      </p:sp>
    </p:spTree>
    <p:extLst>
      <p:ext uri="{BB962C8B-B14F-4D97-AF65-F5344CB8AC3E}">
        <p14:creationId xmlns:p14="http://schemas.microsoft.com/office/powerpoint/2010/main" val="2758846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we have really good intentions, sometimes we send mixed</a:t>
            </a:r>
            <a:r>
              <a:rPr lang="en-US" baseline="0" dirty="0"/>
              <a:t> messages.  For example, here are some foods that are good for you…</a:t>
            </a:r>
          </a:p>
          <a:p>
            <a:endParaRPr lang="en-US" baseline="0" dirty="0"/>
          </a:p>
          <a:p>
            <a:endParaRPr lang="en-US" baseline="0" dirty="0"/>
          </a:p>
          <a:p>
            <a:endParaRPr lang="en-US" baseline="0" dirty="0"/>
          </a:p>
          <a:p>
            <a:r>
              <a:rPr lang="en-US" baseline="0" dirty="0"/>
              <a:t>[</a:t>
            </a:r>
            <a:r>
              <a:rPr lang="en-US" dirty="0"/>
              <a:t>Slides 10-13 10 minutes]</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12</a:t>
            </a:fld>
            <a:endParaRPr lang="en-US"/>
          </a:p>
        </p:txBody>
      </p:sp>
    </p:spTree>
    <p:extLst>
      <p:ext uri="{BB962C8B-B14F-4D97-AF65-F5344CB8AC3E}">
        <p14:creationId xmlns:p14="http://schemas.microsoft.com/office/powerpoint/2010/main" val="419880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here are some foods that people get when they’ve been good!  </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13</a:t>
            </a:fld>
            <a:endParaRPr lang="en-US"/>
          </a:p>
        </p:txBody>
      </p:sp>
    </p:spTree>
    <p:extLst>
      <p:ext uri="{BB962C8B-B14F-4D97-AF65-F5344CB8AC3E}">
        <p14:creationId xmlns:p14="http://schemas.microsoft.com/office/powerpoint/2010/main" val="4219332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ideas for doing more healthy celebrations include</a:t>
            </a:r>
          </a:p>
          <a:p>
            <a:r>
              <a:rPr lang="en-US" dirty="0"/>
              <a:t>[talk through the bullet points; can</a:t>
            </a:r>
            <a:r>
              <a:rPr lang="en-US" baseline="0" dirty="0"/>
              <a:t> provide copies of the handouts/resources listed in the Implementation Guide</a:t>
            </a:r>
            <a:r>
              <a:rPr lang="en-US" dirty="0"/>
              <a:t>]</a:t>
            </a:r>
          </a:p>
          <a:p>
            <a:endParaRPr lang="en-US" dirty="0"/>
          </a:p>
          <a:p>
            <a:endParaRPr lang="en-US" dirty="0"/>
          </a:p>
          <a:p>
            <a:r>
              <a:rPr lang="en-US" dirty="0"/>
              <a:t>Also talk about alternatives to sitting out of PA as punishment</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14</a:t>
            </a:fld>
            <a:endParaRPr lang="en-US"/>
          </a:p>
        </p:txBody>
      </p:sp>
    </p:spTree>
    <p:extLst>
      <p:ext uri="{BB962C8B-B14F-4D97-AF65-F5344CB8AC3E}">
        <p14:creationId xmlns:p14="http://schemas.microsoft.com/office/powerpoint/2010/main" val="299850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a:t>
            </a:r>
            <a:r>
              <a:rPr lang="en-US" baseline="0" dirty="0"/>
              <a:t> been there – it’s someone’s birthday at school or work, so there’s cake!   The argument is that everyone only has one birthday a year, so what’s the harm in a sweet treat?  But the truth is that there are a lot of celebrations that we like to load up with sugary and other unhealthy snacks for.    We have put together several resources that offer alternative ways to honor someone’s special day or celebrate a happy occasion.  [Can hand out copies of healthy celebration resources listed in the Implementation Guide]</a:t>
            </a:r>
          </a:p>
          <a:p>
            <a:endParaRPr lang="en-US" baseline="0" dirty="0"/>
          </a:p>
          <a:p>
            <a:r>
              <a:rPr lang="en-US" dirty="0"/>
              <a:t>Snack sense and the Food and Fun recipe packet are great resources for finding health, low cost ideas for celebrations at your program</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15</a:t>
            </a:fld>
            <a:endParaRPr lang="en-US"/>
          </a:p>
        </p:txBody>
      </p:sp>
    </p:spTree>
    <p:extLst>
      <p:ext uri="{BB962C8B-B14F-4D97-AF65-F5344CB8AC3E}">
        <p14:creationId xmlns:p14="http://schemas.microsoft.com/office/powerpoint/2010/main" val="3311014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thing</a:t>
            </a:r>
            <a:r>
              <a:rPr lang="en-US" baseline="0" dirty="0"/>
              <a:t> before we move on to talking about sustaining change…</a:t>
            </a:r>
          </a:p>
          <a:p>
            <a:endParaRPr lang="en-US" baseline="0" dirty="0"/>
          </a:p>
          <a:p>
            <a:r>
              <a:rPr lang="en-US" baseline="0" dirty="0"/>
              <a:t>Spring is here!!  </a:t>
            </a:r>
          </a:p>
          <a:p>
            <a:r>
              <a:rPr lang="en-US" baseline="0" dirty="0"/>
              <a:t>[read through bullet points]</a:t>
            </a:r>
            <a:endParaRPr lang="en-US"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16</a:t>
            </a:fld>
            <a:endParaRPr lang="en-US"/>
          </a:p>
        </p:txBody>
      </p:sp>
    </p:spTree>
    <p:extLst>
      <p:ext uri="{BB962C8B-B14F-4D97-AF65-F5344CB8AC3E}">
        <p14:creationId xmlns:p14="http://schemas.microsoft.com/office/powerpoint/2010/main" val="485947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is our last Learning</a:t>
            </a:r>
            <a:r>
              <a:rPr lang="en-US" baseline="0" dirty="0"/>
              <a:t> Collaborative of the year, I want everyone to start thinking ahead to things that you can do between now and the start of the next school year.   We’ve heard from a lot of people that their handbooks get revised over the summer – which is a great opportunity to insert policies about the changes you’ve been working on (if you haven’t done so already). </a:t>
            </a:r>
          </a:p>
          <a:p>
            <a:br>
              <a:rPr lang="en-US" baseline="0" dirty="0"/>
            </a:br>
            <a:r>
              <a:rPr lang="en-US" baseline="0" dirty="0"/>
              <a:t>Are there other things that relate to OSNAP that you think will be easier to accomplish over the summer?  [For example, will you have the chance to change food service vendors or rework contracts… etc.]</a:t>
            </a:r>
            <a:endParaRPr lang="en-US"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18</a:t>
            </a:fld>
            <a:endParaRPr lang="en-US"/>
          </a:p>
        </p:txBody>
      </p:sp>
    </p:spTree>
    <p:extLst>
      <p:ext uri="{BB962C8B-B14F-4D97-AF65-F5344CB8AC3E}">
        <p14:creationId xmlns:p14="http://schemas.microsoft.com/office/powerpoint/2010/main" val="28955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a:t>
            </a:r>
            <a:r>
              <a:rPr lang="en-US" baseline="0" dirty="0"/>
              <a:t> a quick activity break of your choice here!]</a:t>
            </a:r>
          </a:p>
          <a:p>
            <a:endParaRPr lang="en-US" baseline="0" dirty="0"/>
          </a:p>
          <a:p>
            <a:r>
              <a:rPr lang="en-US" dirty="0"/>
              <a:t>In our final section of</a:t>
            </a:r>
            <a:r>
              <a:rPr lang="en-US" baseline="0" dirty="0"/>
              <a:t> Learning Communities, I want to share with you all a </a:t>
            </a:r>
            <a:r>
              <a:rPr lang="en-US" b="0" dirty="0"/>
              <a:t>5-step approach to implementing &amp; sustaining </a:t>
            </a:r>
            <a:br>
              <a:rPr lang="en-US" b="0" dirty="0"/>
            </a:br>
            <a:r>
              <a:rPr lang="en-US" b="0" dirty="0"/>
              <a:t>the changes you’ve</a:t>
            </a:r>
            <a:r>
              <a:rPr lang="en-US" b="0" baseline="0" dirty="0"/>
              <a:t> made in </a:t>
            </a:r>
            <a:r>
              <a:rPr lang="en-US" b="0" dirty="0"/>
              <a:t>nutrition &amp; physical activity.</a:t>
            </a:r>
            <a:endParaRPr lang="en-US"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20</a:t>
            </a:fld>
            <a:endParaRPr lang="en-US"/>
          </a:p>
        </p:txBody>
      </p:sp>
    </p:spTree>
    <p:extLst>
      <p:ext uri="{BB962C8B-B14F-4D97-AF65-F5344CB8AC3E}">
        <p14:creationId xmlns:p14="http://schemas.microsoft.com/office/powerpoint/2010/main" val="138616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[read through</a:t>
            </a:r>
            <a:r>
              <a:rPr lang="en-US" b="0" baseline="0" dirty="0"/>
              <a:t> slide]</a:t>
            </a:r>
            <a:endParaRPr lang="en-US" b="0"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21</a:t>
            </a:fld>
            <a:endParaRPr lang="en-US"/>
          </a:p>
        </p:txBody>
      </p:sp>
    </p:spTree>
    <p:extLst>
      <p:ext uri="{BB962C8B-B14F-4D97-AF65-F5344CB8AC3E}">
        <p14:creationId xmlns:p14="http://schemas.microsoft.com/office/powerpoint/2010/main" val="437302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[read through</a:t>
            </a:r>
            <a:r>
              <a:rPr lang="en-US" b="0" baseline="0" dirty="0"/>
              <a:t> slide]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t>[If you have a laptop projector and internet access available, you can show everyone where to navigate to on the OSNAP webpage to find the resources listed]</a:t>
            </a:r>
            <a:endParaRPr lang="en-US" b="0"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22</a:t>
            </a:fld>
            <a:endParaRPr lang="en-US"/>
          </a:p>
        </p:txBody>
      </p:sp>
    </p:spTree>
    <p:extLst>
      <p:ext uri="{BB962C8B-B14F-4D97-AF65-F5344CB8AC3E}">
        <p14:creationId xmlns:p14="http://schemas.microsoft.com/office/powerpoint/2010/main" val="3531013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[read through</a:t>
            </a:r>
            <a:r>
              <a:rPr lang="en-US" b="0" baseline="0" dirty="0"/>
              <a:t> slide]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0" baseline="0" dirty="0"/>
              <a:t>[pass out copies of the </a:t>
            </a:r>
            <a:r>
              <a:rPr lang="en-US" sz="1800" dirty="0"/>
              <a:t>OSNAP interview tips &amp; job description language, talk through those briefly.  Point out that these</a:t>
            </a:r>
            <a:r>
              <a:rPr lang="en-US" sz="1800" baseline="0" dirty="0"/>
              <a:t> hiring suggestions don’t mean to find only super healthy, super athletic people, but rather people who are devoted to being healthy role models for children, no matter what size, shape, etc. they might be!</a:t>
            </a:r>
            <a:r>
              <a:rPr lang="en-US" sz="180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t>[If you have a laptop projector and internet access available, you can show everyone where to navigate to on the OSNAP webpage to find the resources listed]</a:t>
            </a:r>
            <a:endParaRPr lang="en-US" b="0"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23</a:t>
            </a:fld>
            <a:endParaRPr lang="en-US"/>
          </a:p>
        </p:txBody>
      </p:sp>
    </p:spTree>
    <p:extLst>
      <p:ext uri="{BB962C8B-B14F-4D97-AF65-F5344CB8AC3E}">
        <p14:creationId xmlns:p14="http://schemas.microsoft.com/office/powerpoint/2010/main" val="381789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Note to facilitators:  be sure to replace the times with the ones suitable for your meeting, and take out or replace dinner with another meal depending on what you are offering.</a:t>
            </a:r>
          </a:p>
          <a:p>
            <a:endParaRPr lang="en-US" dirty="0"/>
          </a:p>
          <a:p>
            <a:r>
              <a:rPr lang="en-US" dirty="0"/>
              <a:t>You still want to dedicate about 20 minutes to the intro and As-The-Wind-Blows activity,  55 min for skill development, 20 min for review and revision of the action plans, and 25 min wrap-up.  </a:t>
            </a:r>
          </a:p>
          <a:p>
            <a:endParaRPr lang="en-US" dirty="0"/>
          </a:p>
        </p:txBody>
      </p:sp>
      <p:sp>
        <p:nvSpPr>
          <p:cNvPr id="4" name="Slide Number Placeholder 3"/>
          <p:cNvSpPr>
            <a:spLocks noGrp="1"/>
          </p:cNvSpPr>
          <p:nvPr>
            <p:ph type="sldNum" sz="quarter" idx="5"/>
          </p:nvPr>
        </p:nvSpPr>
        <p:spPr/>
        <p:txBody>
          <a:bodyPr/>
          <a:lstStyle/>
          <a:p>
            <a:fld id="{BE510337-08D9-4438-BD08-88E895A52925}" type="slidenum">
              <a:rPr lang="en-US" smtClean="0"/>
              <a:t>2</a:t>
            </a:fld>
            <a:endParaRPr lang="en-US"/>
          </a:p>
        </p:txBody>
      </p:sp>
    </p:spTree>
    <p:extLst>
      <p:ext uri="{BB962C8B-B14F-4D97-AF65-F5344CB8AC3E}">
        <p14:creationId xmlns:p14="http://schemas.microsoft.com/office/powerpoint/2010/main" val="2080865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a:t>
            </a:r>
            <a:r>
              <a:rPr lang="en-US" sz="1200" b="0" dirty="0"/>
              <a:t>read through</a:t>
            </a:r>
            <a:r>
              <a:rPr lang="en-US" sz="1200" b="0" baseline="0" dirty="0"/>
              <a:t> slide]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a:t>[If you have a laptop projector and internet access available, you can show everyone where to navigate to on the OSNAP webpage to find the resources listed]</a:t>
            </a:r>
            <a:endParaRPr lang="en-US" sz="1200" b="0"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24</a:t>
            </a:fld>
            <a:endParaRPr lang="en-US"/>
          </a:p>
        </p:txBody>
      </p:sp>
    </p:spTree>
    <p:extLst>
      <p:ext uri="{BB962C8B-B14F-4D97-AF65-F5344CB8AC3E}">
        <p14:creationId xmlns:p14="http://schemas.microsoft.com/office/powerpoint/2010/main" val="3447712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[read through</a:t>
            </a:r>
            <a:r>
              <a:rPr lang="en-US" b="0" baseline="0" dirty="0"/>
              <a:t> slide]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25</a:t>
            </a:fld>
            <a:endParaRPr lang="en-US"/>
          </a:p>
        </p:txBody>
      </p:sp>
    </p:spTree>
    <p:extLst>
      <p:ext uri="{BB962C8B-B14F-4D97-AF65-F5344CB8AC3E}">
        <p14:creationId xmlns:p14="http://schemas.microsoft.com/office/powerpoint/2010/main" val="648652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Here is a list of resources to remember as you plan</a:t>
            </a:r>
            <a:r>
              <a:rPr lang="en-US" b="0" baseline="0" dirty="0"/>
              <a:t> for moving forward.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[read through</a:t>
            </a:r>
            <a:r>
              <a:rPr lang="en-US" b="0" baseline="0" dirty="0"/>
              <a:t> slide]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t>[If you have a laptop projector and internet access available, you can show everyone where to navigate to on the OSNAP webpage to find the resources listed]</a:t>
            </a: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[Note to facilitator -- Then, break everyone out by org (Y, Boys and Girls Club, BCYF) to start completing the “</a:t>
            </a:r>
            <a:r>
              <a:rPr lang="en-US" sz="1200" b="0" kern="1200" dirty="0">
                <a:solidFill>
                  <a:schemeClr val="tx1"/>
                </a:solidFill>
                <a:effectLst/>
                <a:latin typeface="+mn-lt"/>
                <a:ea typeface="+mn-ea"/>
                <a:cs typeface="+mn-cs"/>
              </a:rPr>
              <a:t>A 5 Step approach to Implementing and Sustaining Nutrition and Physical Activity Change</a:t>
            </a:r>
            <a:r>
              <a:rPr lang="en-US" b="0" dirty="0"/>
              <a:t>“ worksheet (10-15 mins)]</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26</a:t>
            </a:fld>
            <a:endParaRPr lang="en-US"/>
          </a:p>
        </p:txBody>
      </p:sp>
    </p:spTree>
    <p:extLst>
      <p:ext uri="{BB962C8B-B14F-4D97-AF65-F5344CB8AC3E}">
        <p14:creationId xmlns:p14="http://schemas.microsoft.com/office/powerpoint/2010/main" val="313366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aside 5-15 minutes</a:t>
            </a:r>
          </a:p>
          <a:p>
            <a:endParaRPr lang="en-US" dirty="0"/>
          </a:p>
          <a:p>
            <a:r>
              <a:rPr lang="en-US" dirty="0"/>
              <a:t>If we do an evaluation this would be the time</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28</a:t>
            </a:fld>
            <a:endParaRPr lang="en-US"/>
          </a:p>
        </p:txBody>
      </p:sp>
    </p:spTree>
    <p:extLst>
      <p:ext uri="{BB962C8B-B14F-4D97-AF65-F5344CB8AC3E}">
        <p14:creationId xmlns:p14="http://schemas.microsoft.com/office/powerpoint/2010/main" val="359666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add any additional final remarks or notes you want to make]</a:t>
            </a:r>
          </a:p>
          <a:p>
            <a:r>
              <a:rPr lang="en-US" dirty="0"/>
              <a:t>[provide date/time of OSNAP</a:t>
            </a:r>
            <a:r>
              <a:rPr lang="en-US" baseline="0" dirty="0"/>
              <a:t> celebration if already known]</a:t>
            </a:r>
            <a:endParaRPr lang="en-US"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29</a:t>
            </a:fld>
            <a:endParaRPr lang="en-US"/>
          </a:p>
        </p:txBody>
      </p:sp>
    </p:spTree>
    <p:extLst>
      <p:ext uri="{BB962C8B-B14F-4D97-AF65-F5344CB8AC3E}">
        <p14:creationId xmlns:p14="http://schemas.microsoft.com/office/powerpoint/2010/main" val="4040413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10337-08D9-4438-BD08-88E895A52925}" type="slidenum">
              <a:rPr lang="en-US" smtClean="0"/>
              <a:t>30</a:t>
            </a:fld>
            <a:endParaRPr lang="en-US"/>
          </a:p>
        </p:txBody>
      </p:sp>
    </p:spTree>
    <p:extLst>
      <p:ext uri="{BB962C8B-B14F-4D97-AF65-F5344CB8AC3E}">
        <p14:creationId xmlns:p14="http://schemas.microsoft.com/office/powerpoint/2010/main" val="1565085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[PROMPT SLIDE IF “”AS THE WIND</a:t>
            </a:r>
            <a:r>
              <a:rPr lang="en-US" baseline="0" dirty="0"/>
              <a:t> BLOWS” ISN’T PLAYED]</a:t>
            </a:r>
          </a:p>
          <a:p>
            <a:endParaRPr lang="en-US" baseline="0" dirty="0"/>
          </a:p>
          <a:p>
            <a:r>
              <a:rPr lang="en-US" dirty="0"/>
              <a:t>[Note to facilitator ]– wrap up the presentations by highlighting the successes and achievements that programs talked about.  If any noted problems related to today’s skill development topics, also note those and point out that today everyone will gain additional tools to fight those barriers with.</a:t>
            </a:r>
          </a:p>
          <a:p>
            <a:endParaRPr lang="en-US" dirty="0"/>
          </a:p>
          <a:p>
            <a:r>
              <a:rPr lang="en-US" dirty="0"/>
              <a:t>Use tip sheets to give participants permission to name common barriers</a:t>
            </a:r>
            <a:r>
              <a:rPr lang="en-US" dirty="0">
                <a:sym typeface="Wingdings" pitchFamily="2" charset="2"/>
              </a:rPr>
              <a:t> bring binder</a:t>
            </a:r>
            <a:endParaRPr lang="en-US"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31</a:t>
            </a:fld>
            <a:endParaRPr lang="en-US"/>
          </a:p>
        </p:txBody>
      </p:sp>
    </p:spTree>
    <p:extLst>
      <p:ext uri="{BB962C8B-B14F-4D97-AF65-F5344CB8AC3E}">
        <p14:creationId xmlns:p14="http://schemas.microsoft.com/office/powerpoint/2010/main" val="264479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Here are our objectives for the day.  By the time you leave today, we should have accomplished all of these things.  In particular, we’re going to focus on developing some specific skills related to promoting physical activity, managing snacks, and writing policies.  </a:t>
            </a:r>
          </a:p>
          <a:p>
            <a:pPr eaLnBrk="1" hangingPunct="1">
              <a:spcBef>
                <a:spcPct val="0"/>
              </a:spcBef>
            </a:pPr>
            <a:r>
              <a:rPr lang="en-US" dirty="0"/>
              <a:t>[talk through objectives]</a:t>
            </a:r>
          </a:p>
          <a:p>
            <a:pPr eaLnBrk="1" hangingPunct="1">
              <a:spcBef>
                <a:spcPct val="0"/>
              </a:spcBef>
            </a:pPr>
            <a:endParaRPr lang="en-US" dirty="0"/>
          </a:p>
          <a:p>
            <a:pPr eaLnBrk="1" hangingPunct="1">
              <a:spcBef>
                <a:spcPct val="0"/>
              </a:spcBef>
            </a:pPr>
            <a:r>
              <a:rPr lang="en-US" dirty="0"/>
              <a:t>[Question – timing of the innovation proposals?]</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3</a:t>
            </a:fld>
            <a:endParaRPr lang="en-US"/>
          </a:p>
        </p:txBody>
      </p:sp>
    </p:spTree>
    <p:extLst>
      <p:ext uri="{BB962C8B-B14F-4D97-AF65-F5344CB8AC3E}">
        <p14:creationId xmlns:p14="http://schemas.microsoft.com/office/powerpoint/2010/main" val="3979334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Here are the OSNAP standards again, just to refresh your memory.  </a:t>
            </a:r>
          </a:p>
          <a:p>
            <a:pPr eaLnBrk="1" hangingPunct="1"/>
            <a:endParaRPr lang="en-US" dirty="0"/>
          </a:p>
          <a:p>
            <a:pPr eaLnBrk="1" hangingPunct="1"/>
            <a:r>
              <a:rPr lang="en-US" dirty="0"/>
              <a:t>Note to facilitator: Could do interactively by having sites name as many as they can remember first, then going through the list. </a:t>
            </a:r>
          </a:p>
          <a:p>
            <a:endParaRPr lang="en-US" dirty="0"/>
          </a:p>
        </p:txBody>
      </p:sp>
      <p:sp>
        <p:nvSpPr>
          <p:cNvPr id="4" name="Slide Number Placeholder 3"/>
          <p:cNvSpPr>
            <a:spLocks noGrp="1"/>
          </p:cNvSpPr>
          <p:nvPr>
            <p:ph type="sldNum" sz="quarter" idx="5"/>
          </p:nvPr>
        </p:nvSpPr>
        <p:spPr/>
        <p:txBody>
          <a:bodyPr/>
          <a:lstStyle/>
          <a:p>
            <a:fld id="{BE510337-08D9-4438-BD08-88E895A52925}" type="slidenum">
              <a:rPr lang="en-US" smtClean="0"/>
              <a:t>4</a:t>
            </a:fld>
            <a:endParaRPr lang="en-US"/>
          </a:p>
        </p:txBody>
      </p:sp>
    </p:spTree>
    <p:extLst>
      <p:ext uri="{BB962C8B-B14F-4D97-AF65-F5344CB8AC3E}">
        <p14:creationId xmlns:p14="http://schemas.microsoft.com/office/powerpoint/2010/main" val="39458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Explain to group that today we’re also going to learn an active game as a way of talking about the things we’ve all done since last time.  This game is called “As the wind blows;” explain the game as it’s described below.  You can also bring a hand-out of the instructions if you think sites would like to remember the instructions/game to take back to their programs. </a:t>
            </a:r>
          </a:p>
          <a:p>
            <a:endParaRPr lang="en-US" dirty="0"/>
          </a:p>
          <a:p>
            <a:r>
              <a:rPr lang="en-US" dirty="0"/>
              <a:t>Instructions for “As the wind blows”</a:t>
            </a:r>
          </a:p>
          <a:p>
            <a:endParaRPr lang="en-US" dirty="0"/>
          </a:p>
          <a:p>
            <a:r>
              <a:rPr lang="en-US" dirty="0"/>
              <a:t>Find an open space – either go outside, into a gym, or push all the desks and chairs against the wall.  </a:t>
            </a:r>
          </a:p>
          <a:p>
            <a:r>
              <a:rPr lang="en-US" dirty="0"/>
              <a:t>Have everyone stand in a big circle; there should be nothing in the middle of the circle.  It’s OK if it’s not actually a circle, just as long as everyone is standing next to two people.  </a:t>
            </a:r>
          </a:p>
          <a:p>
            <a:endParaRPr lang="en-US" dirty="0"/>
          </a:p>
          <a:p>
            <a:r>
              <a:rPr lang="en-US" dirty="0"/>
              <a:t>One person stands in the middle and is “it”.  This person thinks of something his/her program has done or is doing that relates to the OSNAP standards.  In general, it’s better to be specific so the game can go on for longer because there are more things that people will have done.  However, the statements should still be general enough that there are other people who could have done the same thing.   </a:t>
            </a:r>
          </a:p>
          <a:p>
            <a:r>
              <a:rPr lang="en-US" dirty="0"/>
              <a:t>“It" states this action in a sentence that begins with the words "A cold wind blows." For example:</a:t>
            </a:r>
          </a:p>
          <a:p>
            <a:r>
              <a:rPr lang="en-US" dirty="0"/>
              <a:t>"A cold wind blows for anyone who puts pitchers of water on the table at snack."</a:t>
            </a:r>
          </a:p>
          <a:p>
            <a:r>
              <a:rPr lang="en-US" dirty="0"/>
              <a:t>"A cold wind blows for anyone who banned sugary drinks".</a:t>
            </a:r>
          </a:p>
          <a:p>
            <a:r>
              <a:rPr lang="en-US" dirty="0"/>
              <a:t>"A cold wind blows for anyone who banned outside snacks."</a:t>
            </a:r>
          </a:p>
          <a:p>
            <a:r>
              <a:rPr lang="en-US" dirty="0"/>
              <a:t>"A cold wind blows for anyone who joined in physical activity at their program this week.“</a:t>
            </a:r>
          </a:p>
          <a:p>
            <a:endParaRPr lang="en-US" dirty="0"/>
          </a:p>
          <a:p>
            <a:r>
              <a:rPr lang="en-US" dirty="0"/>
              <a:t>All of the players for whom the cold wind blows—that is, players that fall into the named category—must leave their spaces and try to find another space (where someone else was standing before – no squeezing in to a made-up space!) At the same time, "it" attempts to find a space in the circle too. When all spaces are occupied, the person who failed to get a space becomes "it" for the next round.   </a:t>
            </a:r>
          </a:p>
          <a:p>
            <a:endParaRPr lang="en-US" dirty="0"/>
          </a:p>
          <a:p>
            <a:r>
              <a:rPr lang="en-US" dirty="0"/>
              <a:t>If you have a good chunk of time, the ideal way to play this game would be to go around at the end of every round and have everyone who “had a cold wind blow” talk about their changes.  What exactly did they do?  Did they face any expected or unexpected challenges?  What were the necessary logistics?   Have they gotten any positive feedback?  The idea is to get everyone talking about their successes in a way that celebrates success and gets other programs thinking about how those changes might be possible at their sites too.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sym typeface="Wingdings" pitchFamily="2" charset="2"/>
              </a:rPr>
              <a:t>Play the game for 20 minutes, including time for instructions. </a:t>
            </a:r>
            <a:endParaRPr lang="en-US" dirty="0"/>
          </a:p>
          <a:p>
            <a:endParaRPr lang="en-US" dirty="0"/>
          </a:p>
          <a:p>
            <a:r>
              <a:rPr lang="en-US" dirty="0"/>
              <a:t>[Note to facilitator: if it’s hard to see where the “spaces” are in the circle, or you all can’t quite fit in a circle – if you are in a classroom, just have everyone stand by a chair.  Wherever there’s a chair, there’s a “space” – but no sitting allowed during the game!]</a:t>
            </a:r>
          </a:p>
          <a:p>
            <a:endParaRPr lang="en-US" dirty="0">
              <a:sym typeface="Wingdings" pitchFamily="2" charset="2"/>
            </a:endParaRPr>
          </a:p>
          <a:p>
            <a:r>
              <a:rPr lang="en-US" dirty="0"/>
              <a:t>[Note to facilitator</a:t>
            </a:r>
            <a:r>
              <a:rPr lang="en-US" dirty="0">
                <a:sym typeface="Wingdings" pitchFamily="2" charset="2"/>
              </a:rPr>
              <a:t>–If there are very few people in your Learning Community or if there are other reasons that “As the wind blows” doesn’t work -- you can just have groups share out as they’ve done in prior LCs.  There’s a prompt slide included at the end</a:t>
            </a:r>
            <a:r>
              <a:rPr lang="en-US" baseline="0" dirty="0">
                <a:sym typeface="Wingdings" pitchFamily="2" charset="2"/>
              </a:rPr>
              <a:t> of this presentation to help guide that discussion.  </a:t>
            </a:r>
            <a:r>
              <a:rPr lang="en-US" dirty="0">
                <a:sym typeface="Wingdings" pitchFamily="2" charset="2"/>
              </a:rPr>
              <a:t>You could also reach out before the meeting to people/sites people who you know have made great progress to share specifically.    </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6</a:t>
            </a:fld>
            <a:endParaRPr lang="en-US"/>
          </a:p>
        </p:txBody>
      </p:sp>
    </p:spTree>
    <p:extLst>
      <p:ext uri="{BB962C8B-B14F-4D97-AF65-F5344CB8AC3E}">
        <p14:creationId xmlns:p14="http://schemas.microsoft.com/office/powerpoint/2010/main" val="405741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sounds like you all are working on important changes. </a:t>
            </a:r>
          </a:p>
          <a:p>
            <a:endParaRPr lang="en-US" dirty="0"/>
          </a:p>
          <a:p>
            <a:r>
              <a:rPr lang="en-US" dirty="0"/>
              <a:t>Our first area for skill development today is practices to support healthy eating and beverage consumption [read through bullet</a:t>
            </a:r>
            <a:r>
              <a:rPr lang="en-US" baseline="0" dirty="0"/>
              <a:t> list]</a:t>
            </a:r>
            <a:endParaRPr lang="en-US"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8</a:t>
            </a:fld>
            <a:endParaRPr lang="en-US"/>
          </a:p>
        </p:txBody>
      </p:sp>
    </p:spTree>
    <p:extLst>
      <p:ext uri="{BB962C8B-B14F-4D97-AF65-F5344CB8AC3E}">
        <p14:creationId xmlns:p14="http://schemas.microsoft.com/office/powerpoint/2010/main" val="3248101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a:t>
            </a:r>
            <a:r>
              <a:rPr lang="en-US" baseline="0" dirty="0"/>
              <a:t> make a ton of choices about what they’re going to eat and drink every day – as many as 227!  </a:t>
            </a:r>
          </a:p>
          <a:p>
            <a:endParaRPr lang="en-US" baseline="0" dirty="0"/>
          </a:p>
          <a:p>
            <a:r>
              <a:rPr lang="en-US" baseline="0" dirty="0"/>
              <a:t>There are a variety of things that influence our choices.  Can anyone name some things that might cause you to eat more or less?</a:t>
            </a:r>
          </a:p>
          <a:p>
            <a:r>
              <a:rPr lang="en-US" baseline="0" dirty="0"/>
              <a:t>[leave a minute or two here for people to brainstorm.  To get things going, you could offer some suggestions like “what I have in my fridge”  “if I’m on a date”  “when I’m at happy hour”  “being at an all-you can eat buffet”  “going to a during the Superbowl” to get people thinking about how contexts matter.   Once people have offered some ideas, click forward and the bulleted list will fill in.  Relate the ideas people suggested to these factors.]</a:t>
            </a:r>
          </a:p>
          <a:p>
            <a:endParaRPr lang="en-US" baseline="0" dirty="0"/>
          </a:p>
          <a:p>
            <a:r>
              <a:rPr lang="en-US" baseline="0" dirty="0"/>
              <a:t>Thinking about these kinds of factors can help us make healthy choices easier!  For example, if we want kids to drink water, then it makes sense to have water really easily and obviously available by putting it in the middle of the snack table, along with cups.  Similarly, make the healthy options the easiest to reach.  Or if we don’t want people to overeat, then we should put away leftovers at the end so people don’t just keep grazing and munching because they see the food.    Staff and other kids can set really important examples and shape the food environment by eating and drinking healthy foods.  If kids see you eating a piece of fruit every day, it will seem natural.  </a:t>
            </a:r>
            <a:endParaRPr lang="en-US" dirty="0"/>
          </a:p>
          <a:p>
            <a:endParaRPr lang="en-US" dirty="0"/>
          </a:p>
          <a:p>
            <a:endParaRPr lang="en-US" dirty="0"/>
          </a:p>
          <a:p>
            <a:endParaRPr lang="en-US" dirty="0"/>
          </a:p>
          <a:p>
            <a:r>
              <a:rPr lang="en-US" dirty="0"/>
              <a:t>Source: </a:t>
            </a:r>
            <a:r>
              <a:rPr lang="en-US" dirty="0" err="1"/>
              <a:t>Wansick</a:t>
            </a:r>
            <a:r>
              <a:rPr lang="en-US" dirty="0"/>
              <a:t>, 2004</a:t>
            </a:r>
          </a:p>
          <a:p>
            <a:endParaRPr lang="en-US" dirty="0"/>
          </a:p>
          <a:p>
            <a:pPr eaLnBrk="1" hangingPunct="1"/>
            <a:endParaRPr lang="en-US" dirty="0"/>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9</a:t>
            </a:fld>
            <a:endParaRPr lang="en-US"/>
          </a:p>
        </p:txBody>
      </p:sp>
    </p:spTree>
    <p:extLst>
      <p:ext uri="{BB962C8B-B14F-4D97-AF65-F5344CB8AC3E}">
        <p14:creationId xmlns:p14="http://schemas.microsoft.com/office/powerpoint/2010/main" val="1167377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[Note to facilitator:  Have staff look over Key information for Staff for fruits and vegetables from Food &amp; Fun</a:t>
            </a:r>
          </a:p>
          <a:p>
            <a:r>
              <a:rPr lang="en-US" b="0" dirty="0"/>
              <a:t>Highlight</a:t>
            </a:r>
            <a:r>
              <a:rPr lang="en-US" b="0" baseline="0" dirty="0"/>
              <a:t> these positive messages as opposed to talking about dieting, being overweight, etc.]</a:t>
            </a:r>
            <a:endParaRPr lang="en-US" b="0" dirty="0"/>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10</a:t>
            </a:fld>
            <a:endParaRPr lang="en-US"/>
          </a:p>
        </p:txBody>
      </p:sp>
    </p:spTree>
    <p:extLst>
      <p:ext uri="{BB962C8B-B14F-4D97-AF65-F5344CB8AC3E}">
        <p14:creationId xmlns:p14="http://schemas.microsoft.com/office/powerpoint/2010/main" val="370347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[Note</a:t>
            </a:r>
            <a:r>
              <a:rPr lang="en-US" b="0" baseline="0" dirty="0"/>
              <a:t> to facilitators:  hand out copies of </a:t>
            </a:r>
            <a:r>
              <a:rPr lang="en-US" b="0" dirty="0"/>
              <a:t>“Getting Staff On Board” </a:t>
            </a:r>
            <a:r>
              <a:rPr lang="en-US" b="0" baseline="0" dirty="0"/>
              <a:t>and </a:t>
            </a:r>
            <a:r>
              <a:rPr lang="en-US" b="0" dirty="0"/>
              <a:t>Healthy Staff/Healthy Kids -Staff Engagement Tip</a:t>
            </a:r>
            <a:r>
              <a:rPr lang="en-US" b="0" baseline="0" dirty="0"/>
              <a:t> Sheet</a:t>
            </a:r>
            <a:r>
              <a:rPr lang="en-US" b="0" dirty="0"/>
              <a:t>]</a:t>
            </a:r>
          </a:p>
          <a:p>
            <a:endParaRPr lang="en-US" b="0" dirty="0"/>
          </a:p>
          <a:p>
            <a:r>
              <a:rPr lang="en-US" b="0" dirty="0"/>
              <a:t>As adults,</a:t>
            </a:r>
            <a:r>
              <a:rPr lang="en-US" b="0" baseline="0" dirty="0"/>
              <a:t> we set important examples for kids.  Even when you don’t think anyone notices what you’re eating or drinking, chances are, you’re making an impression.   Sometimes staff can be resistant to changes in what they are allowed to consume while at work.  While it’s true that they’re adults and have much more choice about what to eat than the children in your program, getting your staff to be good role models goes a long way in creating a healthy environment at your program.  </a:t>
            </a:r>
          </a:p>
          <a:p>
            <a:endParaRPr lang="en-US" dirty="0"/>
          </a:p>
        </p:txBody>
      </p:sp>
      <p:sp>
        <p:nvSpPr>
          <p:cNvPr id="4" name="Slide Number Placeholder 3"/>
          <p:cNvSpPr>
            <a:spLocks noGrp="1"/>
          </p:cNvSpPr>
          <p:nvPr>
            <p:ph type="sldNum" sz="quarter" idx="5"/>
          </p:nvPr>
        </p:nvSpPr>
        <p:spPr/>
        <p:txBody>
          <a:bodyPr/>
          <a:lstStyle/>
          <a:p>
            <a:fld id="{8E164FA1-B39C-4049-B585-DC0EB72365AE}" type="slidenum">
              <a:rPr lang="en-US" smtClean="0"/>
              <a:t>11</a:t>
            </a:fld>
            <a:endParaRPr lang="en-US"/>
          </a:p>
        </p:txBody>
      </p:sp>
    </p:spTree>
    <p:extLst>
      <p:ext uri="{BB962C8B-B14F-4D97-AF65-F5344CB8AC3E}">
        <p14:creationId xmlns:p14="http://schemas.microsoft.com/office/powerpoint/2010/main" val="85905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34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99CF-4EF1-CBFA-234B-37D064DEAB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8A2709-6227-1A69-1D24-718396EE0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15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E0FB-B2AD-AB9C-0D5E-78F7B142C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17749C-68C7-FB73-8642-A60BF4F53B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58416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0E676-52FB-1010-4B5C-09D0D379E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95EAB-E044-6D42-49CE-A8FB5B138F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F6F57-066C-C479-2846-9809EF6F1A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822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EF37-5CCB-55DB-BEBD-95B040BC45C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18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2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80F4-D2E4-FEFE-AA13-40B0F3026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F49E97-EBA8-99C8-ED85-BDEEE3A9D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96EB1-1025-A136-7496-EE36E7ED86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133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CD635-41B9-FDC7-52B8-28DF22C8B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DFBC82-F961-1BFB-C8BA-A5855C2DB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69A232-9346-CBDE-5232-1045E0BF0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08440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8C74-4F7F-80A5-15F9-3CF220F2D9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F21B1-90B5-C64E-538C-FFC0A2B645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5122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3331A6-3398-90EF-094A-D529B3F41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4B8752-EC28-C10A-CBB5-4743715E9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4B05274-D34B-FFA7-FC34-91886C7F0FBD}"/>
              </a:ext>
            </a:extLst>
          </p:cNvPr>
          <p:cNvSpPr/>
          <p:nvPr userDrawn="1"/>
        </p:nvSpPr>
        <p:spPr>
          <a:xfrm>
            <a:off x="0" y="1080"/>
            <a:ext cx="12192000" cy="216916"/>
          </a:xfrm>
          <a:prstGeom prst="rect">
            <a:avLst/>
          </a:prstGeom>
          <a:blipFill dpi="0" rotWithShape="1">
            <a:blip r:embed="rId12">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arrot logo with a letter a&#10;&#10;Description automatically generated">
            <a:extLst>
              <a:ext uri="{FF2B5EF4-FFF2-40B4-BE49-F238E27FC236}">
                <a16:creationId xmlns:a16="http://schemas.microsoft.com/office/drawing/2014/main" id="{ABF6FC7A-A8EF-F3A1-15F4-02933E68D965}"/>
              </a:ext>
            </a:extLst>
          </p:cNvPr>
          <p:cNvPicPr>
            <a:picLocks noChangeAspect="1"/>
          </p:cNvPicPr>
          <p:nvPr userDrawn="1"/>
        </p:nvPicPr>
        <p:blipFill>
          <a:blip r:embed="rId13"/>
          <a:stretch>
            <a:fillRect/>
          </a:stretch>
        </p:blipFill>
        <p:spPr>
          <a:xfrm>
            <a:off x="10027134" y="6400800"/>
            <a:ext cx="2164866" cy="457200"/>
          </a:xfrm>
          <a:prstGeom prst="rect">
            <a:avLst/>
          </a:prstGeom>
        </p:spPr>
      </p:pic>
      <p:cxnSp>
        <p:nvCxnSpPr>
          <p:cNvPr id="12" name="Straight Connector 11">
            <a:extLst>
              <a:ext uri="{FF2B5EF4-FFF2-40B4-BE49-F238E27FC236}">
                <a16:creationId xmlns:a16="http://schemas.microsoft.com/office/drawing/2014/main" id="{DF0DFC44-0B9B-840E-73AE-225C65D2EDF9}"/>
              </a:ext>
            </a:extLst>
          </p:cNvPr>
          <p:cNvCxnSpPr>
            <a:cxnSpLocks/>
          </p:cNvCxnSpPr>
          <p:nvPr userDrawn="1"/>
        </p:nvCxnSpPr>
        <p:spPr>
          <a:xfrm flipH="1" flipV="1">
            <a:off x="0" y="6656832"/>
            <a:ext cx="10027134" cy="9144"/>
          </a:xfrm>
          <a:prstGeom prst="line">
            <a:avLst/>
          </a:prstGeom>
          <a:ln w="952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273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b="1" i="0" kern="1200" spc="-200" baseline="0">
          <a:solidFill>
            <a:schemeClr val="tx1"/>
          </a:solidFill>
          <a:latin typeface="Franklin Gothic Demi"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jpg"/><Relationship Id="rId19" Type="http://schemas.openxmlformats.org/officeDocument/2006/relationships/image" Target="../media/image35.svg"/><Relationship Id="rId4" Type="http://schemas.openxmlformats.org/officeDocument/2006/relationships/image" Target="../media/image20.jpg"/><Relationship Id="rId9" Type="http://schemas.openxmlformats.org/officeDocument/2006/relationships/image" Target="../media/image25.jpe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osnap.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hsph.harvard.edu/prc/"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6DDE-B391-86C1-B71F-DF5BC1FA0630}"/>
              </a:ext>
            </a:extLst>
          </p:cNvPr>
          <p:cNvSpPr>
            <a:spLocks noGrp="1"/>
          </p:cNvSpPr>
          <p:nvPr>
            <p:ph type="ctrTitle"/>
          </p:nvPr>
        </p:nvSpPr>
        <p:spPr/>
        <p:txBody>
          <a:bodyPr>
            <a:normAutofit/>
          </a:bodyPr>
          <a:lstStyle/>
          <a:p>
            <a:r>
              <a:rPr lang="en-US" dirty="0"/>
              <a:t>Learning Community 3</a:t>
            </a:r>
          </a:p>
        </p:txBody>
      </p:sp>
      <p:sp>
        <p:nvSpPr>
          <p:cNvPr id="3" name="Subtitle 2">
            <a:extLst>
              <a:ext uri="{FF2B5EF4-FFF2-40B4-BE49-F238E27FC236}">
                <a16:creationId xmlns:a16="http://schemas.microsoft.com/office/drawing/2014/main" id="{13F233D5-A413-55FD-F83F-9BA1A7AE11AE}"/>
              </a:ext>
            </a:extLst>
          </p:cNvPr>
          <p:cNvSpPr>
            <a:spLocks noGrp="1"/>
          </p:cNvSpPr>
          <p:nvPr>
            <p:ph type="subTitle" idx="1"/>
          </p:nvPr>
        </p:nvSpPr>
        <p:spPr/>
        <p:txBody>
          <a:bodyPr>
            <a:normAutofit/>
          </a:bodyPr>
          <a:lstStyle/>
          <a:p>
            <a:r>
              <a:rPr lang="en-US" sz="2800" dirty="0">
                <a:latin typeface="Franklin Gothic Book" panose="020B0503020102020204" pitchFamily="34" charset="0"/>
              </a:rPr>
              <a:t>Out-of-School Nutrition &amp; Physical Activity Initiative (OSNAP) </a:t>
            </a:r>
          </a:p>
        </p:txBody>
      </p:sp>
      <p:pic>
        <p:nvPicPr>
          <p:cNvPr id="4" name="Picture 3" descr="A black and red sign with red letters&#10;&#10;Description automatically generated">
            <a:extLst>
              <a:ext uri="{FF2B5EF4-FFF2-40B4-BE49-F238E27FC236}">
                <a16:creationId xmlns:a16="http://schemas.microsoft.com/office/drawing/2014/main" id="{F7E092A8-C68E-907B-32FA-677CA191A70E}"/>
              </a:ext>
            </a:extLst>
          </p:cNvPr>
          <p:cNvPicPr>
            <a:picLocks noChangeAspect="1"/>
          </p:cNvPicPr>
          <p:nvPr/>
        </p:nvPicPr>
        <p:blipFill>
          <a:blip r:embed="rId3"/>
          <a:stretch>
            <a:fillRect/>
          </a:stretch>
        </p:blipFill>
        <p:spPr>
          <a:xfrm>
            <a:off x="1658112" y="4965871"/>
            <a:ext cx="3474720" cy="582981"/>
          </a:xfrm>
          <a:prstGeom prst="rect">
            <a:avLst/>
          </a:prstGeom>
        </p:spPr>
      </p:pic>
      <p:pic>
        <p:nvPicPr>
          <p:cNvPr id="5" name="Picture 4" descr="A blue and black logo&#10;&#10;Description automatically generated">
            <a:extLst>
              <a:ext uri="{FF2B5EF4-FFF2-40B4-BE49-F238E27FC236}">
                <a16:creationId xmlns:a16="http://schemas.microsoft.com/office/drawing/2014/main" id="{9FE3C9D4-4B38-F113-F6EA-7D476B96982E}"/>
              </a:ext>
            </a:extLst>
          </p:cNvPr>
          <p:cNvPicPr>
            <a:picLocks noChangeAspect="1"/>
          </p:cNvPicPr>
          <p:nvPr/>
        </p:nvPicPr>
        <p:blipFill>
          <a:blip r:embed="rId4"/>
          <a:stretch>
            <a:fillRect/>
          </a:stretch>
        </p:blipFill>
        <p:spPr>
          <a:xfrm>
            <a:off x="8082534" y="4949335"/>
            <a:ext cx="2585466" cy="652190"/>
          </a:xfrm>
          <a:prstGeom prst="rect">
            <a:avLst/>
          </a:prstGeom>
        </p:spPr>
      </p:pic>
    </p:spTree>
    <p:extLst>
      <p:ext uri="{BB962C8B-B14F-4D97-AF65-F5344CB8AC3E}">
        <p14:creationId xmlns:p14="http://schemas.microsoft.com/office/powerpoint/2010/main" val="3083089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BBFEE-8277-8123-3E29-E68AC23FB7C1}"/>
              </a:ext>
            </a:extLst>
          </p:cNvPr>
          <p:cNvSpPr>
            <a:spLocks noGrp="1"/>
          </p:cNvSpPr>
          <p:nvPr>
            <p:ph type="title"/>
          </p:nvPr>
        </p:nvSpPr>
        <p:spPr/>
        <p:txBody>
          <a:bodyPr/>
          <a:lstStyle/>
          <a:p>
            <a:r>
              <a:rPr lang="en-US" dirty="0"/>
              <a:t>Encouraging healthy eating &amp; drinking in afterschool</a:t>
            </a:r>
          </a:p>
        </p:txBody>
      </p:sp>
      <p:sp>
        <p:nvSpPr>
          <p:cNvPr id="3" name="Content Placeholder 2">
            <a:extLst>
              <a:ext uri="{FF2B5EF4-FFF2-40B4-BE49-F238E27FC236}">
                <a16:creationId xmlns:a16="http://schemas.microsoft.com/office/drawing/2014/main" id="{759D2C88-059C-19FC-6787-FB859AD1A627}"/>
              </a:ext>
            </a:extLst>
          </p:cNvPr>
          <p:cNvSpPr>
            <a:spLocks noGrp="1"/>
          </p:cNvSpPr>
          <p:nvPr>
            <p:ph idx="1"/>
          </p:nvPr>
        </p:nvSpPr>
        <p:spPr/>
        <p:txBody>
          <a:bodyPr/>
          <a:lstStyle/>
          <a:p>
            <a:r>
              <a:rPr lang="en-US" dirty="0">
                <a:latin typeface="Franklin Gothic Book" panose="020B0503020102020204" pitchFamily="34" charset="0"/>
              </a:rPr>
              <a:t>Messages should be short, simple, positive, and motivational!</a:t>
            </a:r>
          </a:p>
          <a:p>
            <a:r>
              <a:rPr lang="en-US" dirty="0">
                <a:latin typeface="Franklin Gothic Book" panose="020B0503020102020204" pitchFamily="34" charset="0"/>
              </a:rPr>
              <a:t>NOT lectures, negative, guilt producing, or humiliating</a:t>
            </a:r>
          </a:p>
          <a:p>
            <a:r>
              <a:rPr lang="en-US" dirty="0">
                <a:latin typeface="Franklin Gothic Book" panose="020B0503020102020204" pitchFamily="34" charset="0"/>
              </a:rPr>
              <a:t>Foster an interest in trying new foods, drinks, and activities</a:t>
            </a:r>
          </a:p>
          <a:p>
            <a:r>
              <a:rPr lang="en-US" dirty="0">
                <a:latin typeface="Franklin Gothic Book" panose="020B0503020102020204" pitchFamily="34" charset="0"/>
              </a:rPr>
              <a:t>Develop healthy behaviors early in life</a:t>
            </a:r>
          </a:p>
          <a:p>
            <a:r>
              <a:rPr lang="en-US" dirty="0">
                <a:latin typeface="Franklin Gothic Book" panose="020B0503020102020204" pitchFamily="34" charset="0"/>
              </a:rPr>
              <a:t>Emphasize that being healthy can help kids feel strong and fit, improve moods, promote learning. It’s also FUN!</a:t>
            </a:r>
          </a:p>
          <a:p>
            <a:r>
              <a:rPr lang="en-US" b="1" u="sng" dirty="0">
                <a:latin typeface="Franklin Gothic Book" panose="020B0503020102020204" pitchFamily="34" charset="0"/>
              </a:rPr>
              <a:t>Great resources</a:t>
            </a:r>
            <a:r>
              <a:rPr lang="en-US" dirty="0">
                <a:latin typeface="Franklin Gothic Book" panose="020B0503020102020204" pitchFamily="34" charset="0"/>
              </a:rPr>
              <a:t>: Tip Sheets and “Key Information for Program Staff” in each Food &amp; Fun Unit</a:t>
            </a:r>
          </a:p>
        </p:txBody>
      </p:sp>
    </p:spTree>
    <p:extLst>
      <p:ext uri="{BB962C8B-B14F-4D97-AF65-F5344CB8AC3E}">
        <p14:creationId xmlns:p14="http://schemas.microsoft.com/office/powerpoint/2010/main" val="2599713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DF8-16DA-61DC-5FEA-C74889695F42}"/>
              </a:ext>
            </a:extLst>
          </p:cNvPr>
          <p:cNvSpPr>
            <a:spLocks noGrp="1"/>
          </p:cNvSpPr>
          <p:nvPr>
            <p:ph type="title"/>
          </p:nvPr>
        </p:nvSpPr>
        <p:spPr/>
        <p:txBody>
          <a:bodyPr/>
          <a:lstStyle/>
          <a:p>
            <a:r>
              <a:rPr lang="en-US" dirty="0"/>
              <a:t>Staff Modeling</a:t>
            </a:r>
          </a:p>
        </p:txBody>
      </p:sp>
      <p:sp>
        <p:nvSpPr>
          <p:cNvPr id="3" name="Content Placeholder 2">
            <a:extLst>
              <a:ext uri="{FF2B5EF4-FFF2-40B4-BE49-F238E27FC236}">
                <a16:creationId xmlns:a16="http://schemas.microsoft.com/office/drawing/2014/main" id="{B6D56BF6-5A51-8744-A10A-C6FDB75DA999}"/>
              </a:ext>
            </a:extLst>
          </p:cNvPr>
          <p:cNvSpPr>
            <a:spLocks noGrp="1"/>
          </p:cNvSpPr>
          <p:nvPr>
            <p:ph idx="1"/>
          </p:nvPr>
        </p:nvSpPr>
        <p:spPr/>
        <p:txBody>
          <a:bodyPr>
            <a:normAutofit lnSpcReduction="10000"/>
          </a:bodyPr>
          <a:lstStyle/>
          <a:p>
            <a:r>
              <a:rPr lang="en-US" dirty="0">
                <a:latin typeface="Franklin Gothic Book" panose="020B0503020102020204" pitchFamily="34" charset="0"/>
              </a:rPr>
              <a:t>Encourage staff to sit down with kids at snack time</a:t>
            </a:r>
          </a:p>
          <a:p>
            <a:r>
              <a:rPr lang="en-US" dirty="0">
                <a:latin typeface="Franklin Gothic Book" panose="020B0503020102020204" pitchFamily="34" charset="0"/>
              </a:rPr>
              <a:t>Ban staff from eating unhealthy foods and drinks in front of kids</a:t>
            </a:r>
          </a:p>
          <a:p>
            <a:pPr lvl="1"/>
            <a:r>
              <a:rPr lang="en-US" dirty="0">
                <a:latin typeface="Franklin Gothic Book" panose="020B0503020102020204" pitchFamily="34" charset="0"/>
              </a:rPr>
              <a:t>Limit to water &amp; foods listed on the Snacking Bridge handout</a:t>
            </a:r>
          </a:p>
          <a:p>
            <a:r>
              <a:rPr lang="en-US" dirty="0">
                <a:latin typeface="Franklin Gothic Book" panose="020B0503020102020204" pitchFamily="34" charset="0"/>
              </a:rPr>
              <a:t>Make these rules around staff modeling part of your program policy</a:t>
            </a:r>
          </a:p>
          <a:p>
            <a:pPr lvl="1"/>
            <a:r>
              <a:rPr lang="en-US" dirty="0">
                <a:latin typeface="Franklin Gothic Book" panose="020B0503020102020204" pitchFamily="34" charset="0"/>
              </a:rPr>
              <a:t>Include policies in staff handbooks</a:t>
            </a:r>
          </a:p>
          <a:p>
            <a:pPr lvl="1"/>
            <a:r>
              <a:rPr lang="en-US" dirty="0">
                <a:latin typeface="Franklin Gothic Book" panose="020B0503020102020204" pitchFamily="34" charset="0"/>
              </a:rPr>
              <a:t>Make them known to parents and children</a:t>
            </a:r>
          </a:p>
          <a:p>
            <a:pPr lvl="1"/>
            <a:r>
              <a:rPr lang="en-US" dirty="0">
                <a:latin typeface="Franklin Gothic Book" panose="020B0503020102020204" pitchFamily="34" charset="0"/>
              </a:rPr>
              <a:t>Post with other policies at sign in table/in program space</a:t>
            </a:r>
          </a:p>
          <a:p>
            <a:r>
              <a:rPr lang="en-US" dirty="0">
                <a:latin typeface="Franklin Gothic Book" panose="020B0503020102020204" pitchFamily="34" charset="0"/>
              </a:rPr>
              <a:t>Review the importance of modeling as part of your hiring process and during staff orientation/trainings</a:t>
            </a:r>
          </a:p>
          <a:p>
            <a:endParaRPr lang="en-US" dirty="0">
              <a:latin typeface="Franklin Gothic Book" panose="020B0503020102020204" pitchFamily="34" charset="0"/>
            </a:endParaRPr>
          </a:p>
        </p:txBody>
      </p:sp>
    </p:spTree>
    <p:extLst>
      <p:ext uri="{BB962C8B-B14F-4D97-AF65-F5344CB8AC3E}">
        <p14:creationId xmlns:p14="http://schemas.microsoft.com/office/powerpoint/2010/main" val="3807854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1151-C375-99BE-07BC-DA2737E0AF97}"/>
              </a:ext>
            </a:extLst>
          </p:cNvPr>
          <p:cNvSpPr>
            <a:spLocks noGrp="1"/>
          </p:cNvSpPr>
          <p:nvPr>
            <p:ph type="title"/>
          </p:nvPr>
        </p:nvSpPr>
        <p:spPr/>
        <p:txBody>
          <a:bodyPr/>
          <a:lstStyle/>
          <a:p>
            <a:r>
              <a:rPr lang="en-US"/>
              <a:t>Using food as a reward sends a conflicting message</a:t>
            </a:r>
            <a:endParaRPr lang="en-US" dirty="0"/>
          </a:p>
        </p:txBody>
      </p:sp>
      <p:sp>
        <p:nvSpPr>
          <p:cNvPr id="3" name="Content Placeholder 2">
            <a:extLst>
              <a:ext uri="{FF2B5EF4-FFF2-40B4-BE49-F238E27FC236}">
                <a16:creationId xmlns:a16="http://schemas.microsoft.com/office/drawing/2014/main" id="{8C058061-D5F4-6151-4C60-4C4D2B2368A2}"/>
              </a:ext>
            </a:extLst>
          </p:cNvPr>
          <p:cNvSpPr>
            <a:spLocks noGrp="1"/>
          </p:cNvSpPr>
          <p:nvPr>
            <p:ph idx="1"/>
          </p:nvPr>
        </p:nvSpPr>
        <p:spPr/>
        <p:txBody>
          <a:bodyPr/>
          <a:lstStyle/>
          <a:p>
            <a:r>
              <a:rPr lang="en-US" dirty="0">
                <a:latin typeface="Franklin Gothic Book" panose="020B0503020102020204" pitchFamily="34" charset="0"/>
              </a:rPr>
              <a:t>These are the foods that are healthy and good for you </a:t>
            </a:r>
          </a:p>
          <a:p>
            <a:endParaRPr lang="en-US" dirty="0"/>
          </a:p>
        </p:txBody>
      </p:sp>
      <p:grpSp>
        <p:nvGrpSpPr>
          <p:cNvPr id="8" name="Group 7">
            <a:extLst>
              <a:ext uri="{FF2B5EF4-FFF2-40B4-BE49-F238E27FC236}">
                <a16:creationId xmlns:a16="http://schemas.microsoft.com/office/drawing/2014/main" id="{9BC7EFCB-525E-8E49-5DE7-6504784730C7}"/>
              </a:ext>
            </a:extLst>
          </p:cNvPr>
          <p:cNvGrpSpPr/>
          <p:nvPr/>
        </p:nvGrpSpPr>
        <p:grpSpPr>
          <a:xfrm>
            <a:off x="12699" y="3429001"/>
            <a:ext cx="12166602" cy="2202220"/>
            <a:chOff x="375566" y="3494681"/>
            <a:chExt cx="11803734" cy="2136539"/>
          </a:xfrm>
        </p:grpSpPr>
        <p:pic>
          <p:nvPicPr>
            <p:cNvPr id="4" name="Content Placeholder 3">
              <a:extLst>
                <a:ext uri="{FF2B5EF4-FFF2-40B4-BE49-F238E27FC236}">
                  <a16:creationId xmlns:a16="http://schemas.microsoft.com/office/drawing/2014/main" id="{F91E596A-74F1-9B9E-D54E-44CB91899E25}"/>
                </a:ext>
              </a:extLst>
            </p:cNvPr>
            <p:cNvPicPr>
              <a:picLocks noChangeAspect="1"/>
            </p:cNvPicPr>
            <p:nvPr/>
          </p:nvPicPr>
          <p:blipFill rotWithShape="1">
            <a:blip r:embed="rId3">
              <a:extLst>
                <a:ext uri="{28A0092B-C50C-407E-A947-70E740481C1C}">
                  <a14:useLocalDpi xmlns:a14="http://schemas.microsoft.com/office/drawing/2010/main"/>
                </a:ext>
              </a:extLst>
            </a:blip>
            <a:srcRect r="-1"/>
            <a:stretch/>
          </p:blipFill>
          <p:spPr>
            <a:xfrm>
              <a:off x="375566" y="3509255"/>
              <a:ext cx="2900645" cy="2121964"/>
            </a:xfrm>
            <a:prstGeom prst="rect">
              <a:avLst/>
            </a:prstGeom>
          </p:spPr>
        </p:pic>
        <p:pic>
          <p:nvPicPr>
            <p:cNvPr id="5" name="Picture 4">
              <a:extLst>
                <a:ext uri="{FF2B5EF4-FFF2-40B4-BE49-F238E27FC236}">
                  <a16:creationId xmlns:a16="http://schemas.microsoft.com/office/drawing/2014/main" id="{83C1C295-9A20-3528-237B-B7E30FBABD3F}"/>
                </a:ext>
              </a:extLst>
            </p:cNvPr>
            <p:cNvPicPr>
              <a:picLocks noChangeAspect="1"/>
            </p:cNvPicPr>
            <p:nvPr/>
          </p:nvPicPr>
          <p:blipFill rotWithShape="1">
            <a:blip r:embed="rId4">
              <a:extLst>
                <a:ext uri="{28A0092B-C50C-407E-A947-70E740481C1C}">
                  <a14:useLocalDpi xmlns:a14="http://schemas.microsoft.com/office/drawing/2010/main"/>
                </a:ext>
              </a:extLst>
            </a:blip>
            <a:srcRect t="-564"/>
            <a:stretch/>
          </p:blipFill>
          <p:spPr>
            <a:xfrm>
              <a:off x="3276211" y="3497288"/>
              <a:ext cx="3155690" cy="2133931"/>
            </a:xfrm>
            <a:prstGeom prst="rect">
              <a:avLst/>
            </a:prstGeom>
          </p:spPr>
        </p:pic>
        <p:pic>
          <p:nvPicPr>
            <p:cNvPr id="6" name="Picture 5">
              <a:extLst>
                <a:ext uri="{FF2B5EF4-FFF2-40B4-BE49-F238E27FC236}">
                  <a16:creationId xmlns:a16="http://schemas.microsoft.com/office/drawing/2014/main" id="{093D2166-9BF2-0C07-AC87-9C4877C092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78748" y="3494681"/>
              <a:ext cx="3200552" cy="2136539"/>
            </a:xfrm>
            <a:prstGeom prst="rect">
              <a:avLst/>
            </a:prstGeom>
          </p:spPr>
        </p:pic>
        <p:pic>
          <p:nvPicPr>
            <p:cNvPr id="7" name="Picture 6">
              <a:extLst>
                <a:ext uri="{FF2B5EF4-FFF2-40B4-BE49-F238E27FC236}">
                  <a16:creationId xmlns:a16="http://schemas.microsoft.com/office/drawing/2014/main" id="{3EC38BB6-03B7-DFB5-E8FD-03C9DBB4E01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431901" y="3497287"/>
              <a:ext cx="3118813" cy="2133932"/>
            </a:xfrm>
            <a:prstGeom prst="rect">
              <a:avLst/>
            </a:prstGeom>
          </p:spPr>
        </p:pic>
      </p:grpSp>
    </p:spTree>
    <p:extLst>
      <p:ext uri="{BB962C8B-B14F-4D97-AF65-F5344CB8AC3E}">
        <p14:creationId xmlns:p14="http://schemas.microsoft.com/office/powerpoint/2010/main" val="341259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F315-89B7-EAB3-5980-C201C9B2C7CF}"/>
              </a:ext>
            </a:extLst>
          </p:cNvPr>
          <p:cNvSpPr>
            <a:spLocks noGrp="1"/>
          </p:cNvSpPr>
          <p:nvPr>
            <p:ph type="title"/>
          </p:nvPr>
        </p:nvSpPr>
        <p:spPr/>
        <p:txBody>
          <a:bodyPr/>
          <a:lstStyle/>
          <a:p>
            <a:r>
              <a:rPr lang="en-US" dirty="0"/>
              <a:t>Using food as a reward sends a conflicting message</a:t>
            </a:r>
          </a:p>
        </p:txBody>
      </p:sp>
      <p:sp>
        <p:nvSpPr>
          <p:cNvPr id="3" name="Content Placeholder 2">
            <a:extLst>
              <a:ext uri="{FF2B5EF4-FFF2-40B4-BE49-F238E27FC236}">
                <a16:creationId xmlns:a16="http://schemas.microsoft.com/office/drawing/2014/main" id="{04249A13-EE1E-2BC7-4528-EE9987B5700C}"/>
              </a:ext>
            </a:extLst>
          </p:cNvPr>
          <p:cNvSpPr>
            <a:spLocks noGrp="1"/>
          </p:cNvSpPr>
          <p:nvPr>
            <p:ph idx="1"/>
          </p:nvPr>
        </p:nvSpPr>
        <p:spPr/>
        <p:txBody>
          <a:bodyPr/>
          <a:lstStyle/>
          <a:p>
            <a:r>
              <a:rPr lang="en-US" dirty="0">
                <a:latin typeface="Franklin Gothic Book" panose="020B0503020102020204" pitchFamily="34" charset="0"/>
              </a:rPr>
              <a:t>These are the foods that we give you when you are good</a:t>
            </a:r>
          </a:p>
          <a:p>
            <a:endParaRPr lang="en-US" dirty="0"/>
          </a:p>
        </p:txBody>
      </p:sp>
      <p:grpSp>
        <p:nvGrpSpPr>
          <p:cNvPr id="14" name="Group 13">
            <a:extLst>
              <a:ext uri="{FF2B5EF4-FFF2-40B4-BE49-F238E27FC236}">
                <a16:creationId xmlns:a16="http://schemas.microsoft.com/office/drawing/2014/main" id="{535C72A0-6ABE-EF94-BC9A-67FB70512355}"/>
              </a:ext>
            </a:extLst>
          </p:cNvPr>
          <p:cNvGrpSpPr/>
          <p:nvPr/>
        </p:nvGrpSpPr>
        <p:grpSpPr>
          <a:xfrm>
            <a:off x="-1" y="3439977"/>
            <a:ext cx="12192001" cy="2159936"/>
            <a:chOff x="-1" y="3439977"/>
            <a:chExt cx="12192001" cy="2159936"/>
          </a:xfrm>
        </p:grpSpPr>
        <p:pic>
          <p:nvPicPr>
            <p:cNvPr id="4" name="Picture 3">
              <a:extLst>
                <a:ext uri="{FF2B5EF4-FFF2-40B4-BE49-F238E27FC236}">
                  <a16:creationId xmlns:a16="http://schemas.microsoft.com/office/drawing/2014/main" id="{D7C80673-E62E-A1B7-4704-442D30D3EF8D}"/>
                </a:ext>
              </a:extLst>
            </p:cNvPr>
            <p:cNvPicPr>
              <a:picLocks noChangeAspect="1"/>
            </p:cNvPicPr>
            <p:nvPr/>
          </p:nvPicPr>
          <p:blipFill rotWithShape="1">
            <a:blip r:embed="rId3">
              <a:extLst>
                <a:ext uri="{28A0092B-C50C-407E-A947-70E740481C1C}">
                  <a14:useLocalDpi xmlns:a14="http://schemas.microsoft.com/office/drawing/2010/main"/>
                </a:ext>
              </a:extLst>
            </a:blip>
            <a:srcRect r="-646"/>
            <a:stretch/>
          </p:blipFill>
          <p:spPr>
            <a:xfrm>
              <a:off x="-1" y="3439977"/>
              <a:ext cx="3309257" cy="2159935"/>
            </a:xfrm>
            <a:prstGeom prst="rect">
              <a:avLst/>
            </a:prstGeom>
          </p:spPr>
        </p:pic>
        <p:pic>
          <p:nvPicPr>
            <p:cNvPr id="5" name="Picture 4">
              <a:extLst>
                <a:ext uri="{FF2B5EF4-FFF2-40B4-BE49-F238E27FC236}">
                  <a16:creationId xmlns:a16="http://schemas.microsoft.com/office/drawing/2014/main" id="{8CF90888-8D2E-AEF4-AAF0-D2B6CBFF3EF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95600" y="3439977"/>
              <a:ext cx="2417763" cy="2159935"/>
            </a:xfrm>
            <a:prstGeom prst="rect">
              <a:avLst/>
            </a:prstGeom>
          </p:spPr>
        </p:pic>
        <p:pic>
          <p:nvPicPr>
            <p:cNvPr id="6" name="Picture 5">
              <a:extLst>
                <a:ext uri="{FF2B5EF4-FFF2-40B4-BE49-F238E27FC236}">
                  <a16:creationId xmlns:a16="http://schemas.microsoft.com/office/drawing/2014/main" id="{066644B4-1C5B-EC47-A32E-B7CFDDA0FD9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289550" y="3439978"/>
              <a:ext cx="3721100" cy="2159935"/>
            </a:xfrm>
            <a:prstGeom prst="rect">
              <a:avLst/>
            </a:prstGeom>
          </p:spPr>
        </p:pic>
        <p:pic>
          <p:nvPicPr>
            <p:cNvPr id="7" name="Picture 6">
              <a:extLst>
                <a:ext uri="{FF2B5EF4-FFF2-40B4-BE49-F238E27FC236}">
                  <a16:creationId xmlns:a16="http://schemas.microsoft.com/office/drawing/2014/main" id="{1CF5B4AD-1153-3A55-A9FA-3AD6A208A7F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723086" y="3439977"/>
              <a:ext cx="3468914" cy="2135885"/>
            </a:xfrm>
            <a:prstGeom prst="rect">
              <a:avLst/>
            </a:prstGeom>
          </p:spPr>
        </p:pic>
      </p:grpSp>
    </p:spTree>
    <p:extLst>
      <p:ext uri="{BB962C8B-B14F-4D97-AF65-F5344CB8AC3E}">
        <p14:creationId xmlns:p14="http://schemas.microsoft.com/office/powerpoint/2010/main" val="2844441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F7CD-62FE-7599-81B3-202BD2BDC773}"/>
              </a:ext>
            </a:extLst>
          </p:cNvPr>
          <p:cNvSpPr>
            <a:spLocks noGrp="1"/>
          </p:cNvSpPr>
          <p:nvPr>
            <p:ph type="title"/>
          </p:nvPr>
        </p:nvSpPr>
        <p:spPr/>
        <p:txBody>
          <a:bodyPr/>
          <a:lstStyle/>
          <a:p>
            <a:r>
              <a:rPr lang="en-US" dirty="0"/>
              <a:t>Alternatives to food as a reward</a:t>
            </a:r>
          </a:p>
        </p:txBody>
      </p:sp>
      <p:sp>
        <p:nvSpPr>
          <p:cNvPr id="3" name="Content Placeholder 2">
            <a:extLst>
              <a:ext uri="{FF2B5EF4-FFF2-40B4-BE49-F238E27FC236}">
                <a16:creationId xmlns:a16="http://schemas.microsoft.com/office/drawing/2014/main" id="{AA3756D2-40E5-342F-72DE-FC9C1F2D5646}"/>
              </a:ext>
            </a:extLst>
          </p:cNvPr>
          <p:cNvSpPr>
            <a:spLocks noGrp="1"/>
          </p:cNvSpPr>
          <p:nvPr>
            <p:ph idx="1"/>
          </p:nvPr>
        </p:nvSpPr>
        <p:spPr/>
        <p:txBody>
          <a:bodyPr>
            <a:noAutofit/>
          </a:bodyPr>
          <a:lstStyle/>
          <a:p>
            <a:pPr>
              <a:lnSpc>
                <a:spcPct val="100000"/>
              </a:lnSpc>
            </a:pPr>
            <a:r>
              <a:rPr lang="en-US" sz="2200" b="1" dirty="0">
                <a:latin typeface="Franklin Gothic Book" panose="020B0503020102020204" pitchFamily="34" charset="0"/>
              </a:rPr>
              <a:t>Social rewards</a:t>
            </a:r>
            <a:r>
              <a:rPr lang="en-US" sz="2200" dirty="0">
                <a:latin typeface="Franklin Gothic Book" panose="020B0503020102020204" pitchFamily="34" charset="0"/>
              </a:rPr>
              <a:t>: verbal praise, smiles etc.</a:t>
            </a:r>
          </a:p>
          <a:p>
            <a:pPr>
              <a:lnSpc>
                <a:spcPct val="100000"/>
              </a:lnSpc>
            </a:pPr>
            <a:r>
              <a:rPr lang="en-US" sz="2200" b="1" dirty="0">
                <a:latin typeface="Franklin Gothic Book" panose="020B0503020102020204" pitchFamily="34" charset="0"/>
              </a:rPr>
              <a:t>Recognition</a:t>
            </a:r>
            <a:r>
              <a:rPr lang="en-US" sz="2200" dirty="0">
                <a:latin typeface="Franklin Gothic Book" panose="020B0503020102020204" pitchFamily="34" charset="0"/>
              </a:rPr>
              <a:t>: ribbons, certificates, stickers, daily announcements, photo recognition board, positive letter home to parents</a:t>
            </a:r>
          </a:p>
          <a:p>
            <a:pPr>
              <a:lnSpc>
                <a:spcPct val="100000"/>
              </a:lnSpc>
            </a:pPr>
            <a:r>
              <a:rPr lang="en-US" sz="2200" b="1" dirty="0">
                <a:latin typeface="Franklin Gothic Book" panose="020B0503020102020204" pitchFamily="34" charset="0"/>
              </a:rPr>
              <a:t>Privileges:</a:t>
            </a:r>
            <a:r>
              <a:rPr lang="en-US" sz="2200" dirty="0">
                <a:latin typeface="Franklin Gothic Book" panose="020B0503020102020204" pitchFamily="34" charset="0"/>
              </a:rPr>
              <a:t> going first, helper of the week, choosing an activity or game, sitting by friends during homework, reading to younger kids</a:t>
            </a:r>
          </a:p>
          <a:p>
            <a:pPr>
              <a:lnSpc>
                <a:spcPct val="100000"/>
              </a:lnSpc>
            </a:pPr>
            <a:r>
              <a:rPr lang="en-US" sz="2200" b="1" dirty="0">
                <a:latin typeface="Franklin Gothic Book" panose="020B0503020102020204" pitchFamily="34" charset="0"/>
              </a:rPr>
              <a:t>Fun group rewards</a:t>
            </a:r>
            <a:r>
              <a:rPr lang="en-US" sz="2200" dirty="0">
                <a:latin typeface="Franklin Gothic Book" panose="020B0503020102020204" pitchFamily="34" charset="0"/>
              </a:rPr>
              <a:t>: earning extra time playing outside or in the gym, eating snack or doing homework outside, short dance or physical activity breaks, listening to music during homework</a:t>
            </a:r>
          </a:p>
          <a:p>
            <a:pPr>
              <a:lnSpc>
                <a:spcPct val="100000"/>
              </a:lnSpc>
            </a:pPr>
            <a:r>
              <a:rPr lang="en-US" sz="2200" b="1" dirty="0">
                <a:latin typeface="Franklin Gothic Book" panose="020B0503020102020204" pitchFamily="34" charset="0"/>
              </a:rPr>
              <a:t>Items for a treasure box</a:t>
            </a:r>
            <a:r>
              <a:rPr lang="en-US" sz="2200" dirty="0">
                <a:latin typeface="Franklin Gothic Book" panose="020B0503020102020204" pitchFamily="34" charset="0"/>
              </a:rPr>
              <a:t>: pencils, erasers, stamps, bookmarks, chalk, markers, glitter, water bottles, jump ropes, balls, frisbees, cards, silly bands, temporary tattoos, key chains, magnets</a:t>
            </a:r>
          </a:p>
          <a:p>
            <a:pPr>
              <a:lnSpc>
                <a:spcPct val="100000"/>
              </a:lnSpc>
            </a:pP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749321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Birthday balloons">
            <a:extLst>
              <a:ext uri="{FF2B5EF4-FFF2-40B4-BE49-F238E27FC236}">
                <a16:creationId xmlns:a16="http://schemas.microsoft.com/office/drawing/2014/main" id="{73AF8315-D5A0-553D-3DD3-2656463E5F5F}"/>
              </a:ext>
            </a:extLst>
          </p:cNvPr>
          <p:cNvPicPr>
            <a:picLocks noChangeAspect="1"/>
          </p:cNvPicPr>
          <p:nvPr/>
        </p:nvPicPr>
        <p:blipFill>
          <a:blip r:embed="rId4"/>
          <a:stretch>
            <a:fillRect/>
          </a:stretch>
        </p:blipFill>
        <p:spPr>
          <a:xfrm>
            <a:off x="6169025" y="639763"/>
            <a:ext cx="3160713" cy="2082800"/>
          </a:xfrm>
          <a:prstGeom prst="rect">
            <a:avLst/>
          </a:prstGeom>
        </p:spPr>
      </p:pic>
      <p:pic>
        <p:nvPicPr>
          <p:cNvPr id="11" name="Content Placeholder 10" descr="Holiday tree with solid fill">
            <a:extLst>
              <a:ext uri="{FF2B5EF4-FFF2-40B4-BE49-F238E27FC236}">
                <a16:creationId xmlns:a16="http://schemas.microsoft.com/office/drawing/2014/main" id="{8E15D26F-8A8E-FF34-125D-118CA9E0320A}"/>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9329738" y="569913"/>
            <a:ext cx="1218995" cy="1218066"/>
          </a:xfrm>
        </p:spPr>
      </p:pic>
      <p:pic>
        <p:nvPicPr>
          <p:cNvPr id="23" name="Picture 22" descr="Child with green top hat and balloons">
            <a:extLst>
              <a:ext uri="{FF2B5EF4-FFF2-40B4-BE49-F238E27FC236}">
                <a16:creationId xmlns:a16="http://schemas.microsoft.com/office/drawing/2014/main" id="{B4E852D6-8F14-A76F-46E7-7543FC1678A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69025" y="2792413"/>
            <a:ext cx="2622550" cy="1727200"/>
          </a:xfrm>
          <a:prstGeom prst="rect">
            <a:avLst/>
          </a:prstGeom>
        </p:spPr>
      </p:pic>
      <p:pic>
        <p:nvPicPr>
          <p:cNvPr id="29" name="Picture 28" descr="Close-up of holiday decorations, including baubles, pinecones, and pine needles">
            <a:extLst>
              <a:ext uri="{FF2B5EF4-FFF2-40B4-BE49-F238E27FC236}">
                <a16:creationId xmlns:a16="http://schemas.microsoft.com/office/drawing/2014/main" id="{4ED35619-9502-47AD-1CA5-98688EF6527C}"/>
              </a:ext>
            </a:extLst>
          </p:cNvPr>
          <p:cNvPicPr>
            <a:picLocks noChangeAspect="1"/>
          </p:cNvPicPr>
          <p:nvPr/>
        </p:nvPicPr>
        <p:blipFill>
          <a:blip r:embed="rId8"/>
          <a:stretch>
            <a:fillRect/>
          </a:stretch>
        </p:blipFill>
        <p:spPr>
          <a:xfrm>
            <a:off x="8858250" y="2792413"/>
            <a:ext cx="2622550" cy="1727200"/>
          </a:xfrm>
          <a:prstGeom prst="rect">
            <a:avLst/>
          </a:prstGeom>
        </p:spPr>
      </p:pic>
      <p:pic>
        <p:nvPicPr>
          <p:cNvPr id="27" name="Picture 26" descr="Menorah with blue candles">
            <a:extLst>
              <a:ext uri="{FF2B5EF4-FFF2-40B4-BE49-F238E27FC236}">
                <a16:creationId xmlns:a16="http://schemas.microsoft.com/office/drawing/2014/main" id="{B6B02DBF-E4CE-3DE4-70BE-B3FC735069B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69025" y="4586288"/>
            <a:ext cx="1063625" cy="1631950"/>
          </a:xfrm>
          <a:prstGeom prst="rect">
            <a:avLst/>
          </a:prstGeom>
        </p:spPr>
      </p:pic>
      <p:pic>
        <p:nvPicPr>
          <p:cNvPr id="25" name="Picture 24" descr="Calendar dates">
            <a:extLst>
              <a:ext uri="{FF2B5EF4-FFF2-40B4-BE49-F238E27FC236}">
                <a16:creationId xmlns:a16="http://schemas.microsoft.com/office/drawing/2014/main" id="{435D18A5-F2EE-5203-1BB1-4ADE8059BE34}"/>
              </a:ext>
            </a:extLst>
          </p:cNvPr>
          <p:cNvPicPr>
            <a:picLocks noChangeAspect="1"/>
          </p:cNvPicPr>
          <p:nvPr/>
        </p:nvPicPr>
        <p:blipFill>
          <a:blip r:embed="rId10"/>
          <a:stretch>
            <a:fillRect/>
          </a:stretch>
        </p:blipFill>
        <p:spPr>
          <a:xfrm>
            <a:off x="7300913" y="4586288"/>
            <a:ext cx="2479675" cy="1631950"/>
          </a:xfrm>
          <a:prstGeom prst="rect">
            <a:avLst/>
          </a:prstGeom>
        </p:spPr>
      </p:pic>
      <p:pic>
        <p:nvPicPr>
          <p:cNvPr id="31" name="Picture 30" descr="Small candy canes">
            <a:extLst>
              <a:ext uri="{FF2B5EF4-FFF2-40B4-BE49-F238E27FC236}">
                <a16:creationId xmlns:a16="http://schemas.microsoft.com/office/drawing/2014/main" id="{B709A185-E507-8B8C-4954-A211AE802FB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848850" y="4586288"/>
            <a:ext cx="1631950" cy="1631950"/>
          </a:xfrm>
          <a:prstGeom prst="rect">
            <a:avLst/>
          </a:prstGeom>
        </p:spPr>
      </p:pic>
      <p:sp>
        <p:nvSpPr>
          <p:cNvPr id="2" name="Title 1">
            <a:extLst>
              <a:ext uri="{FF2B5EF4-FFF2-40B4-BE49-F238E27FC236}">
                <a16:creationId xmlns:a16="http://schemas.microsoft.com/office/drawing/2014/main" id="{1D35D545-E27A-31F5-26D7-D1F9A26B6D65}"/>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000" kern="1200" dirty="0"/>
              <a:t>Healthy Celebrations</a:t>
            </a:r>
          </a:p>
        </p:txBody>
      </p:sp>
      <p:cxnSp>
        <p:nvCxnSpPr>
          <p:cNvPr id="4" name="Straight Connector 3">
            <a:extLst>
              <a:ext uri="{FF2B5EF4-FFF2-40B4-BE49-F238E27FC236}">
                <a16:creationId xmlns:a16="http://schemas.microsoft.com/office/drawing/2014/main" id="{AF595613-280F-4DFB-93E9-6603A1915FD8}"/>
              </a:ext>
            </a:extLst>
          </p:cNvPr>
          <p:cNvCxnSpPr/>
          <p:nvPr/>
        </p:nvCxnSpPr>
        <p:spPr>
          <a:xfrm>
            <a:off x="5225143" y="1681163"/>
            <a:ext cx="0" cy="3526972"/>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5" name="Graphic 4" descr="Jack-O-Lantern with solid fill">
            <a:extLst>
              <a:ext uri="{FF2B5EF4-FFF2-40B4-BE49-F238E27FC236}">
                <a16:creationId xmlns:a16="http://schemas.microsoft.com/office/drawing/2014/main" id="{9AFC9F9E-FA26-7C07-B31D-70DC086ABD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45365" y="1878013"/>
            <a:ext cx="914400" cy="914400"/>
          </a:xfrm>
          <a:prstGeom prst="rect">
            <a:avLst/>
          </a:prstGeom>
        </p:spPr>
      </p:pic>
      <p:pic>
        <p:nvPicPr>
          <p:cNvPr id="6" name="Graphic 5" descr="Gingerbread cookie outline">
            <a:extLst>
              <a:ext uri="{FF2B5EF4-FFF2-40B4-BE49-F238E27FC236}">
                <a16:creationId xmlns:a16="http://schemas.microsoft.com/office/drawing/2014/main" id="{0CCA921B-A9D9-1D9F-F5D1-0285220E33D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72033" y="1787979"/>
            <a:ext cx="817109" cy="817109"/>
          </a:xfrm>
          <a:prstGeom prst="rect">
            <a:avLst/>
          </a:prstGeom>
        </p:spPr>
      </p:pic>
      <p:pic>
        <p:nvPicPr>
          <p:cNvPr id="7" name="Graphic 6" descr="Rainbow with solid fill">
            <a:extLst>
              <a:ext uri="{FF2B5EF4-FFF2-40B4-BE49-F238E27FC236}">
                <a16:creationId xmlns:a16="http://schemas.microsoft.com/office/drawing/2014/main" id="{5DF26DD9-40DA-CB9F-C11B-9D701C8ACB0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40942" y="361851"/>
            <a:ext cx="1114991" cy="1114991"/>
          </a:xfrm>
          <a:prstGeom prst="rect">
            <a:avLst/>
          </a:prstGeom>
        </p:spPr>
      </p:pic>
      <p:pic>
        <p:nvPicPr>
          <p:cNvPr id="8" name="Graphic 7" descr="Leprechaun hat outline">
            <a:extLst>
              <a:ext uri="{FF2B5EF4-FFF2-40B4-BE49-F238E27FC236}">
                <a16:creationId xmlns:a16="http://schemas.microsoft.com/office/drawing/2014/main" id="{F76D4E7C-A6DD-3432-0BBF-2B4F6995B03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39597" y="1178946"/>
            <a:ext cx="824763" cy="824763"/>
          </a:xfrm>
          <a:prstGeom prst="rect">
            <a:avLst/>
          </a:prstGeom>
        </p:spPr>
      </p:pic>
    </p:spTree>
    <p:extLst>
      <p:ext uri="{BB962C8B-B14F-4D97-AF65-F5344CB8AC3E}">
        <p14:creationId xmlns:p14="http://schemas.microsoft.com/office/powerpoint/2010/main" val="2083731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E267-3887-BA9D-E4F0-36D32415C670}"/>
              </a:ext>
            </a:extLst>
          </p:cNvPr>
          <p:cNvSpPr>
            <a:spLocks noGrp="1"/>
          </p:cNvSpPr>
          <p:nvPr>
            <p:ph type="title"/>
          </p:nvPr>
        </p:nvSpPr>
        <p:spPr/>
        <p:txBody>
          <a:bodyPr/>
          <a:lstStyle/>
          <a:p>
            <a:r>
              <a:rPr lang="en-US" dirty="0"/>
              <a:t>Springtime is here!</a:t>
            </a:r>
          </a:p>
        </p:txBody>
      </p:sp>
      <p:sp>
        <p:nvSpPr>
          <p:cNvPr id="3" name="Content Placeholder 2">
            <a:extLst>
              <a:ext uri="{FF2B5EF4-FFF2-40B4-BE49-F238E27FC236}">
                <a16:creationId xmlns:a16="http://schemas.microsoft.com/office/drawing/2014/main" id="{9E9AF940-4381-8FFF-BAFA-56419FC70598}"/>
              </a:ext>
            </a:extLst>
          </p:cNvPr>
          <p:cNvSpPr>
            <a:spLocks noGrp="1"/>
          </p:cNvSpPr>
          <p:nvPr>
            <p:ph idx="1"/>
          </p:nvPr>
        </p:nvSpPr>
        <p:spPr>
          <a:xfrm>
            <a:off x="838200" y="1825625"/>
            <a:ext cx="8387527" cy="4351338"/>
          </a:xfrm>
        </p:spPr>
        <p:txBody>
          <a:bodyPr>
            <a:normAutofit fontScale="92500"/>
          </a:bodyPr>
          <a:lstStyle/>
          <a:p>
            <a:r>
              <a:rPr lang="en-US" dirty="0">
                <a:latin typeface="Franklin Gothic Book" panose="020B0503020102020204" pitchFamily="34" charset="0"/>
              </a:rPr>
              <a:t>Open up the doors and play!</a:t>
            </a:r>
          </a:p>
          <a:p>
            <a:r>
              <a:rPr lang="en-US" dirty="0">
                <a:latin typeface="Franklin Gothic Book" panose="020B0503020102020204" pitchFamily="34" charset="0"/>
              </a:rPr>
              <a:t>Make use of playgrounds, fields, and courts at or nearby your program</a:t>
            </a:r>
          </a:p>
          <a:p>
            <a:r>
              <a:rPr lang="en-US" dirty="0">
                <a:latin typeface="Franklin Gothic Book" panose="020B0503020102020204" pitchFamily="34" charset="0"/>
              </a:rPr>
              <a:t>Revisit ideas for offering at least 30 minutes of physical activity for all kids</a:t>
            </a:r>
          </a:p>
          <a:p>
            <a:r>
              <a:rPr lang="en-US" dirty="0">
                <a:latin typeface="Franklin Gothic Book" panose="020B0503020102020204" pitchFamily="34" charset="0"/>
              </a:rPr>
              <a:t>Can you offer active time for all kids at the beginning of the afterschool day?</a:t>
            </a:r>
          </a:p>
          <a:p>
            <a:r>
              <a:rPr lang="en-US" dirty="0">
                <a:latin typeface="Franklin Gothic Book" panose="020B0503020102020204" pitchFamily="34" charset="0"/>
              </a:rPr>
              <a:t>Don’t forget activity breaks during homework time</a:t>
            </a:r>
          </a:p>
          <a:p>
            <a:r>
              <a:rPr lang="en-US" dirty="0">
                <a:latin typeface="Franklin Gothic Book" panose="020B0503020102020204" pitchFamily="34" charset="0"/>
              </a:rPr>
              <a:t>Let kids recharge, de-stress, and run around during end of year testing</a:t>
            </a:r>
          </a:p>
          <a:p>
            <a:endParaRPr lang="en-US" dirty="0">
              <a:latin typeface="Franklin Gothic Book" panose="020B0503020102020204" pitchFamily="34" charset="0"/>
            </a:endParaRPr>
          </a:p>
        </p:txBody>
      </p:sp>
      <p:grpSp>
        <p:nvGrpSpPr>
          <p:cNvPr id="7" name="Group 6">
            <a:extLst>
              <a:ext uri="{FF2B5EF4-FFF2-40B4-BE49-F238E27FC236}">
                <a16:creationId xmlns:a16="http://schemas.microsoft.com/office/drawing/2014/main" id="{F20ED9FB-A99D-1280-6B38-2EF67565C1FE}"/>
              </a:ext>
            </a:extLst>
          </p:cNvPr>
          <p:cNvGrpSpPr/>
          <p:nvPr/>
        </p:nvGrpSpPr>
        <p:grpSpPr>
          <a:xfrm>
            <a:off x="9653012" y="448924"/>
            <a:ext cx="1780029" cy="5785982"/>
            <a:chOff x="9653012" y="536009"/>
            <a:chExt cx="1780029" cy="5785982"/>
          </a:xfrm>
        </p:grpSpPr>
        <p:pic>
          <p:nvPicPr>
            <p:cNvPr id="4" name="Picture 4" descr="hopscotch_000002153507Small.jpg">
              <a:extLst>
                <a:ext uri="{FF2B5EF4-FFF2-40B4-BE49-F238E27FC236}">
                  <a16:creationId xmlns:a16="http://schemas.microsoft.com/office/drawing/2014/main" id="{7C05724D-D302-D387-7DFB-6AA75934B30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53012" y="536009"/>
              <a:ext cx="1780029" cy="267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girl swinging_000009136748XSmall.jpg">
              <a:extLst>
                <a:ext uri="{FF2B5EF4-FFF2-40B4-BE49-F238E27FC236}">
                  <a16:creationId xmlns:a16="http://schemas.microsoft.com/office/drawing/2014/main" id="{AD9D3644-E5DC-08EC-EB41-849EC880316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9653012" y="4368800"/>
              <a:ext cx="1780029" cy="195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oy_water fountain_000007461185XSmall.jpg">
              <a:extLst>
                <a:ext uri="{FF2B5EF4-FFF2-40B4-BE49-F238E27FC236}">
                  <a16:creationId xmlns:a16="http://schemas.microsoft.com/office/drawing/2014/main" id="{00A99F19-98BC-4B4E-E6D2-D5F6779C631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9653012" y="2675165"/>
              <a:ext cx="1780029" cy="169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0048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A17E3-BB93-8C58-2A43-6B59B557CA49}"/>
              </a:ext>
            </a:extLst>
          </p:cNvPr>
          <p:cNvSpPr>
            <a:spLocks noGrp="1"/>
          </p:cNvSpPr>
          <p:nvPr>
            <p:ph type="title"/>
          </p:nvPr>
        </p:nvSpPr>
        <p:spPr/>
        <p:txBody>
          <a:bodyPr/>
          <a:lstStyle/>
          <a:p>
            <a:r>
              <a:rPr lang="en-US" dirty="0"/>
              <a:t>Skill Development #2: </a:t>
            </a:r>
          </a:p>
        </p:txBody>
      </p:sp>
      <p:sp>
        <p:nvSpPr>
          <p:cNvPr id="3" name="Text Placeholder 2">
            <a:extLst>
              <a:ext uri="{FF2B5EF4-FFF2-40B4-BE49-F238E27FC236}">
                <a16:creationId xmlns:a16="http://schemas.microsoft.com/office/drawing/2014/main" id="{A949C593-7A21-1AC1-8668-088F6EF9B09D}"/>
              </a:ext>
            </a:extLst>
          </p:cNvPr>
          <p:cNvSpPr>
            <a:spLocks noGrp="1"/>
          </p:cNvSpPr>
          <p:nvPr>
            <p:ph type="body" idx="1"/>
          </p:nvPr>
        </p:nvSpPr>
        <p:spPr/>
        <p:txBody>
          <a:bodyPr/>
          <a:lstStyle/>
          <a:p>
            <a:r>
              <a:rPr lang="en-US" i="1" dirty="0">
                <a:latin typeface="Franklin Gothic Book" panose="020B0503020102020204" pitchFamily="34" charset="0"/>
              </a:rPr>
              <a:t>Putting policies into place</a:t>
            </a:r>
          </a:p>
        </p:txBody>
      </p:sp>
    </p:spTree>
    <p:extLst>
      <p:ext uri="{BB962C8B-B14F-4D97-AF65-F5344CB8AC3E}">
        <p14:creationId xmlns:p14="http://schemas.microsoft.com/office/powerpoint/2010/main" val="3691154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915D-9B4F-C70F-FBA4-91C9C973808C}"/>
              </a:ext>
            </a:extLst>
          </p:cNvPr>
          <p:cNvSpPr>
            <a:spLocks noGrp="1"/>
          </p:cNvSpPr>
          <p:nvPr>
            <p:ph type="title"/>
          </p:nvPr>
        </p:nvSpPr>
        <p:spPr/>
        <p:txBody>
          <a:bodyPr>
            <a:normAutofit/>
          </a:bodyPr>
          <a:lstStyle/>
          <a:p>
            <a:r>
              <a:rPr lang="en-US" dirty="0"/>
              <a:t>Skill development #2: </a:t>
            </a:r>
            <a:br>
              <a:rPr lang="en-US" dirty="0"/>
            </a:br>
            <a:r>
              <a:rPr lang="en-US" dirty="0"/>
              <a:t>Putting policies into place</a:t>
            </a:r>
          </a:p>
        </p:txBody>
      </p:sp>
      <p:sp>
        <p:nvSpPr>
          <p:cNvPr id="3" name="Content Placeholder 2">
            <a:extLst>
              <a:ext uri="{FF2B5EF4-FFF2-40B4-BE49-F238E27FC236}">
                <a16:creationId xmlns:a16="http://schemas.microsoft.com/office/drawing/2014/main" id="{3F960348-6BFF-07B1-348B-331441DB71B5}"/>
              </a:ext>
            </a:extLst>
          </p:cNvPr>
          <p:cNvSpPr>
            <a:spLocks noGrp="1"/>
          </p:cNvSpPr>
          <p:nvPr>
            <p:ph idx="1"/>
          </p:nvPr>
        </p:nvSpPr>
        <p:spPr/>
        <p:txBody>
          <a:bodyPr/>
          <a:lstStyle/>
          <a:p>
            <a:r>
              <a:rPr lang="en-US" dirty="0">
                <a:latin typeface="Franklin Gothic Book" panose="020B0503020102020204" pitchFamily="34" charset="0"/>
              </a:rPr>
              <a:t>What changes can be made before the next school year?</a:t>
            </a:r>
          </a:p>
          <a:p>
            <a:r>
              <a:rPr lang="en-US" dirty="0">
                <a:latin typeface="Franklin Gothic Book" panose="020B0503020102020204" pitchFamily="34" charset="0"/>
              </a:rPr>
              <a:t>Implementation and Dissemination Strategies</a:t>
            </a:r>
          </a:p>
          <a:p>
            <a:pPr marL="0" indent="0">
              <a:buNone/>
            </a:pPr>
            <a:endParaRPr lang="en-US" dirty="0">
              <a:latin typeface="Franklin Gothic Book" panose="020B0503020102020204" pitchFamily="34" charset="0"/>
            </a:endParaRPr>
          </a:p>
        </p:txBody>
      </p:sp>
    </p:spTree>
    <p:extLst>
      <p:ext uri="{BB962C8B-B14F-4D97-AF65-F5344CB8AC3E}">
        <p14:creationId xmlns:p14="http://schemas.microsoft.com/office/powerpoint/2010/main" val="2205667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53290-3BFC-ADB1-CB36-323F689EE6E6}"/>
              </a:ext>
            </a:extLst>
          </p:cNvPr>
          <p:cNvSpPr>
            <a:spLocks noGrp="1"/>
          </p:cNvSpPr>
          <p:nvPr>
            <p:ph type="title"/>
          </p:nvPr>
        </p:nvSpPr>
        <p:spPr/>
        <p:txBody>
          <a:bodyPr/>
          <a:lstStyle/>
          <a:p>
            <a:r>
              <a:rPr lang="en-US" dirty="0"/>
              <a:t>Policy writing &amp; communication</a:t>
            </a:r>
          </a:p>
        </p:txBody>
      </p:sp>
      <p:sp>
        <p:nvSpPr>
          <p:cNvPr id="3" name="Content Placeholder 2">
            <a:extLst>
              <a:ext uri="{FF2B5EF4-FFF2-40B4-BE49-F238E27FC236}">
                <a16:creationId xmlns:a16="http://schemas.microsoft.com/office/drawing/2014/main" id="{3DFF488D-7E3A-144F-BEB9-7A02EE47492A}"/>
              </a:ext>
            </a:extLst>
          </p:cNvPr>
          <p:cNvSpPr>
            <a:spLocks noGrp="1"/>
          </p:cNvSpPr>
          <p:nvPr>
            <p:ph idx="1"/>
          </p:nvPr>
        </p:nvSpPr>
        <p:spPr>
          <a:xfrm>
            <a:off x="838200" y="1581785"/>
            <a:ext cx="6226277" cy="4351338"/>
          </a:xfrm>
        </p:spPr>
        <p:txBody>
          <a:bodyPr>
            <a:normAutofit fontScale="92500" lnSpcReduction="10000"/>
          </a:bodyPr>
          <a:lstStyle/>
          <a:p>
            <a:r>
              <a:rPr lang="en-US" dirty="0">
                <a:latin typeface="Franklin Gothic Book" panose="020B0503020102020204" pitchFamily="34" charset="0"/>
              </a:rPr>
              <a:t>How do you make policy happen?</a:t>
            </a:r>
          </a:p>
          <a:p>
            <a:pPr lvl="1"/>
            <a:r>
              <a:rPr lang="en-US" dirty="0">
                <a:latin typeface="Franklin Gothic Book" panose="020B0503020102020204" pitchFamily="34" charset="0"/>
              </a:rPr>
              <a:t>Assess your current policies</a:t>
            </a:r>
          </a:p>
          <a:p>
            <a:pPr lvl="1"/>
            <a:r>
              <a:rPr lang="en-US" dirty="0">
                <a:latin typeface="Franklin Gothic Book" panose="020B0503020102020204" pitchFamily="34" charset="0"/>
              </a:rPr>
              <a:t>Set goals around the creation of new policies</a:t>
            </a:r>
          </a:p>
          <a:p>
            <a:pPr lvl="1"/>
            <a:r>
              <a:rPr lang="en-US" dirty="0">
                <a:latin typeface="Franklin Gothic Book" panose="020B0503020102020204" pitchFamily="34" charset="0"/>
              </a:rPr>
              <a:t>Use resources to write those policies</a:t>
            </a:r>
          </a:p>
          <a:p>
            <a:pPr lvl="1"/>
            <a:r>
              <a:rPr lang="en-US" dirty="0">
                <a:latin typeface="Franklin Gothic Book" panose="020B0503020102020204" pitchFamily="34" charset="0"/>
              </a:rPr>
              <a:t>Communicate your new or changed policies to staff and family</a:t>
            </a:r>
          </a:p>
          <a:p>
            <a:r>
              <a:rPr lang="en-US" dirty="0">
                <a:latin typeface="Franklin Gothic Book" panose="020B0503020102020204" pitchFamily="34" charset="0"/>
              </a:rPr>
              <a:t>Let’s do it!</a:t>
            </a:r>
          </a:p>
          <a:p>
            <a:pPr lvl="1"/>
            <a:r>
              <a:rPr lang="en-US" dirty="0">
                <a:latin typeface="Franklin Gothic Book" panose="020B0503020102020204" pitchFamily="34" charset="0"/>
              </a:rPr>
              <a:t>Take Action</a:t>
            </a:r>
          </a:p>
          <a:p>
            <a:pPr lvl="2"/>
            <a:r>
              <a:rPr lang="en-US" dirty="0">
                <a:latin typeface="Franklin Gothic Book" panose="020B0503020102020204" pitchFamily="34" charset="0"/>
              </a:rPr>
              <a:t>Where will the policy go (handbook)?</a:t>
            </a:r>
          </a:p>
          <a:p>
            <a:pPr lvl="2"/>
            <a:r>
              <a:rPr lang="en-US" dirty="0">
                <a:latin typeface="Franklin Gothic Book" panose="020B0503020102020204" pitchFamily="34" charset="0"/>
              </a:rPr>
              <a:t>What will the policy say?</a:t>
            </a:r>
          </a:p>
          <a:p>
            <a:r>
              <a:rPr lang="en-US" dirty="0">
                <a:latin typeface="Franklin Gothic Book" panose="020B0503020102020204" pitchFamily="34" charset="0"/>
              </a:rPr>
              <a:t>Celebrate Success</a:t>
            </a:r>
          </a:p>
          <a:p>
            <a:pPr lvl="1"/>
            <a:r>
              <a:rPr lang="en-US" dirty="0">
                <a:latin typeface="Franklin Gothic Book" panose="020B0503020102020204" pitchFamily="34" charset="0"/>
              </a:rPr>
              <a:t>Who will make sure the policy is implemented?</a:t>
            </a:r>
          </a:p>
          <a:p>
            <a:pPr lvl="1"/>
            <a:r>
              <a:rPr lang="en-US" dirty="0">
                <a:latin typeface="Franklin Gothic Book" panose="020B0503020102020204" pitchFamily="34" charset="0"/>
              </a:rPr>
              <a:t>How will you tell others about the policy?</a:t>
            </a:r>
          </a:p>
          <a:p>
            <a:endParaRPr lang="en-US" dirty="0">
              <a:latin typeface="Franklin Gothic Book" panose="020B0503020102020204" pitchFamily="34" charset="0"/>
            </a:endParaRPr>
          </a:p>
          <a:p>
            <a:endParaRPr lang="en-US" dirty="0">
              <a:latin typeface="Franklin Gothic Book" panose="020B0503020102020204" pitchFamily="34" charset="0"/>
            </a:endParaRPr>
          </a:p>
        </p:txBody>
      </p:sp>
      <p:pic>
        <p:nvPicPr>
          <p:cNvPr id="4" name="Picture 3" descr="Close-up of a highlighter on a page of a dictionary&#10;&#10;Description automatically generated">
            <a:extLst>
              <a:ext uri="{FF2B5EF4-FFF2-40B4-BE49-F238E27FC236}">
                <a16:creationId xmlns:a16="http://schemas.microsoft.com/office/drawing/2014/main" id="{5FBDF787-1165-58CD-16F1-9E87994EE6A5}"/>
              </a:ext>
            </a:extLst>
          </p:cNvPr>
          <p:cNvPicPr>
            <a:picLocks noChangeAspect="1"/>
          </p:cNvPicPr>
          <p:nvPr/>
        </p:nvPicPr>
        <p:blipFill>
          <a:blip r:embed="rId2"/>
          <a:stretch>
            <a:fillRect/>
          </a:stretch>
        </p:blipFill>
        <p:spPr>
          <a:xfrm>
            <a:off x="7319247" y="2164838"/>
            <a:ext cx="4575722" cy="2997098"/>
          </a:xfrm>
          <a:prstGeom prst="rect">
            <a:avLst/>
          </a:prstGeom>
          <a:noFill/>
        </p:spPr>
      </p:pic>
    </p:spTree>
    <p:extLst>
      <p:ext uri="{BB962C8B-B14F-4D97-AF65-F5344CB8AC3E}">
        <p14:creationId xmlns:p14="http://schemas.microsoft.com/office/powerpoint/2010/main" val="1099321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4643-0273-BD2F-7C4B-3CD0CFD4544F}"/>
              </a:ext>
            </a:extLst>
          </p:cNvPr>
          <p:cNvSpPr>
            <a:spLocks noGrp="1"/>
          </p:cNvSpPr>
          <p:nvPr>
            <p:ph type="title"/>
          </p:nvPr>
        </p:nvSpPr>
        <p:spPr>
          <a:xfrm>
            <a:off x="286109" y="227102"/>
            <a:ext cx="10515600" cy="1325563"/>
          </a:xfrm>
        </p:spPr>
        <p:txBody>
          <a:bodyPr/>
          <a:lstStyle/>
          <a:p>
            <a:r>
              <a:rPr lang="en-US" dirty="0"/>
              <a:t>Agenda</a:t>
            </a:r>
          </a:p>
        </p:txBody>
      </p:sp>
      <p:graphicFrame>
        <p:nvGraphicFramePr>
          <p:cNvPr id="4" name="Content Placeholder 3">
            <a:extLst>
              <a:ext uri="{FF2B5EF4-FFF2-40B4-BE49-F238E27FC236}">
                <a16:creationId xmlns:a16="http://schemas.microsoft.com/office/drawing/2014/main" id="{B7E6939D-58A9-7A16-3271-E30D9E80EA3B}"/>
              </a:ext>
            </a:extLst>
          </p:cNvPr>
          <p:cNvGraphicFramePr>
            <a:graphicFrameLocks noGrp="1"/>
          </p:cNvGraphicFramePr>
          <p:nvPr>
            <p:ph idx="1"/>
            <p:extLst>
              <p:ext uri="{D42A27DB-BD31-4B8C-83A1-F6EECF244321}">
                <p14:modId xmlns:p14="http://schemas.microsoft.com/office/powerpoint/2010/main" val="1415503207"/>
              </p:ext>
            </p:extLst>
          </p:nvPr>
        </p:nvGraphicFramePr>
        <p:xfrm>
          <a:off x="1" y="1337824"/>
          <a:ext cx="12192000" cy="4884071"/>
        </p:xfrm>
        <a:graphic>
          <a:graphicData uri="http://schemas.openxmlformats.org/drawingml/2006/table">
            <a:tbl>
              <a:tblPr firstRow="1" bandRow="1">
                <a:tableStyleId>{5C22544A-7EE6-4342-B048-85BDC9FD1C3A}</a:tableStyleId>
              </a:tblPr>
              <a:tblGrid>
                <a:gridCol w="3088841">
                  <a:extLst>
                    <a:ext uri="{9D8B030D-6E8A-4147-A177-3AD203B41FA5}">
                      <a16:colId xmlns:a16="http://schemas.microsoft.com/office/drawing/2014/main" val="254998833"/>
                    </a:ext>
                  </a:extLst>
                </a:gridCol>
                <a:gridCol w="9103159">
                  <a:extLst>
                    <a:ext uri="{9D8B030D-6E8A-4147-A177-3AD203B41FA5}">
                      <a16:colId xmlns:a16="http://schemas.microsoft.com/office/drawing/2014/main" val="2623671046"/>
                    </a:ext>
                  </a:extLst>
                </a:gridCol>
              </a:tblGrid>
              <a:tr h="398360">
                <a:tc>
                  <a:txBody>
                    <a:bodyPr/>
                    <a:lstStyle/>
                    <a:p>
                      <a:r>
                        <a:rPr lang="en-US" dirty="0"/>
                        <a:t>Time</a:t>
                      </a:r>
                    </a:p>
                  </a:txBody>
                  <a:tcPr/>
                </a:tc>
                <a:tc>
                  <a:txBody>
                    <a:bodyPr/>
                    <a:lstStyle/>
                    <a:p>
                      <a:r>
                        <a:rPr lang="en-US" dirty="0"/>
                        <a:t>Task</a:t>
                      </a:r>
                    </a:p>
                  </a:txBody>
                  <a:tcPr/>
                </a:tc>
                <a:extLst>
                  <a:ext uri="{0D108BD9-81ED-4DB2-BD59-A6C34878D82A}">
                    <a16:rowId xmlns:a16="http://schemas.microsoft.com/office/drawing/2014/main" val="585175414"/>
                  </a:ext>
                </a:extLst>
              </a:tr>
              <a:tr h="6875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6:00pm – 6:20pm</a:t>
                      </a:r>
                      <a:endParaRPr kumimoji="0" lang="en-US" sz="2000" b="0" i="0" u="none" strike="noStrike" cap="none" normalizeH="0" baseline="0" dirty="0">
                        <a:ln>
                          <a:noFill/>
                        </a:ln>
                        <a:solidFill>
                          <a:srgbClr val="000000"/>
                        </a:solidFill>
                        <a:effectLst/>
                        <a:latin typeface="Franklin Gothic Book" panose="020B0503020102020204" pitchFamily="34" charset="0"/>
                      </a:endParaRPr>
                    </a:p>
                  </a:txBody>
                  <a:tcPr marT="45726" marB="45726"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Progress</a:t>
                      </a: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latin typeface="Franklin Gothic Book" panose="020B0503020102020204" pitchFamily="34" charset="0"/>
                        </a:rPr>
                        <a:t>“As the wind blows” -- Share improvements with the group </a:t>
                      </a:r>
                    </a:p>
                  </a:txBody>
                  <a:tcPr marT="45726" marB="45726" horzOverflow="overflow"/>
                </a:tc>
                <a:extLst>
                  <a:ext uri="{0D108BD9-81ED-4DB2-BD59-A6C34878D82A}">
                    <a16:rowId xmlns:a16="http://schemas.microsoft.com/office/drawing/2014/main" val="3406132225"/>
                  </a:ext>
                </a:extLst>
              </a:tr>
              <a:tr h="6875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6:20pm – 6:45pm</a:t>
                      </a:r>
                      <a:endParaRPr kumimoji="0" lang="en-US" sz="2000" b="0" i="0" u="none" strike="noStrike" cap="none" normalizeH="0" baseline="0" dirty="0">
                        <a:ln>
                          <a:noFill/>
                        </a:ln>
                        <a:solidFill>
                          <a:srgbClr val="000000"/>
                        </a:solidFill>
                        <a:effectLst/>
                        <a:latin typeface="Franklin Gothic Book" panose="020B0503020102020204" pitchFamily="34" charset="0"/>
                      </a:endParaRPr>
                    </a:p>
                  </a:txBody>
                  <a:tcPr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Skills Development 1</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latin typeface="Franklin Gothic Book" panose="020B0503020102020204" pitchFamily="34" charset="0"/>
                        </a:rPr>
                        <a:t>Nutrition strategies</a:t>
                      </a:r>
                      <a:endParaRPr kumimoji="0" lang="en-US" sz="1600" b="0" i="0" u="none" strike="noStrike" cap="none" normalizeH="0" baseline="0" dirty="0">
                        <a:ln>
                          <a:noFill/>
                        </a:ln>
                        <a:solidFill>
                          <a:srgbClr val="000000"/>
                        </a:solidFill>
                        <a:effectLst/>
                        <a:latin typeface="Franklin Gothic Book" panose="020B0503020102020204" pitchFamily="34" charset="0"/>
                      </a:endParaRPr>
                    </a:p>
                  </a:txBody>
                  <a:tcPr marT="45726" marB="45726" horzOverflow="overflow"/>
                </a:tc>
                <a:extLst>
                  <a:ext uri="{0D108BD9-81ED-4DB2-BD59-A6C34878D82A}">
                    <a16:rowId xmlns:a16="http://schemas.microsoft.com/office/drawing/2014/main" val="1366358875"/>
                  </a:ext>
                </a:extLst>
              </a:tr>
              <a:tr h="9495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6:45pm – 7:15pm</a:t>
                      </a:r>
                      <a:endParaRPr kumimoji="0" lang="en-US" sz="2000" b="0" i="0" u="none" strike="noStrike" cap="none" normalizeH="0" baseline="0" dirty="0">
                        <a:ln>
                          <a:noFill/>
                        </a:ln>
                        <a:solidFill>
                          <a:srgbClr val="000000"/>
                        </a:solidFill>
                        <a:effectLst/>
                        <a:latin typeface="Franklin Gothic Book" panose="020B0503020102020204" pitchFamily="34" charset="0"/>
                      </a:endParaRPr>
                    </a:p>
                  </a:txBody>
                  <a:tcPr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Skills Development 2</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kern="1200" cap="none" normalizeH="0" baseline="0" dirty="0">
                          <a:ln>
                            <a:noFill/>
                          </a:ln>
                          <a:solidFill>
                            <a:schemeClr val="dk1"/>
                          </a:solidFill>
                          <a:effectLst/>
                          <a:latin typeface="Franklin Gothic Book" panose="020B0503020102020204" pitchFamily="34" charset="0"/>
                          <a:ea typeface="+mn-ea"/>
                          <a:cs typeface="+mn-cs"/>
                        </a:rPr>
                        <a:t>Putting policies into place – handbook revision</a:t>
                      </a:r>
                      <a:endParaRPr kumimoji="0" lang="en-US" sz="1600" u="none" strike="noStrike" cap="none" normalizeH="0" baseline="0" dirty="0">
                        <a:ln>
                          <a:noFill/>
                        </a:ln>
                        <a:effectLst/>
                        <a:latin typeface="Franklin Gothic Book" panose="020B05030201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latin typeface="Franklin Gothic Book" panose="020B0503020102020204" pitchFamily="34" charset="0"/>
                        </a:rPr>
                        <a:t>Institutionalizing and spreading change</a:t>
                      </a:r>
                      <a:endParaRPr kumimoji="0" lang="en-US" sz="1600" u="none" strike="noStrike" kern="1200" cap="none" normalizeH="0" baseline="0" dirty="0">
                        <a:ln>
                          <a:noFill/>
                        </a:ln>
                        <a:solidFill>
                          <a:schemeClr val="dk1"/>
                        </a:solidFill>
                        <a:effectLst/>
                        <a:latin typeface="Franklin Gothic Book" panose="020B0503020102020204" pitchFamily="34" charset="0"/>
                        <a:ea typeface="+mn-ea"/>
                        <a:cs typeface="+mn-cs"/>
                      </a:endParaRPr>
                    </a:p>
                  </a:txBody>
                  <a:tcPr marT="45726" marB="45726" horzOverflow="overflow"/>
                </a:tc>
                <a:extLst>
                  <a:ext uri="{0D108BD9-81ED-4DB2-BD59-A6C34878D82A}">
                    <a16:rowId xmlns:a16="http://schemas.microsoft.com/office/drawing/2014/main" val="1813798566"/>
                  </a:ext>
                </a:extLst>
              </a:tr>
              <a:tr h="6875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7:15pm – 7:35pm</a:t>
                      </a:r>
                      <a:endParaRPr kumimoji="0" lang="en-US" sz="2000" b="0" i="0" u="none" strike="noStrike" cap="none" normalizeH="0" baseline="0" dirty="0">
                        <a:ln>
                          <a:noFill/>
                        </a:ln>
                        <a:solidFill>
                          <a:srgbClr val="000000"/>
                        </a:solidFill>
                        <a:effectLst/>
                        <a:latin typeface="Franklin Gothic Book" panose="020B0503020102020204" pitchFamily="34" charset="0"/>
                      </a:endParaRPr>
                    </a:p>
                  </a:txBody>
                  <a:tcPr marT="45726" marB="45726"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Afterschool team breakout/Dinner</a:t>
                      </a: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latin typeface="Franklin Gothic Book" panose="020B0503020102020204" pitchFamily="34" charset="0"/>
                        </a:rPr>
                        <a:t>Revise Goals &amp; Action Steps as necessary</a:t>
                      </a:r>
                      <a:endParaRPr kumimoji="0" lang="en-US" sz="1600" b="0" i="0" u="none" strike="noStrike" cap="none" normalizeH="0" baseline="0" dirty="0">
                        <a:ln>
                          <a:noFill/>
                        </a:ln>
                        <a:solidFill>
                          <a:srgbClr val="000000"/>
                        </a:solidFill>
                        <a:effectLst/>
                        <a:latin typeface="Franklin Gothic Book" panose="020B0503020102020204" pitchFamily="34" charset="0"/>
                      </a:endParaRPr>
                    </a:p>
                  </a:txBody>
                  <a:tcPr marT="45726" marB="45726" horzOverflow="overflow"/>
                </a:tc>
                <a:extLst>
                  <a:ext uri="{0D108BD9-81ED-4DB2-BD59-A6C34878D82A}">
                    <a16:rowId xmlns:a16="http://schemas.microsoft.com/office/drawing/2014/main" val="887957243"/>
                  </a:ext>
                </a:extLst>
              </a:tr>
              <a:tr h="1473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7:35pm – 8:00pm</a:t>
                      </a:r>
                      <a:endParaRPr kumimoji="0" lang="en-US" sz="2000" b="0" i="0" u="none" strike="noStrike" cap="none" normalizeH="0" baseline="0" dirty="0">
                        <a:ln>
                          <a:noFill/>
                        </a:ln>
                        <a:solidFill>
                          <a:srgbClr val="000000"/>
                        </a:solidFill>
                        <a:effectLst/>
                        <a:latin typeface="Franklin Gothic Book" panose="020B0503020102020204" pitchFamily="34" charset="0"/>
                      </a:endParaRPr>
                    </a:p>
                  </a:txBody>
                  <a:tcPr marT="45726" marB="45726"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Franklin Gothic Book" panose="020B0503020102020204" pitchFamily="34" charset="0"/>
                        </a:rPr>
                        <a:t>Wrap up &amp; next steps</a:t>
                      </a: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latin typeface="Franklin Gothic Book" panose="020B0503020102020204" pitchFamily="34" charset="0"/>
                        </a:rPr>
                        <a:t>Share goals</a:t>
                      </a: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defRPr/>
                      </a:pPr>
                      <a:r>
                        <a:rPr kumimoji="0" lang="en-US" sz="1600" u="none" strike="noStrike" cap="none" normalizeH="0" baseline="0" dirty="0">
                          <a:ln>
                            <a:noFill/>
                          </a:ln>
                          <a:effectLst/>
                          <a:latin typeface="Franklin Gothic Book" panose="020B0503020102020204" pitchFamily="34" charset="0"/>
                        </a:rPr>
                        <a:t>Discuss challenges and next steps </a:t>
                      </a:r>
                      <a:endParaRPr kumimoji="0" lang="en-US" sz="1600" b="0" i="0" u="none" strike="noStrike" cap="none" normalizeH="0" baseline="0" dirty="0">
                        <a:ln>
                          <a:noFill/>
                        </a:ln>
                        <a:solidFill>
                          <a:srgbClr val="000000"/>
                        </a:solidFill>
                        <a:effectLst/>
                        <a:latin typeface="Franklin Gothic Book" panose="020B05030201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latin typeface="Franklin Gothic Book" panose="020B0503020102020204" pitchFamily="34" charset="0"/>
                        </a:rPr>
                        <a:t>Ways the PRC can help</a:t>
                      </a: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latin typeface="Franklin Gothic Book" panose="020B0503020102020204" pitchFamily="34" charset="0"/>
                        </a:rPr>
                        <a:t>Future learning community meetings &amp; visits</a:t>
                      </a:r>
                      <a:endParaRPr kumimoji="0" lang="en-US" sz="1600" b="0" i="0" u="none" strike="noStrike" cap="none" normalizeH="0" baseline="0" dirty="0">
                        <a:ln>
                          <a:noFill/>
                        </a:ln>
                        <a:solidFill>
                          <a:srgbClr val="000000"/>
                        </a:solidFill>
                        <a:effectLst/>
                        <a:latin typeface="Franklin Gothic Book" panose="020B0503020102020204" pitchFamily="34" charset="0"/>
                      </a:endParaRPr>
                    </a:p>
                  </a:txBody>
                  <a:tcPr marT="45726" marB="45726" horzOverflow="overflow"/>
                </a:tc>
                <a:extLst>
                  <a:ext uri="{0D108BD9-81ED-4DB2-BD59-A6C34878D82A}">
                    <a16:rowId xmlns:a16="http://schemas.microsoft.com/office/drawing/2014/main" val="3048789046"/>
                  </a:ext>
                </a:extLst>
              </a:tr>
            </a:tbl>
          </a:graphicData>
        </a:graphic>
      </p:graphicFrame>
    </p:spTree>
    <p:extLst>
      <p:ext uri="{BB962C8B-B14F-4D97-AF65-F5344CB8AC3E}">
        <p14:creationId xmlns:p14="http://schemas.microsoft.com/office/powerpoint/2010/main" val="427870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C311-ED7A-3683-A89B-4FEABD36FB5D}"/>
              </a:ext>
            </a:extLst>
          </p:cNvPr>
          <p:cNvSpPr>
            <a:spLocks noGrp="1"/>
          </p:cNvSpPr>
          <p:nvPr>
            <p:ph type="title"/>
          </p:nvPr>
        </p:nvSpPr>
        <p:spPr>
          <a:xfrm>
            <a:off x="838200" y="365125"/>
            <a:ext cx="10515600" cy="2365375"/>
          </a:xfrm>
        </p:spPr>
        <p:txBody>
          <a:bodyPr>
            <a:normAutofit fontScale="90000"/>
          </a:bodyPr>
          <a:lstStyle/>
          <a:p>
            <a:r>
              <a:rPr lang="en-US" b="0" dirty="0"/>
              <a:t>A 5-step Approach to</a:t>
            </a:r>
            <a:br>
              <a:rPr lang="en-US" b="0" dirty="0"/>
            </a:br>
            <a:r>
              <a:rPr lang="en-US" b="0" dirty="0"/>
              <a:t>Implementing &amp; Sustaining </a:t>
            </a:r>
            <a:br>
              <a:rPr lang="en-US" b="0" dirty="0"/>
            </a:br>
            <a:r>
              <a:rPr lang="en-US" b="0" dirty="0"/>
              <a:t>Nutrition &amp; Physical Activity Changes</a:t>
            </a:r>
            <a:br>
              <a:rPr lang="en-US" dirty="0"/>
            </a:br>
            <a:endParaRPr lang="en-US" dirty="0"/>
          </a:p>
        </p:txBody>
      </p:sp>
      <p:sp>
        <p:nvSpPr>
          <p:cNvPr id="4" name="Arrow: Right 3">
            <a:extLst>
              <a:ext uri="{FF2B5EF4-FFF2-40B4-BE49-F238E27FC236}">
                <a16:creationId xmlns:a16="http://schemas.microsoft.com/office/drawing/2014/main" id="{B99E9823-41B8-2530-34F4-652FA71CDE14}"/>
              </a:ext>
            </a:extLst>
          </p:cNvPr>
          <p:cNvSpPr/>
          <p:nvPr/>
        </p:nvSpPr>
        <p:spPr>
          <a:xfrm>
            <a:off x="3149600" y="2921000"/>
            <a:ext cx="6311900" cy="2781300"/>
          </a:xfrm>
          <a:prstGeom prst="rightArrow">
            <a:avLst/>
          </a:prstGeom>
          <a:solidFill>
            <a:srgbClr val="5142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i="1" dirty="0">
                <a:latin typeface="Franklin Gothic Book" panose="020B0503020102020204" pitchFamily="34" charset="0"/>
              </a:rPr>
              <a:t>Moving forward! </a:t>
            </a:r>
          </a:p>
        </p:txBody>
      </p:sp>
    </p:spTree>
    <p:extLst>
      <p:ext uri="{BB962C8B-B14F-4D97-AF65-F5344CB8AC3E}">
        <p14:creationId xmlns:p14="http://schemas.microsoft.com/office/powerpoint/2010/main" val="3484035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742F-BDAA-2350-555A-CF20C47DFEB7}"/>
              </a:ext>
            </a:extLst>
          </p:cNvPr>
          <p:cNvSpPr>
            <a:spLocks noGrp="1"/>
          </p:cNvSpPr>
          <p:nvPr>
            <p:ph type="title"/>
          </p:nvPr>
        </p:nvSpPr>
        <p:spPr/>
        <p:txBody>
          <a:bodyPr/>
          <a:lstStyle/>
          <a:p>
            <a:r>
              <a:rPr lang="en-US" dirty="0"/>
              <a:t>Step 1: Identify your successes</a:t>
            </a:r>
          </a:p>
        </p:txBody>
      </p:sp>
      <p:sp>
        <p:nvSpPr>
          <p:cNvPr id="3" name="Content Placeholder 2">
            <a:extLst>
              <a:ext uri="{FF2B5EF4-FFF2-40B4-BE49-F238E27FC236}">
                <a16:creationId xmlns:a16="http://schemas.microsoft.com/office/drawing/2014/main" id="{1212C071-BA76-23E9-3985-140B57157F11}"/>
              </a:ext>
            </a:extLst>
          </p:cNvPr>
          <p:cNvSpPr>
            <a:spLocks noGrp="1"/>
          </p:cNvSpPr>
          <p:nvPr>
            <p:ph idx="1"/>
          </p:nvPr>
        </p:nvSpPr>
        <p:spPr/>
        <p:txBody>
          <a:bodyPr>
            <a:normAutofit fontScale="92500" lnSpcReduction="10000"/>
          </a:bodyPr>
          <a:lstStyle/>
          <a:p>
            <a:r>
              <a:rPr lang="en-US" dirty="0">
                <a:latin typeface="Franklin Gothic Book" panose="020B0503020102020204" pitchFamily="34" charset="0"/>
              </a:rPr>
              <a:t>Use credibility gained from short-term success to press for bigger change in your organization</a:t>
            </a:r>
          </a:p>
          <a:p>
            <a:endParaRPr lang="en-US" dirty="0">
              <a:latin typeface="Franklin Gothic Book" panose="020B0503020102020204" pitchFamily="34" charset="0"/>
            </a:endParaRPr>
          </a:p>
          <a:p>
            <a:r>
              <a:rPr lang="en-US" dirty="0">
                <a:latin typeface="Franklin Gothic Book" panose="020B0503020102020204" pitchFamily="34" charset="0"/>
              </a:rPr>
              <a:t>Ask yourself:</a:t>
            </a:r>
          </a:p>
          <a:p>
            <a:pPr lvl="1"/>
            <a:r>
              <a:rPr lang="en-US" dirty="0">
                <a:latin typeface="Franklin Gothic Book" panose="020B0503020102020204" pitchFamily="34" charset="0"/>
              </a:rPr>
              <a:t>What are 1 or 2 short-term successes that I want to share with others in your organization?</a:t>
            </a:r>
          </a:p>
          <a:p>
            <a:pPr lvl="1"/>
            <a:r>
              <a:rPr lang="en-US" dirty="0">
                <a:latin typeface="Franklin Gothic Book" panose="020B0503020102020204" pitchFamily="34" charset="0"/>
              </a:rPr>
              <a:t>What larger changes would I like to make within my organization moving forward?</a:t>
            </a:r>
          </a:p>
          <a:p>
            <a:pPr marL="0" indent="0">
              <a:buNone/>
            </a:pPr>
            <a:endParaRPr lang="en-US" dirty="0">
              <a:latin typeface="Franklin Gothic Book" panose="020B0503020102020204" pitchFamily="34" charset="0"/>
            </a:endParaRPr>
          </a:p>
          <a:p>
            <a:r>
              <a:rPr lang="en-US" dirty="0">
                <a:latin typeface="Franklin Gothic Book" panose="020B0503020102020204" pitchFamily="34" charset="0"/>
              </a:rPr>
              <a:t>Resources:</a:t>
            </a:r>
          </a:p>
          <a:p>
            <a:pPr lvl="1"/>
            <a:r>
              <a:rPr lang="en-US" dirty="0">
                <a:latin typeface="Franklin Gothic Book" panose="020B0503020102020204" pitchFamily="34" charset="0"/>
              </a:rPr>
              <a:t>OSNAP action planning document</a:t>
            </a:r>
          </a:p>
          <a:p>
            <a:endParaRPr lang="en-US" dirty="0">
              <a:latin typeface="Franklin Gothic Book" panose="020B0503020102020204" pitchFamily="34" charset="0"/>
            </a:endParaRPr>
          </a:p>
        </p:txBody>
      </p:sp>
      <p:pic>
        <p:nvPicPr>
          <p:cNvPr id="5" name="Graphic 4" descr="Aspiration with solid fill">
            <a:extLst>
              <a:ext uri="{FF2B5EF4-FFF2-40B4-BE49-F238E27FC236}">
                <a16:creationId xmlns:a16="http://schemas.microsoft.com/office/drawing/2014/main" id="{38F92126-C917-4CDD-6743-8114C59315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6887" y="572574"/>
            <a:ext cx="1973826" cy="1973826"/>
          </a:xfrm>
          <a:prstGeom prst="rect">
            <a:avLst/>
          </a:prstGeom>
        </p:spPr>
      </p:pic>
    </p:spTree>
    <p:extLst>
      <p:ext uri="{BB962C8B-B14F-4D97-AF65-F5344CB8AC3E}">
        <p14:creationId xmlns:p14="http://schemas.microsoft.com/office/powerpoint/2010/main" val="3991148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9F38-56B5-2B5B-BB24-CDE1C67D8627}"/>
              </a:ext>
            </a:extLst>
          </p:cNvPr>
          <p:cNvSpPr>
            <a:spLocks noGrp="1"/>
          </p:cNvSpPr>
          <p:nvPr>
            <p:ph type="title"/>
          </p:nvPr>
        </p:nvSpPr>
        <p:spPr/>
        <p:txBody>
          <a:bodyPr/>
          <a:lstStyle/>
          <a:p>
            <a:r>
              <a:rPr lang="en-US" dirty="0"/>
              <a:t>Step 2: Track your progress</a:t>
            </a:r>
          </a:p>
        </p:txBody>
      </p:sp>
      <p:sp>
        <p:nvSpPr>
          <p:cNvPr id="3" name="Content Placeholder 2">
            <a:extLst>
              <a:ext uri="{FF2B5EF4-FFF2-40B4-BE49-F238E27FC236}">
                <a16:creationId xmlns:a16="http://schemas.microsoft.com/office/drawing/2014/main" id="{4926C37B-0B1E-FC66-BAF4-83F5B93F6A1E}"/>
              </a:ext>
            </a:extLst>
          </p:cNvPr>
          <p:cNvSpPr>
            <a:spLocks noGrp="1"/>
          </p:cNvSpPr>
          <p:nvPr>
            <p:ph idx="1"/>
          </p:nvPr>
        </p:nvSpPr>
        <p:spPr/>
        <p:txBody>
          <a:bodyPr>
            <a:normAutofit fontScale="92500" lnSpcReduction="10000"/>
          </a:bodyPr>
          <a:lstStyle/>
          <a:p>
            <a:r>
              <a:rPr lang="en-US" dirty="0">
                <a:latin typeface="Franklin Gothic Book" panose="020B0503020102020204" pitchFamily="34" charset="0"/>
              </a:rPr>
              <a:t>Keep tracking your progress with the OSNAP practice and policy self-assessments</a:t>
            </a:r>
          </a:p>
          <a:p>
            <a:endParaRPr lang="en-US" dirty="0">
              <a:latin typeface="Franklin Gothic Book" panose="020B0503020102020204" pitchFamily="34" charset="0"/>
            </a:endParaRPr>
          </a:p>
          <a:p>
            <a:r>
              <a:rPr lang="en-US" dirty="0">
                <a:latin typeface="Franklin Gothic Book" panose="020B0503020102020204" pitchFamily="34" charset="0"/>
              </a:rPr>
              <a:t>Ask yourself:</a:t>
            </a:r>
          </a:p>
          <a:p>
            <a:pPr lvl="1"/>
            <a:r>
              <a:rPr lang="en-US" dirty="0">
                <a:latin typeface="Franklin Gothic Book" panose="020B0503020102020204" pitchFamily="34" charset="0"/>
              </a:rPr>
              <a:t>How will I keep track of my progress moving forward?</a:t>
            </a:r>
          </a:p>
          <a:p>
            <a:pPr lvl="1"/>
            <a:r>
              <a:rPr lang="en-US" dirty="0">
                <a:latin typeface="Franklin Gothic Book" panose="020B0503020102020204" pitchFamily="34" charset="0"/>
              </a:rPr>
              <a:t>When will I complete the self-assessments?</a:t>
            </a:r>
          </a:p>
          <a:p>
            <a:pPr lvl="1"/>
            <a:r>
              <a:rPr lang="en-US" dirty="0">
                <a:latin typeface="Franklin Gothic Book" panose="020B0503020102020204" pitchFamily="34" charset="0"/>
              </a:rPr>
              <a:t>How can I build the self-assessments into regular program practice?</a:t>
            </a:r>
          </a:p>
          <a:p>
            <a:endParaRPr lang="en-US" dirty="0">
              <a:latin typeface="Franklin Gothic Book" panose="020B0503020102020204" pitchFamily="34" charset="0"/>
            </a:endParaRPr>
          </a:p>
          <a:p>
            <a:r>
              <a:rPr lang="en-US" dirty="0">
                <a:latin typeface="Franklin Gothic Book" panose="020B0503020102020204" pitchFamily="34" charset="0"/>
              </a:rPr>
              <a:t>Resources:</a:t>
            </a:r>
          </a:p>
          <a:p>
            <a:pPr lvl="1"/>
            <a:r>
              <a:rPr lang="en-US" dirty="0">
                <a:latin typeface="Franklin Gothic Book" panose="020B0503020102020204" pitchFamily="34" charset="0"/>
              </a:rPr>
              <a:t>OSNAP observational self-assessment</a:t>
            </a:r>
          </a:p>
          <a:p>
            <a:pPr lvl="1"/>
            <a:r>
              <a:rPr lang="en-US" dirty="0">
                <a:latin typeface="Franklin Gothic Book" panose="020B0503020102020204" pitchFamily="34" charset="0"/>
              </a:rPr>
              <a:t>OSNAP policy coding tool</a:t>
            </a:r>
          </a:p>
        </p:txBody>
      </p:sp>
      <p:pic>
        <p:nvPicPr>
          <p:cNvPr id="5" name="Graphic 4" descr="Checklist with solid fill">
            <a:extLst>
              <a:ext uri="{FF2B5EF4-FFF2-40B4-BE49-F238E27FC236}">
                <a16:creationId xmlns:a16="http://schemas.microsoft.com/office/drawing/2014/main" id="{8AC0E2F8-FECD-0EC4-0DF8-0F479929F2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5688" y="570705"/>
            <a:ext cx="1254919" cy="1254919"/>
          </a:xfrm>
          <a:prstGeom prst="rect">
            <a:avLst/>
          </a:prstGeom>
        </p:spPr>
      </p:pic>
    </p:spTree>
    <p:extLst>
      <p:ext uri="{BB962C8B-B14F-4D97-AF65-F5344CB8AC3E}">
        <p14:creationId xmlns:p14="http://schemas.microsoft.com/office/powerpoint/2010/main" val="1260212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2E2D-1A4F-0BB3-5880-24C43EF07BE7}"/>
              </a:ext>
            </a:extLst>
          </p:cNvPr>
          <p:cNvSpPr>
            <a:spLocks noGrp="1"/>
          </p:cNvSpPr>
          <p:nvPr>
            <p:ph type="title"/>
          </p:nvPr>
        </p:nvSpPr>
        <p:spPr/>
        <p:txBody>
          <a:bodyPr/>
          <a:lstStyle/>
          <a:p>
            <a:r>
              <a:rPr lang="en-US" dirty="0"/>
              <a:t>Step 3: Staff development</a:t>
            </a:r>
          </a:p>
        </p:txBody>
      </p:sp>
      <p:sp>
        <p:nvSpPr>
          <p:cNvPr id="3" name="Content Placeholder 2">
            <a:extLst>
              <a:ext uri="{FF2B5EF4-FFF2-40B4-BE49-F238E27FC236}">
                <a16:creationId xmlns:a16="http://schemas.microsoft.com/office/drawing/2014/main" id="{257AABD0-2396-6352-8577-744B001B9333}"/>
              </a:ext>
            </a:extLst>
          </p:cNvPr>
          <p:cNvSpPr>
            <a:spLocks noGrp="1"/>
          </p:cNvSpPr>
          <p:nvPr>
            <p:ph idx="1"/>
          </p:nvPr>
        </p:nvSpPr>
        <p:spPr/>
        <p:txBody>
          <a:bodyPr>
            <a:normAutofit fontScale="92500" lnSpcReduction="20000"/>
          </a:bodyPr>
          <a:lstStyle/>
          <a:p>
            <a:r>
              <a:rPr lang="en-US" dirty="0">
                <a:latin typeface="Franklin Gothic Book" panose="020B0503020102020204" pitchFamily="34" charset="0"/>
              </a:rPr>
              <a:t>Get the right people on board</a:t>
            </a:r>
          </a:p>
          <a:p>
            <a:r>
              <a:rPr lang="en-US" dirty="0">
                <a:latin typeface="Franklin Gothic Book" panose="020B0503020102020204" pitchFamily="34" charset="0"/>
              </a:rPr>
              <a:t>Ask yourself:</a:t>
            </a:r>
          </a:p>
          <a:p>
            <a:pPr lvl="1"/>
            <a:r>
              <a:rPr lang="en-US" dirty="0">
                <a:latin typeface="Franklin Gothic Book" panose="020B0503020102020204" pitchFamily="34" charset="0"/>
              </a:rPr>
              <a:t>Who will continue to lead nutrition and physical activity efforts at my program?</a:t>
            </a:r>
          </a:p>
          <a:p>
            <a:pPr lvl="1"/>
            <a:r>
              <a:rPr lang="en-US" dirty="0">
                <a:latin typeface="Franklin Gothic Book" panose="020B0503020102020204" pitchFamily="34" charset="0"/>
              </a:rPr>
              <a:t>Will the site director be in charge or will responsibilities be delegated to other program staff?</a:t>
            </a:r>
          </a:p>
          <a:p>
            <a:pPr lvl="1"/>
            <a:r>
              <a:rPr lang="en-US" dirty="0">
                <a:latin typeface="Franklin Gothic Book" panose="020B0503020102020204" pitchFamily="34" charset="0"/>
              </a:rPr>
              <a:t>How can I hire staff that are enthusiastic about encouraging healthy eating &amp; physical activity?</a:t>
            </a:r>
          </a:p>
          <a:p>
            <a:pPr lvl="1"/>
            <a:r>
              <a:rPr lang="en-US" dirty="0">
                <a:latin typeface="Franklin Gothic Book" panose="020B0503020102020204" pitchFamily="34" charset="0"/>
              </a:rPr>
              <a:t>How can I continue to train staff (new &amp; old) on the importance of nutrition and physical activity?</a:t>
            </a:r>
          </a:p>
          <a:p>
            <a:r>
              <a:rPr lang="en-US" dirty="0">
                <a:latin typeface="Franklin Gothic Book" panose="020B0503020102020204" pitchFamily="34" charset="0"/>
              </a:rPr>
              <a:t>Resources:</a:t>
            </a:r>
          </a:p>
          <a:p>
            <a:pPr lvl="1"/>
            <a:r>
              <a:rPr lang="en-US" dirty="0">
                <a:latin typeface="Franklin Gothic Book" panose="020B0503020102020204" pitchFamily="34" charset="0"/>
              </a:rPr>
              <a:t>OSNAP PowerPoint templates </a:t>
            </a:r>
          </a:p>
          <a:p>
            <a:pPr lvl="1"/>
            <a:r>
              <a:rPr lang="en-US" dirty="0">
                <a:latin typeface="Franklin Gothic Book" panose="020B0503020102020204" pitchFamily="34" charset="0"/>
              </a:rPr>
              <a:t>OSNAP interview tips &amp; job description language</a:t>
            </a:r>
          </a:p>
          <a:p>
            <a:endParaRPr lang="en-US" dirty="0">
              <a:latin typeface="Franklin Gothic Book" panose="020B0503020102020204" pitchFamily="34" charset="0"/>
            </a:endParaRPr>
          </a:p>
        </p:txBody>
      </p:sp>
      <p:pic>
        <p:nvPicPr>
          <p:cNvPr id="5" name="Graphic 4" descr="Business Growth with solid fill">
            <a:extLst>
              <a:ext uri="{FF2B5EF4-FFF2-40B4-BE49-F238E27FC236}">
                <a16:creationId xmlns:a16="http://schemas.microsoft.com/office/drawing/2014/main" id="{18849A7E-1DD6-54D5-D35B-A72740A5A2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6826" y="681037"/>
            <a:ext cx="1233948" cy="1233948"/>
          </a:xfrm>
          <a:prstGeom prst="rect">
            <a:avLst/>
          </a:prstGeom>
        </p:spPr>
      </p:pic>
    </p:spTree>
    <p:extLst>
      <p:ext uri="{BB962C8B-B14F-4D97-AF65-F5344CB8AC3E}">
        <p14:creationId xmlns:p14="http://schemas.microsoft.com/office/powerpoint/2010/main" val="2022579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8563-146E-F28D-554C-4F80F3A72392}"/>
              </a:ext>
            </a:extLst>
          </p:cNvPr>
          <p:cNvSpPr>
            <a:spLocks noGrp="1"/>
          </p:cNvSpPr>
          <p:nvPr>
            <p:ph type="title"/>
          </p:nvPr>
        </p:nvSpPr>
        <p:spPr/>
        <p:txBody>
          <a:bodyPr/>
          <a:lstStyle/>
          <a:p>
            <a:r>
              <a:rPr lang="en-US" dirty="0"/>
              <a:t>Step 4: Policy Change</a:t>
            </a:r>
          </a:p>
        </p:txBody>
      </p:sp>
      <p:sp>
        <p:nvSpPr>
          <p:cNvPr id="3" name="Content Placeholder 2">
            <a:extLst>
              <a:ext uri="{FF2B5EF4-FFF2-40B4-BE49-F238E27FC236}">
                <a16:creationId xmlns:a16="http://schemas.microsoft.com/office/drawing/2014/main" id="{1FF0C695-E62B-DB16-B501-6A06DF9D994F}"/>
              </a:ext>
            </a:extLst>
          </p:cNvPr>
          <p:cNvSpPr>
            <a:spLocks noGrp="1"/>
          </p:cNvSpPr>
          <p:nvPr>
            <p:ph idx="1"/>
          </p:nvPr>
        </p:nvSpPr>
        <p:spPr/>
        <p:txBody>
          <a:bodyPr>
            <a:normAutofit fontScale="92500" lnSpcReduction="10000"/>
          </a:bodyPr>
          <a:lstStyle/>
          <a:p>
            <a:r>
              <a:rPr lang="en-US" dirty="0">
                <a:latin typeface="Franklin Gothic Book" panose="020B0503020102020204" pitchFamily="34" charset="0"/>
              </a:rPr>
              <a:t>Set policies to ensure change is reaching all levels and programs in the organization</a:t>
            </a:r>
          </a:p>
          <a:p>
            <a:r>
              <a:rPr lang="en-US" dirty="0">
                <a:latin typeface="Franklin Gothic Book" panose="020B0503020102020204" pitchFamily="34" charset="0"/>
              </a:rPr>
              <a:t>Ask yourself:</a:t>
            </a:r>
          </a:p>
          <a:p>
            <a:pPr lvl="1"/>
            <a:r>
              <a:rPr lang="en-US" dirty="0">
                <a:latin typeface="Franklin Gothic Book" panose="020B0503020102020204" pitchFamily="34" charset="0"/>
              </a:rPr>
              <a:t>What policies could be made to improve the nutrition and physical activity environments across your organization? What would they look like (e.g. changes to staff manuals, family handbooks, required training)?</a:t>
            </a:r>
          </a:p>
          <a:p>
            <a:pPr lvl="1"/>
            <a:r>
              <a:rPr lang="en-US" dirty="0">
                <a:latin typeface="Franklin Gothic Book" panose="020B0503020102020204" pitchFamily="34" charset="0"/>
              </a:rPr>
              <a:t>What other parts of your organization could learn from the OSNAP health objectives?</a:t>
            </a:r>
          </a:p>
          <a:p>
            <a:pPr lvl="1"/>
            <a:r>
              <a:rPr lang="en-US" dirty="0">
                <a:latin typeface="Franklin Gothic Book" panose="020B0503020102020204" pitchFamily="34" charset="0"/>
              </a:rPr>
              <a:t>What do you see as barriers to creating policy changes throughout your organization and what supports do you need to overcome these challenges?</a:t>
            </a:r>
          </a:p>
          <a:p>
            <a:r>
              <a:rPr lang="en-US" dirty="0">
                <a:latin typeface="Franklin Gothic Book" panose="020B0503020102020204" pitchFamily="34" charset="0"/>
              </a:rPr>
              <a:t>Resources:</a:t>
            </a:r>
          </a:p>
          <a:p>
            <a:pPr lvl="1"/>
            <a:r>
              <a:rPr lang="en-US" dirty="0">
                <a:latin typeface="Franklin Gothic Book" panose="020B0503020102020204" pitchFamily="34" charset="0"/>
              </a:rPr>
              <a:t>OSNAP policy writing guide</a:t>
            </a:r>
          </a:p>
        </p:txBody>
      </p:sp>
      <p:pic>
        <p:nvPicPr>
          <p:cNvPr id="5" name="Graphic 4" descr="Document with solid fill">
            <a:extLst>
              <a:ext uri="{FF2B5EF4-FFF2-40B4-BE49-F238E27FC236}">
                <a16:creationId xmlns:a16="http://schemas.microsoft.com/office/drawing/2014/main" id="{130DBF45-FCAE-6574-0592-7A0D52C2D9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3306" y="429701"/>
            <a:ext cx="1260987" cy="1260987"/>
          </a:xfrm>
          <a:prstGeom prst="rect">
            <a:avLst/>
          </a:prstGeom>
        </p:spPr>
      </p:pic>
    </p:spTree>
    <p:extLst>
      <p:ext uri="{BB962C8B-B14F-4D97-AF65-F5344CB8AC3E}">
        <p14:creationId xmlns:p14="http://schemas.microsoft.com/office/powerpoint/2010/main" val="2389663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F0E0A-C442-A704-6EEC-B1B20A936B01}"/>
              </a:ext>
            </a:extLst>
          </p:cNvPr>
          <p:cNvSpPr>
            <a:spLocks noGrp="1"/>
          </p:cNvSpPr>
          <p:nvPr>
            <p:ph type="title"/>
          </p:nvPr>
        </p:nvSpPr>
        <p:spPr/>
        <p:txBody>
          <a:bodyPr/>
          <a:lstStyle/>
          <a:p>
            <a:r>
              <a:rPr lang="en-US" dirty="0"/>
              <a:t>Step 5: Gain Support of Leaders</a:t>
            </a:r>
          </a:p>
        </p:txBody>
      </p:sp>
      <p:sp>
        <p:nvSpPr>
          <p:cNvPr id="3" name="Content Placeholder 2">
            <a:extLst>
              <a:ext uri="{FF2B5EF4-FFF2-40B4-BE49-F238E27FC236}">
                <a16:creationId xmlns:a16="http://schemas.microsoft.com/office/drawing/2014/main" id="{6AED5FDC-996D-9CB0-A773-603E07619FCD}"/>
              </a:ext>
            </a:extLst>
          </p:cNvPr>
          <p:cNvSpPr>
            <a:spLocks noGrp="1"/>
          </p:cNvSpPr>
          <p:nvPr>
            <p:ph idx="1"/>
          </p:nvPr>
        </p:nvSpPr>
        <p:spPr/>
        <p:txBody>
          <a:bodyPr/>
          <a:lstStyle/>
          <a:p>
            <a:r>
              <a:rPr lang="en-US" dirty="0">
                <a:latin typeface="Franklin Gothic Book" panose="020B0503020102020204" pitchFamily="34" charset="0"/>
              </a:rPr>
              <a:t>Ask yourself:</a:t>
            </a:r>
          </a:p>
          <a:p>
            <a:pPr lvl="1"/>
            <a:r>
              <a:rPr lang="en-US" dirty="0">
                <a:latin typeface="Franklin Gothic Book" panose="020B0503020102020204" pitchFamily="34" charset="0"/>
              </a:rPr>
              <a:t>Who do you need to involve to sustain and spread the nutrition and physical activity changes you’ve made in OSNAP?</a:t>
            </a:r>
          </a:p>
          <a:p>
            <a:pPr lvl="1"/>
            <a:r>
              <a:rPr lang="en-US" dirty="0">
                <a:latin typeface="Franklin Gothic Book" panose="020B0503020102020204" pitchFamily="34" charset="0"/>
              </a:rPr>
              <a:t>How will you gain organizational leaders’ support?</a:t>
            </a:r>
          </a:p>
          <a:p>
            <a:endParaRPr lang="en-US" dirty="0">
              <a:latin typeface="Franklin Gothic Book" panose="020B0503020102020204" pitchFamily="34" charset="0"/>
            </a:endParaRPr>
          </a:p>
          <a:p>
            <a:r>
              <a:rPr lang="en-US" dirty="0">
                <a:latin typeface="Franklin Gothic Book" panose="020B0503020102020204" pitchFamily="34" charset="0"/>
              </a:rPr>
              <a:t>Resources:</a:t>
            </a:r>
          </a:p>
          <a:p>
            <a:pPr lvl="1"/>
            <a:r>
              <a:rPr lang="en-US" dirty="0">
                <a:latin typeface="Franklin Gothic Book" panose="020B0503020102020204" pitchFamily="34" charset="0"/>
              </a:rPr>
              <a:t>OSNAP Action Planning Document</a:t>
            </a:r>
          </a:p>
        </p:txBody>
      </p:sp>
      <p:grpSp>
        <p:nvGrpSpPr>
          <p:cNvPr id="8" name="Group 7">
            <a:extLst>
              <a:ext uri="{FF2B5EF4-FFF2-40B4-BE49-F238E27FC236}">
                <a16:creationId xmlns:a16="http://schemas.microsoft.com/office/drawing/2014/main" id="{3EA68004-6027-154B-E0D2-0582947A8691}"/>
              </a:ext>
            </a:extLst>
          </p:cNvPr>
          <p:cNvGrpSpPr/>
          <p:nvPr/>
        </p:nvGrpSpPr>
        <p:grpSpPr>
          <a:xfrm>
            <a:off x="10638503" y="570706"/>
            <a:ext cx="1145458" cy="1602658"/>
            <a:chOff x="10638503" y="570706"/>
            <a:chExt cx="1145458" cy="1602658"/>
          </a:xfrm>
        </p:grpSpPr>
        <p:pic>
          <p:nvPicPr>
            <p:cNvPr id="5" name="Graphic 4" descr="Open hand with solid fill">
              <a:extLst>
                <a:ext uri="{FF2B5EF4-FFF2-40B4-BE49-F238E27FC236}">
                  <a16:creationId xmlns:a16="http://schemas.microsoft.com/office/drawing/2014/main" id="{A99D9F25-4508-4D4B-7738-41ED62D9B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38503" y="1027906"/>
              <a:ext cx="1145458" cy="1145458"/>
            </a:xfrm>
            <a:prstGeom prst="rect">
              <a:avLst/>
            </a:prstGeom>
          </p:spPr>
        </p:pic>
        <p:pic>
          <p:nvPicPr>
            <p:cNvPr id="7" name="Graphic 6" descr="Stars with solid fill">
              <a:extLst>
                <a:ext uri="{FF2B5EF4-FFF2-40B4-BE49-F238E27FC236}">
                  <a16:creationId xmlns:a16="http://schemas.microsoft.com/office/drawing/2014/main" id="{9843C7CD-2308-6FC3-E74B-C58FAFD9CE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4032" y="570706"/>
              <a:ext cx="914400" cy="914400"/>
            </a:xfrm>
            <a:prstGeom prst="rect">
              <a:avLst/>
            </a:prstGeom>
          </p:spPr>
        </p:pic>
      </p:grpSp>
    </p:spTree>
    <p:extLst>
      <p:ext uri="{BB962C8B-B14F-4D97-AF65-F5344CB8AC3E}">
        <p14:creationId xmlns:p14="http://schemas.microsoft.com/office/powerpoint/2010/main" val="3770748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434A-A4E7-E87E-1A90-EF826751E966}"/>
              </a:ext>
            </a:extLst>
          </p:cNvPr>
          <p:cNvSpPr>
            <a:spLocks noGrp="1"/>
          </p:cNvSpPr>
          <p:nvPr>
            <p:ph type="title"/>
          </p:nvPr>
        </p:nvSpPr>
        <p:spPr/>
        <p:txBody>
          <a:bodyPr/>
          <a:lstStyle/>
          <a:p>
            <a:r>
              <a:rPr lang="en-US" dirty="0"/>
              <a:t>Moving Forward!</a:t>
            </a:r>
          </a:p>
        </p:txBody>
      </p:sp>
      <p:sp>
        <p:nvSpPr>
          <p:cNvPr id="3" name="Content Placeholder 2">
            <a:extLst>
              <a:ext uri="{FF2B5EF4-FFF2-40B4-BE49-F238E27FC236}">
                <a16:creationId xmlns:a16="http://schemas.microsoft.com/office/drawing/2014/main" id="{F3470A76-9615-6DCE-71BB-7671DFB5E5E1}"/>
              </a:ext>
            </a:extLst>
          </p:cNvPr>
          <p:cNvSpPr>
            <a:spLocks noGrp="1"/>
          </p:cNvSpPr>
          <p:nvPr>
            <p:ph idx="1"/>
          </p:nvPr>
        </p:nvSpPr>
        <p:spPr/>
        <p:txBody>
          <a:bodyPr>
            <a:normAutofit lnSpcReduction="10000"/>
          </a:bodyPr>
          <a:lstStyle/>
          <a:p>
            <a:pPr eaLnBrk="1" hangingPunct="1"/>
            <a:r>
              <a:rPr lang="en-US" sz="2000" dirty="0">
                <a:latin typeface="Franklin Gothic Book" panose="020B0503020102020204" pitchFamily="34" charset="0"/>
              </a:rPr>
              <a:t>Policy change</a:t>
            </a:r>
          </a:p>
          <a:p>
            <a:pPr lvl="1" eaLnBrk="1" hangingPunct="1"/>
            <a:r>
              <a:rPr lang="en-US" sz="1800" dirty="0">
                <a:latin typeface="Franklin Gothic Book" panose="020B0503020102020204" pitchFamily="34" charset="0"/>
              </a:rPr>
              <a:t>Staff &amp; family handbooks</a:t>
            </a:r>
          </a:p>
          <a:p>
            <a:pPr lvl="1" eaLnBrk="1" hangingPunct="1"/>
            <a:r>
              <a:rPr lang="en-US" sz="1800" dirty="0">
                <a:latin typeface="Franklin Gothic Book" panose="020B0503020102020204" pitchFamily="34" charset="0"/>
              </a:rPr>
              <a:t>Schedules</a:t>
            </a:r>
          </a:p>
          <a:p>
            <a:pPr eaLnBrk="1" hangingPunct="1"/>
            <a:r>
              <a:rPr lang="en-US" sz="2000" dirty="0">
                <a:latin typeface="Franklin Gothic Book" panose="020B0503020102020204" pitchFamily="34" charset="0"/>
              </a:rPr>
              <a:t>New staff trainings</a:t>
            </a:r>
          </a:p>
          <a:p>
            <a:pPr lvl="1" eaLnBrk="1" hangingPunct="1"/>
            <a:r>
              <a:rPr lang="en-US" sz="1800" dirty="0">
                <a:latin typeface="Franklin Gothic Book" panose="020B0503020102020204" pitchFamily="34" charset="0"/>
              </a:rPr>
              <a:t>Slides and handouts</a:t>
            </a:r>
          </a:p>
          <a:p>
            <a:pPr lvl="1" eaLnBrk="1" hangingPunct="1"/>
            <a:r>
              <a:rPr lang="en-US" sz="1800" dirty="0">
                <a:latin typeface="Franklin Gothic Book" panose="020B0503020102020204" pitchFamily="34" charset="0"/>
              </a:rPr>
              <a:t>Videos</a:t>
            </a:r>
          </a:p>
          <a:p>
            <a:pPr eaLnBrk="1" hangingPunct="1"/>
            <a:r>
              <a:rPr lang="en-US" sz="2000" dirty="0">
                <a:latin typeface="Franklin Gothic Book" panose="020B0503020102020204" pitchFamily="34" charset="0"/>
              </a:rPr>
              <a:t>Job descriptions &amp; interview guides</a:t>
            </a:r>
          </a:p>
          <a:p>
            <a:pPr eaLnBrk="1" hangingPunct="1"/>
            <a:r>
              <a:rPr lang="en-US" sz="2000" dirty="0">
                <a:latin typeface="Franklin Gothic Book" panose="020B0503020102020204" pitchFamily="34" charset="0"/>
              </a:rPr>
              <a:t>Ideas to spread throughout your organization</a:t>
            </a:r>
          </a:p>
          <a:p>
            <a:pPr lvl="1" eaLnBrk="1" hangingPunct="1"/>
            <a:r>
              <a:rPr lang="en-US" sz="1800" dirty="0">
                <a:latin typeface="Franklin Gothic Book" panose="020B0503020102020204" pitchFamily="34" charset="0"/>
              </a:rPr>
              <a:t>Agency-specific learning communities</a:t>
            </a:r>
          </a:p>
          <a:p>
            <a:pPr lvl="1" eaLnBrk="1" hangingPunct="1"/>
            <a:r>
              <a:rPr lang="en-US" sz="1800" dirty="0">
                <a:latin typeface="Franklin Gothic Book" panose="020B0503020102020204" pitchFamily="34" charset="0"/>
              </a:rPr>
              <a:t>Peer mentoring</a:t>
            </a:r>
          </a:p>
          <a:p>
            <a:pPr eaLnBrk="1" hangingPunct="1"/>
            <a:r>
              <a:rPr lang="en-US" sz="2000" dirty="0">
                <a:latin typeface="Franklin Gothic Book" panose="020B0503020102020204" pitchFamily="34" charset="0"/>
              </a:rPr>
              <a:t>OSNAP and Food &amp; Fun Afterschool online</a:t>
            </a:r>
          </a:p>
          <a:p>
            <a:pPr lvl="1" eaLnBrk="1" hangingPunct="1"/>
            <a:r>
              <a:rPr lang="en-US" sz="1800" dirty="0">
                <a:latin typeface="Franklin Gothic Book" panose="020B0503020102020204" pitchFamily="34" charset="0"/>
              </a:rPr>
              <a:t>Web materials</a:t>
            </a:r>
          </a:p>
          <a:p>
            <a:pPr lvl="1" eaLnBrk="1" hangingPunct="1"/>
            <a:r>
              <a:rPr lang="en-US" sz="1800" dirty="0">
                <a:latin typeface="Franklin Gothic Book" panose="020B0503020102020204" pitchFamily="34" charset="0"/>
              </a:rPr>
              <a:t>Apps</a:t>
            </a:r>
          </a:p>
        </p:txBody>
      </p:sp>
      <p:sp>
        <p:nvSpPr>
          <p:cNvPr id="4" name="Arrow: Right 3">
            <a:extLst>
              <a:ext uri="{FF2B5EF4-FFF2-40B4-BE49-F238E27FC236}">
                <a16:creationId xmlns:a16="http://schemas.microsoft.com/office/drawing/2014/main" id="{DEB2B172-631F-6CBA-817F-6BD030D05A60}"/>
              </a:ext>
            </a:extLst>
          </p:cNvPr>
          <p:cNvSpPr/>
          <p:nvPr/>
        </p:nvSpPr>
        <p:spPr>
          <a:xfrm>
            <a:off x="7300450" y="1865861"/>
            <a:ext cx="3547397" cy="1563139"/>
          </a:xfrm>
          <a:prstGeom prst="rightArrow">
            <a:avLst/>
          </a:prstGeom>
          <a:solidFill>
            <a:srgbClr val="5142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400" i="1" dirty="0">
              <a:latin typeface="Franklin Gothic Book" panose="020B0503020102020204" pitchFamily="34" charset="0"/>
            </a:endParaRPr>
          </a:p>
        </p:txBody>
      </p:sp>
    </p:spTree>
    <p:extLst>
      <p:ext uri="{BB962C8B-B14F-4D97-AF65-F5344CB8AC3E}">
        <p14:creationId xmlns:p14="http://schemas.microsoft.com/office/powerpoint/2010/main" val="1310278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4617-AE7D-8BE2-55A1-CB055597627A}"/>
              </a:ext>
            </a:extLst>
          </p:cNvPr>
          <p:cNvSpPr>
            <a:spLocks noGrp="1"/>
          </p:cNvSpPr>
          <p:nvPr>
            <p:ph type="title"/>
          </p:nvPr>
        </p:nvSpPr>
        <p:spPr/>
        <p:txBody>
          <a:bodyPr/>
          <a:lstStyle/>
          <a:p>
            <a:r>
              <a:rPr lang="en-US" dirty="0"/>
              <a:t>Afterschool team breakout</a:t>
            </a:r>
          </a:p>
        </p:txBody>
      </p:sp>
      <p:sp>
        <p:nvSpPr>
          <p:cNvPr id="3" name="Content Placeholder 2">
            <a:extLst>
              <a:ext uri="{FF2B5EF4-FFF2-40B4-BE49-F238E27FC236}">
                <a16:creationId xmlns:a16="http://schemas.microsoft.com/office/drawing/2014/main" id="{3D56AA55-DDE3-6EBA-5C1A-FE70CC2CF8AF}"/>
              </a:ext>
            </a:extLst>
          </p:cNvPr>
          <p:cNvSpPr>
            <a:spLocks noGrp="1"/>
          </p:cNvSpPr>
          <p:nvPr>
            <p:ph idx="1"/>
          </p:nvPr>
        </p:nvSpPr>
        <p:spPr/>
        <p:txBody>
          <a:bodyPr>
            <a:normAutofit lnSpcReduction="10000"/>
          </a:bodyPr>
          <a:lstStyle/>
          <a:p>
            <a:pPr marL="514350" indent="-514350" eaLnBrk="1" hangingPunct="1">
              <a:buFont typeface="Arial" pitchFamily="34" charset="0"/>
              <a:buAutoNum type="arabicPeriod"/>
            </a:pPr>
            <a:r>
              <a:rPr lang="en-US" sz="2800" dirty="0">
                <a:latin typeface="Franklin Gothic Book" panose="020B0503020102020204" pitchFamily="34" charset="0"/>
              </a:rPr>
              <a:t>Break out into afterschool teams</a:t>
            </a:r>
          </a:p>
          <a:p>
            <a:pPr marL="514350" indent="-514350" eaLnBrk="1" hangingPunct="1">
              <a:buFont typeface="Arial" pitchFamily="34" charset="0"/>
              <a:buAutoNum type="arabicPeriod"/>
            </a:pPr>
            <a:r>
              <a:rPr lang="en-US" sz="2800" dirty="0">
                <a:latin typeface="Franklin Gothic Book" panose="020B0503020102020204" pitchFamily="34" charset="0"/>
              </a:rPr>
              <a:t>Revise &amp; update OSNAP Action Planning Document</a:t>
            </a:r>
          </a:p>
          <a:p>
            <a:pPr marL="514350" indent="-514350" eaLnBrk="1" hangingPunct="1">
              <a:buFont typeface="Arial" pitchFamily="34" charset="0"/>
              <a:buAutoNum type="arabicPeriod"/>
            </a:pPr>
            <a:r>
              <a:rPr lang="en-US" sz="2800" dirty="0">
                <a:latin typeface="Franklin Gothic Book" panose="020B0503020102020204" pitchFamily="34" charset="0"/>
              </a:rPr>
              <a:t>Use observation and policy reports, tip sheets and quick guides to brainstorm priorities</a:t>
            </a:r>
          </a:p>
          <a:p>
            <a:pPr marL="514350" indent="-514350" eaLnBrk="1" hangingPunct="1">
              <a:buFont typeface="Arial" pitchFamily="34" charset="0"/>
              <a:buAutoNum type="arabicPeriod"/>
            </a:pPr>
            <a:r>
              <a:rPr lang="en-US" sz="2800" dirty="0">
                <a:latin typeface="Franklin Gothic Book" panose="020B0503020102020204" pitchFamily="34" charset="0"/>
              </a:rPr>
              <a:t>Decide on practice, policy, and communication action steps for each goal</a:t>
            </a:r>
          </a:p>
          <a:p>
            <a:pPr marL="514350" indent="-514350" eaLnBrk="1" hangingPunct="1">
              <a:buFont typeface="Arial" pitchFamily="34" charset="0"/>
              <a:buAutoNum type="arabicPeriod"/>
            </a:pPr>
            <a:r>
              <a:rPr lang="en-US" sz="2800" dirty="0">
                <a:latin typeface="Franklin Gothic Book" panose="020B0503020102020204" pitchFamily="34" charset="0"/>
              </a:rPr>
              <a:t>Set action steps for the remainder of the school year &amp; any for summer in preparation for the new school year</a:t>
            </a:r>
          </a:p>
          <a:p>
            <a:pPr marL="514350" indent="-514350" eaLnBrk="1" hangingPunct="1">
              <a:buFont typeface="Arial" pitchFamily="34" charset="0"/>
              <a:buAutoNum type="arabicPeriod"/>
            </a:pPr>
            <a:r>
              <a:rPr lang="en-US" sz="2800" dirty="0">
                <a:latin typeface="Franklin Gothic Book" panose="020B0503020102020204" pitchFamily="34" charset="0"/>
              </a:rPr>
              <a:t>Complete 2 copies of the OSNAP Action Planning Document</a:t>
            </a:r>
          </a:p>
          <a:p>
            <a:endParaRPr lang="en-US" dirty="0">
              <a:latin typeface="Franklin Gothic Book" panose="020B0503020102020204" pitchFamily="34" charset="0"/>
            </a:endParaRPr>
          </a:p>
        </p:txBody>
      </p:sp>
    </p:spTree>
    <p:extLst>
      <p:ext uri="{BB962C8B-B14F-4D97-AF65-F5344CB8AC3E}">
        <p14:creationId xmlns:p14="http://schemas.microsoft.com/office/powerpoint/2010/main" val="2838152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E6E8-308F-85F7-327E-C9A8D5ED1532}"/>
              </a:ext>
            </a:extLst>
          </p:cNvPr>
          <p:cNvSpPr>
            <a:spLocks noGrp="1"/>
          </p:cNvSpPr>
          <p:nvPr>
            <p:ph type="title"/>
          </p:nvPr>
        </p:nvSpPr>
        <p:spPr/>
        <p:txBody>
          <a:bodyPr/>
          <a:lstStyle/>
          <a:p>
            <a:r>
              <a:rPr lang="en-US" dirty="0"/>
              <a:t>Recap &amp; Questions </a:t>
            </a:r>
          </a:p>
        </p:txBody>
      </p:sp>
      <p:sp>
        <p:nvSpPr>
          <p:cNvPr id="3" name="Content Placeholder 2">
            <a:extLst>
              <a:ext uri="{FF2B5EF4-FFF2-40B4-BE49-F238E27FC236}">
                <a16:creationId xmlns:a16="http://schemas.microsoft.com/office/drawing/2014/main" id="{33933BEB-5439-275E-F557-1175B4C3B756}"/>
              </a:ext>
            </a:extLst>
          </p:cNvPr>
          <p:cNvSpPr>
            <a:spLocks noGrp="1"/>
          </p:cNvSpPr>
          <p:nvPr>
            <p:ph idx="1"/>
          </p:nvPr>
        </p:nvSpPr>
        <p:spPr/>
        <p:txBody>
          <a:bodyPr/>
          <a:lstStyle/>
          <a:p>
            <a:r>
              <a:rPr lang="en-US" dirty="0">
                <a:latin typeface="Franklin Gothic Book" panose="020B0503020102020204" pitchFamily="34" charset="0"/>
              </a:rPr>
              <a:t>Share your end of year goals</a:t>
            </a:r>
          </a:p>
          <a:p>
            <a:r>
              <a:rPr lang="en-US" dirty="0">
                <a:latin typeface="Franklin Gothic Book" panose="020B0503020102020204" pitchFamily="34" charset="0"/>
              </a:rPr>
              <a:t>What did you learn today?</a:t>
            </a:r>
          </a:p>
          <a:p>
            <a:r>
              <a:rPr lang="en-US" dirty="0">
                <a:latin typeface="Franklin Gothic Book" panose="020B0503020102020204" pitchFamily="34" charset="0"/>
              </a:rPr>
              <a:t>How might you apply the new skills you developed?</a:t>
            </a:r>
          </a:p>
          <a:p>
            <a:r>
              <a:rPr lang="en-US" dirty="0">
                <a:latin typeface="Franklin Gothic Book" panose="020B0503020102020204" pitchFamily="34" charset="0"/>
              </a:rPr>
              <a:t>What do you need from the PRC?</a:t>
            </a:r>
          </a:p>
          <a:p>
            <a:r>
              <a:rPr lang="en-US" dirty="0">
                <a:latin typeface="Franklin Gothic Book" panose="020B0503020102020204" pitchFamily="34" charset="0"/>
              </a:rPr>
              <a:t>Lingering questions…</a:t>
            </a:r>
          </a:p>
          <a:p>
            <a:pPr marL="0" indent="0">
              <a:buNone/>
            </a:pPr>
            <a:endParaRPr lang="en-US" dirty="0">
              <a:latin typeface="Franklin Gothic Book" panose="020B0503020102020204" pitchFamily="34" charset="0"/>
            </a:endParaRPr>
          </a:p>
        </p:txBody>
      </p:sp>
    </p:spTree>
    <p:extLst>
      <p:ext uri="{BB962C8B-B14F-4D97-AF65-F5344CB8AC3E}">
        <p14:creationId xmlns:p14="http://schemas.microsoft.com/office/powerpoint/2010/main" val="367757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3F33-DABD-8C29-A0D3-04A24FF9D958}"/>
              </a:ext>
            </a:extLst>
          </p:cNvPr>
          <p:cNvSpPr>
            <a:spLocks noGrp="1"/>
          </p:cNvSpPr>
          <p:nvPr>
            <p:ph type="title"/>
          </p:nvPr>
        </p:nvSpPr>
        <p:spPr/>
        <p:txBody>
          <a:bodyPr/>
          <a:lstStyle/>
          <a:p>
            <a:r>
              <a:rPr lang="en-US" dirty="0"/>
              <a:t>Next steps </a:t>
            </a:r>
          </a:p>
        </p:txBody>
      </p:sp>
      <p:sp>
        <p:nvSpPr>
          <p:cNvPr id="3" name="Content Placeholder 2">
            <a:extLst>
              <a:ext uri="{FF2B5EF4-FFF2-40B4-BE49-F238E27FC236}">
                <a16:creationId xmlns:a16="http://schemas.microsoft.com/office/drawing/2014/main" id="{B7CF3DAD-FC08-0104-53B0-F730E3F8CF02}"/>
              </a:ext>
            </a:extLst>
          </p:cNvPr>
          <p:cNvSpPr>
            <a:spLocks noGrp="1"/>
          </p:cNvSpPr>
          <p:nvPr>
            <p:ph idx="1"/>
          </p:nvPr>
        </p:nvSpPr>
        <p:spPr/>
        <p:txBody>
          <a:bodyPr/>
          <a:lstStyle/>
          <a:p>
            <a:r>
              <a:rPr lang="en-US" dirty="0">
                <a:latin typeface="Franklin Gothic Book" panose="020B0503020102020204" pitchFamily="34" charset="0"/>
              </a:rPr>
              <a:t>Complete Nutrition and Physical Activity Planning Tool each month</a:t>
            </a:r>
          </a:p>
          <a:p>
            <a:r>
              <a:rPr lang="en-US" dirty="0">
                <a:latin typeface="Franklin Gothic Book" panose="020B0503020102020204" pitchFamily="34" charset="0"/>
              </a:rPr>
              <a:t>Spring 2012 surveys, interviews, and self-assessments</a:t>
            </a:r>
          </a:p>
          <a:p>
            <a:r>
              <a:rPr lang="en-US" dirty="0">
                <a:latin typeface="Franklin Gothic Book" panose="020B0503020102020204" pitchFamily="34" charset="0"/>
              </a:rPr>
              <a:t>End of year OSNAP celebration</a:t>
            </a:r>
          </a:p>
          <a:p>
            <a:endParaRPr lang="en-US" dirty="0">
              <a:latin typeface="Franklin Gothic Book" panose="020B0503020102020204" pitchFamily="34" charset="0"/>
            </a:endParaRPr>
          </a:p>
        </p:txBody>
      </p:sp>
    </p:spTree>
    <p:extLst>
      <p:ext uri="{BB962C8B-B14F-4D97-AF65-F5344CB8AC3E}">
        <p14:creationId xmlns:p14="http://schemas.microsoft.com/office/powerpoint/2010/main" val="67063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7FAA-E2F9-70D5-FD04-BC62D410B2A1}"/>
              </a:ext>
            </a:extLst>
          </p:cNvPr>
          <p:cNvSpPr>
            <a:spLocks noGrp="1"/>
          </p:cNvSpPr>
          <p:nvPr>
            <p:ph type="title"/>
          </p:nvPr>
        </p:nvSpPr>
        <p:spPr/>
        <p:txBody>
          <a:bodyPr/>
          <a:lstStyle/>
          <a:p>
            <a:r>
              <a:rPr lang="en-US" dirty="0"/>
              <a:t>Meeting Objectives</a:t>
            </a:r>
          </a:p>
        </p:txBody>
      </p:sp>
      <p:sp>
        <p:nvSpPr>
          <p:cNvPr id="3" name="Content Placeholder 2">
            <a:extLst>
              <a:ext uri="{FF2B5EF4-FFF2-40B4-BE49-F238E27FC236}">
                <a16:creationId xmlns:a16="http://schemas.microsoft.com/office/drawing/2014/main" id="{B3026B88-3A4A-9CFB-62D4-AC5AC2613A47}"/>
              </a:ext>
            </a:extLst>
          </p:cNvPr>
          <p:cNvSpPr>
            <a:spLocks noGrp="1"/>
          </p:cNvSpPr>
          <p:nvPr>
            <p:ph idx="1"/>
          </p:nvPr>
        </p:nvSpPr>
        <p:spPr/>
        <p:txBody>
          <a:bodyPr>
            <a:normAutofit fontScale="92500" lnSpcReduction="10000"/>
          </a:bodyPr>
          <a:lstStyle/>
          <a:p>
            <a:r>
              <a:rPr lang="en-US" dirty="0">
                <a:latin typeface="Franklin Gothic Book" panose="020B0503020102020204" pitchFamily="34" charset="0"/>
              </a:rPr>
              <a:t>Discuss any changes you have made over the past 2 months</a:t>
            </a:r>
          </a:p>
          <a:p>
            <a:r>
              <a:rPr lang="en-US" dirty="0">
                <a:latin typeface="Franklin Gothic Book" panose="020B0503020102020204" pitchFamily="34" charset="0"/>
              </a:rPr>
              <a:t>Share successes and challenges around specific nutrition and physical activity goals</a:t>
            </a:r>
          </a:p>
          <a:p>
            <a:r>
              <a:rPr lang="en-US" dirty="0">
                <a:latin typeface="Franklin Gothic Book" panose="020B0503020102020204" pitchFamily="34" charset="0"/>
              </a:rPr>
              <a:t>Learn to get kids moving with activity breaks in small spaces or when time is limited</a:t>
            </a:r>
          </a:p>
          <a:p>
            <a:r>
              <a:rPr lang="en-US" dirty="0">
                <a:latin typeface="Franklin Gothic Book" panose="020B0503020102020204" pitchFamily="34" charset="0"/>
              </a:rPr>
              <a:t>Identify ways to improve the nutrition of food and beverages in affordable ways</a:t>
            </a:r>
          </a:p>
          <a:p>
            <a:r>
              <a:rPr lang="en-US" dirty="0">
                <a:latin typeface="Franklin Gothic Book" panose="020B0503020102020204" pitchFamily="34" charset="0"/>
              </a:rPr>
              <a:t>Obtain resources for developing nutrition and physical activity policies</a:t>
            </a:r>
          </a:p>
          <a:p>
            <a:r>
              <a:rPr lang="en-US" dirty="0">
                <a:latin typeface="Franklin Gothic Book" panose="020B0503020102020204" pitchFamily="34" charset="0"/>
              </a:rPr>
              <a:t>Revise goals/action plans and write innovation proposals for healthy changes at your program</a:t>
            </a:r>
          </a:p>
          <a:p>
            <a:endParaRPr lang="en-US" dirty="0">
              <a:latin typeface="Franklin Gothic Book" panose="020B0503020102020204" pitchFamily="34" charset="0"/>
            </a:endParaRPr>
          </a:p>
        </p:txBody>
      </p:sp>
    </p:spTree>
    <p:extLst>
      <p:ext uri="{BB962C8B-B14F-4D97-AF65-F5344CB8AC3E}">
        <p14:creationId xmlns:p14="http://schemas.microsoft.com/office/powerpoint/2010/main" val="726845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925C-D5A2-904E-DAC1-99140E88A7D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B94E114C-BDE6-D897-1245-3D6CB3E061EB}"/>
              </a:ext>
            </a:extLst>
          </p:cNvPr>
          <p:cNvSpPr>
            <a:spLocks noGrp="1"/>
          </p:cNvSpPr>
          <p:nvPr>
            <p:ph idx="1"/>
          </p:nvPr>
        </p:nvSpPr>
        <p:spPr>
          <a:xfrm>
            <a:off x="838200" y="1825625"/>
            <a:ext cx="10731500" cy="4351338"/>
          </a:xfrm>
        </p:spPr>
        <p:txBody>
          <a:bodyPr>
            <a:normAutofit fontScale="77500" lnSpcReduction="20000"/>
          </a:bodyPr>
          <a:lstStyle/>
          <a:p>
            <a:pPr marL="0" indent="0" algn="l">
              <a:lnSpc>
                <a:spcPct val="120000"/>
              </a:lnSpc>
              <a:buNone/>
            </a:pPr>
            <a:r>
              <a:rPr lang="en-US" sz="2300" i="0" dirty="0">
                <a:effectLst/>
                <a:latin typeface="Franklin Gothic Book" panose="020B0503020102020204" pitchFamily="34" charset="0"/>
              </a:rPr>
              <a:t>The Out-of-School Nutrition and Physical Activity Initiative (OSNAP) was developed as a research project at the Prevention Research Center on Nutrition and Physical Activity at the Harvard T.H. Chan School of Public Health (HPRC) (2009 – 2015). </a:t>
            </a:r>
            <a:endParaRPr lang="en-US" sz="2300" dirty="0">
              <a:latin typeface="Franklin Gothic Book" panose="020B0503020102020204" pitchFamily="34" charset="0"/>
            </a:endParaRPr>
          </a:p>
          <a:p>
            <a:pPr marL="0" indent="0">
              <a:lnSpc>
                <a:spcPct val="120000"/>
              </a:lnSpc>
              <a:buNone/>
            </a:pPr>
            <a:r>
              <a:rPr lang="en-US" sz="2900" i="1" dirty="0"/>
              <a:t>Funding</a:t>
            </a:r>
            <a:r>
              <a:rPr lang="en-US" sz="4000" dirty="0"/>
              <a:t> </a:t>
            </a:r>
          </a:p>
          <a:p>
            <a:pPr marL="0" indent="0">
              <a:lnSpc>
                <a:spcPct val="120000"/>
              </a:lnSpc>
              <a:spcBef>
                <a:spcPts val="0"/>
              </a:spcBef>
              <a:buNone/>
            </a:pPr>
            <a:r>
              <a:rPr lang="en-US" sz="2300" dirty="0">
                <a:latin typeface="Franklin Gothic Book" panose="020B0503020102020204" pitchFamily="34" charset="0"/>
              </a:rPr>
              <a:t>This work and the Prevention Research Center on Nutrition and Physical Activity at the Harvard T.H. Chan School of Public Health (HPRC) is supported by the Centers for Disease Control and Prevention (U48DP001946 and U48DP006376), including the Nutrition and Obesity Policy Research and Evaluation Network, as well as support from the Donald and Sue Pritzker Nutrition and Fitness Initiative and the Robert Wood Johnson Foundation (#66284). The findings and conclusions are those of the author(s) and do not necessarily represent the official position of the Centers for Disease Control and Prevention or other funders.</a:t>
            </a:r>
          </a:p>
          <a:p>
            <a:pPr marL="0" indent="0">
              <a:lnSpc>
                <a:spcPct val="120000"/>
              </a:lnSpc>
              <a:spcBef>
                <a:spcPts val="0"/>
              </a:spcBef>
              <a:buNone/>
            </a:pPr>
            <a:endParaRPr lang="en-US" sz="2300" dirty="0">
              <a:latin typeface="Franklin Gothic Book" panose="020B0503020102020204" pitchFamily="34" charset="0"/>
            </a:endParaRPr>
          </a:p>
          <a:p>
            <a:pPr>
              <a:lnSpc>
                <a:spcPct val="120000"/>
              </a:lnSpc>
            </a:pPr>
            <a:r>
              <a:rPr lang="en-US" sz="2400" b="1" dirty="0">
                <a:latin typeface="Franklin Gothic Demi" panose="020B0603020102020204" pitchFamily="34" charset="0"/>
              </a:rPr>
              <a:t>For more information about OSNAP, visit: </a:t>
            </a:r>
            <a:r>
              <a:rPr lang="en-US" sz="2400" b="1" dirty="0">
                <a:latin typeface="Franklin Gothic Demi" panose="020B0603020102020204" pitchFamily="34" charset="0"/>
                <a:hlinkClick r:id="rId3"/>
              </a:rPr>
              <a:t>www.osnap.org </a:t>
            </a:r>
            <a:endParaRPr lang="en-US" sz="2400" b="1" dirty="0">
              <a:latin typeface="Franklin Gothic Demi" panose="020B0603020102020204" pitchFamily="34" charset="0"/>
            </a:endParaRPr>
          </a:p>
          <a:p>
            <a:pPr>
              <a:lnSpc>
                <a:spcPct val="120000"/>
              </a:lnSpc>
            </a:pPr>
            <a:r>
              <a:rPr lang="en-US" sz="2400" b="1" dirty="0">
                <a:latin typeface="Franklin Gothic Demi" panose="020B0603020102020204" pitchFamily="34" charset="0"/>
              </a:rPr>
              <a:t>For more information about HPRC, visit: </a:t>
            </a:r>
            <a:r>
              <a:rPr lang="en-US" sz="2400" b="1" dirty="0">
                <a:latin typeface="Franklin Gothic Demi" panose="020B0603020102020204" pitchFamily="34" charset="0"/>
                <a:hlinkClick r:id="rId4"/>
              </a:rPr>
              <a:t>www.hsph.harvard.edu/prc</a:t>
            </a:r>
            <a:endParaRPr lang="en-US" sz="2400" b="1" dirty="0">
              <a:latin typeface="Franklin Gothic Demi" panose="020B0603020102020204" pitchFamily="34" charset="0"/>
            </a:endParaRPr>
          </a:p>
        </p:txBody>
      </p:sp>
    </p:spTree>
    <p:extLst>
      <p:ext uri="{BB962C8B-B14F-4D97-AF65-F5344CB8AC3E}">
        <p14:creationId xmlns:p14="http://schemas.microsoft.com/office/powerpoint/2010/main" val="59579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744A-C3A6-7D78-FD60-CFB561A520F3}"/>
              </a:ext>
            </a:extLst>
          </p:cNvPr>
          <p:cNvSpPr>
            <a:spLocks noGrp="1"/>
          </p:cNvSpPr>
          <p:nvPr>
            <p:ph type="title"/>
          </p:nvPr>
        </p:nvSpPr>
        <p:spPr/>
        <p:txBody>
          <a:bodyPr/>
          <a:lstStyle/>
          <a:p>
            <a:r>
              <a:rPr lang="en-US" dirty="0"/>
              <a:t>Where do you stand?</a:t>
            </a:r>
          </a:p>
        </p:txBody>
      </p:sp>
      <p:sp>
        <p:nvSpPr>
          <p:cNvPr id="3" name="Content Placeholder 2">
            <a:extLst>
              <a:ext uri="{FF2B5EF4-FFF2-40B4-BE49-F238E27FC236}">
                <a16:creationId xmlns:a16="http://schemas.microsoft.com/office/drawing/2014/main" id="{6207CF47-43A7-ACB0-9CA7-6A4C69C235CB}"/>
              </a:ext>
            </a:extLst>
          </p:cNvPr>
          <p:cNvSpPr>
            <a:spLocks noGrp="1"/>
          </p:cNvSpPr>
          <p:nvPr>
            <p:ph idx="1"/>
          </p:nvPr>
        </p:nvSpPr>
        <p:spPr/>
        <p:txBody>
          <a:bodyPr>
            <a:normAutofit fontScale="92500" lnSpcReduction="20000"/>
          </a:bodyPr>
          <a:lstStyle/>
          <a:p>
            <a:pPr eaLnBrk="1" hangingPunct="1">
              <a:lnSpc>
                <a:spcPct val="90000"/>
              </a:lnSpc>
            </a:pPr>
            <a:r>
              <a:rPr lang="en-US" sz="2000" dirty="0">
                <a:latin typeface="Franklin Gothic Book" panose="020B0503020102020204" pitchFamily="34" charset="0"/>
              </a:rPr>
              <a:t>What healthy goal does your strategy aim to support?</a:t>
            </a:r>
          </a:p>
          <a:p>
            <a:pPr lvl="1" eaLnBrk="1" hangingPunct="1">
              <a:lnSpc>
                <a:spcPct val="90000"/>
              </a:lnSpc>
              <a:buFont typeface="Wingdings" pitchFamily="2" charset="2"/>
              <a:buNone/>
            </a:pPr>
            <a:endParaRPr lang="en-US" sz="1800" dirty="0">
              <a:latin typeface="Franklin Gothic Book" panose="020B0503020102020204" pitchFamily="34" charset="0"/>
            </a:endParaRPr>
          </a:p>
          <a:p>
            <a:pPr eaLnBrk="1" hangingPunct="1">
              <a:lnSpc>
                <a:spcPct val="90000"/>
              </a:lnSpc>
            </a:pPr>
            <a:r>
              <a:rPr lang="en-US" sz="2000" dirty="0">
                <a:latin typeface="Franklin Gothic Book" panose="020B0503020102020204" pitchFamily="34" charset="0"/>
              </a:rPr>
              <a:t>What did you do? How did you do it?</a:t>
            </a:r>
          </a:p>
          <a:p>
            <a:pPr lvl="1" eaLnBrk="1" hangingPunct="1">
              <a:lnSpc>
                <a:spcPct val="90000"/>
              </a:lnSpc>
            </a:pPr>
            <a:r>
              <a:rPr lang="en-US" sz="1600" dirty="0">
                <a:latin typeface="Franklin Gothic Book" panose="020B0503020102020204" pitchFamily="34" charset="0"/>
              </a:rPr>
              <a:t>Was it successful?</a:t>
            </a:r>
          </a:p>
          <a:p>
            <a:pPr lvl="1" eaLnBrk="1" hangingPunct="1">
              <a:lnSpc>
                <a:spcPct val="90000"/>
              </a:lnSpc>
            </a:pPr>
            <a:r>
              <a:rPr lang="en-US" sz="1600" dirty="0">
                <a:latin typeface="Franklin Gothic Book" panose="020B0503020102020204" pitchFamily="34" charset="0"/>
              </a:rPr>
              <a:t>What might you do differently if you did it again?</a:t>
            </a:r>
          </a:p>
          <a:p>
            <a:pPr lvl="1" eaLnBrk="1" hangingPunct="1">
              <a:lnSpc>
                <a:spcPct val="90000"/>
              </a:lnSpc>
              <a:buFont typeface="Wingdings" pitchFamily="2" charset="2"/>
              <a:buNone/>
            </a:pPr>
            <a:endParaRPr lang="en-US" sz="1600" dirty="0">
              <a:latin typeface="Franklin Gothic Book" panose="020B0503020102020204" pitchFamily="34" charset="0"/>
            </a:endParaRPr>
          </a:p>
          <a:p>
            <a:pPr eaLnBrk="1" hangingPunct="1">
              <a:lnSpc>
                <a:spcPct val="90000"/>
              </a:lnSpc>
            </a:pPr>
            <a:r>
              <a:rPr lang="en-US" sz="2000" dirty="0">
                <a:latin typeface="Franklin Gothic Book" panose="020B0503020102020204" pitchFamily="34" charset="0"/>
              </a:rPr>
              <a:t>Did you face any challenges?</a:t>
            </a:r>
          </a:p>
          <a:p>
            <a:pPr lvl="1" eaLnBrk="1" hangingPunct="1">
              <a:lnSpc>
                <a:spcPct val="90000"/>
              </a:lnSpc>
            </a:pPr>
            <a:r>
              <a:rPr lang="en-US" sz="1600" dirty="0">
                <a:latin typeface="Franklin Gothic Book" panose="020B0503020102020204" pitchFamily="34" charset="0"/>
              </a:rPr>
              <a:t>Was it difficult to make the changes?</a:t>
            </a:r>
          </a:p>
          <a:p>
            <a:pPr lvl="1" eaLnBrk="1" hangingPunct="1">
              <a:lnSpc>
                <a:spcPct val="90000"/>
              </a:lnSpc>
            </a:pPr>
            <a:r>
              <a:rPr lang="en-US" sz="1600" dirty="0">
                <a:latin typeface="Franklin Gothic Book" panose="020B0503020102020204" pitchFamily="34" charset="0"/>
              </a:rPr>
              <a:t>Were their any barriers that you did not anticipate?</a:t>
            </a:r>
          </a:p>
          <a:p>
            <a:pPr lvl="1" eaLnBrk="1" hangingPunct="1">
              <a:lnSpc>
                <a:spcPct val="90000"/>
              </a:lnSpc>
            </a:pPr>
            <a:r>
              <a:rPr lang="en-US" sz="1600" dirty="0">
                <a:latin typeface="Franklin Gothic Book" panose="020B0503020102020204" pitchFamily="34" charset="0"/>
              </a:rPr>
              <a:t>How can you overcome these challenges?</a:t>
            </a:r>
          </a:p>
          <a:p>
            <a:pPr lvl="1" eaLnBrk="1" hangingPunct="1">
              <a:lnSpc>
                <a:spcPct val="90000"/>
              </a:lnSpc>
              <a:buFont typeface="Wingdings" pitchFamily="2" charset="2"/>
              <a:buNone/>
            </a:pPr>
            <a:endParaRPr lang="en-US" sz="2000" dirty="0">
              <a:latin typeface="Franklin Gothic Book" panose="020B0503020102020204" pitchFamily="34" charset="0"/>
            </a:endParaRPr>
          </a:p>
          <a:p>
            <a:pPr eaLnBrk="1" hangingPunct="1">
              <a:lnSpc>
                <a:spcPct val="90000"/>
              </a:lnSpc>
            </a:pPr>
            <a:r>
              <a:rPr lang="en-US" sz="2000" dirty="0">
                <a:latin typeface="Franklin Gothic Book" panose="020B0503020102020204" pitchFamily="34" charset="0"/>
              </a:rPr>
              <a:t>Can you share any flyers, letters, or policies with others?</a:t>
            </a:r>
          </a:p>
          <a:p>
            <a:pPr eaLnBrk="1" hangingPunct="1">
              <a:lnSpc>
                <a:spcPct val="90000"/>
              </a:lnSpc>
              <a:buFont typeface="Wingdings" pitchFamily="2" charset="2"/>
              <a:buNone/>
            </a:pPr>
            <a:endParaRPr lang="en-US" sz="2000" dirty="0">
              <a:latin typeface="Franklin Gothic Book" panose="020B0503020102020204" pitchFamily="34" charset="0"/>
            </a:endParaRPr>
          </a:p>
          <a:p>
            <a:pPr eaLnBrk="1" hangingPunct="1">
              <a:lnSpc>
                <a:spcPct val="90000"/>
              </a:lnSpc>
            </a:pPr>
            <a:r>
              <a:rPr lang="en-US" sz="2000" dirty="0">
                <a:latin typeface="Franklin Gothic Book" panose="020B0503020102020204" pitchFamily="34" charset="0"/>
              </a:rPr>
              <a:t>Have you used this strategy to encourage other healthy behaviors? </a:t>
            </a:r>
          </a:p>
          <a:p>
            <a:pPr lvl="1" eaLnBrk="1" hangingPunct="1">
              <a:lnSpc>
                <a:spcPct val="90000"/>
              </a:lnSpc>
            </a:pPr>
            <a:r>
              <a:rPr lang="en-US" sz="1600" dirty="0">
                <a:latin typeface="Franklin Gothic Book" panose="020B0503020102020204" pitchFamily="34" charset="0"/>
              </a:rPr>
              <a:t>Could this be a next step?</a:t>
            </a:r>
          </a:p>
          <a:p>
            <a:pPr eaLnBrk="1" hangingPunct="1">
              <a:lnSpc>
                <a:spcPct val="90000"/>
              </a:lnSpc>
            </a:pPr>
            <a:endParaRPr lang="en-US" sz="2000" dirty="0"/>
          </a:p>
          <a:p>
            <a:pPr lvl="1" eaLnBrk="1" hangingPunct="1">
              <a:lnSpc>
                <a:spcPct val="90000"/>
              </a:lnSpc>
              <a:buFont typeface="Wingdings" pitchFamily="2" charset="2"/>
              <a:buNone/>
            </a:pPr>
            <a:endParaRPr lang="en-US" sz="1600" dirty="0"/>
          </a:p>
          <a:p>
            <a:endParaRPr lang="en-US" dirty="0"/>
          </a:p>
        </p:txBody>
      </p:sp>
    </p:spTree>
    <p:extLst>
      <p:ext uri="{BB962C8B-B14F-4D97-AF65-F5344CB8AC3E}">
        <p14:creationId xmlns:p14="http://schemas.microsoft.com/office/powerpoint/2010/main" val="420391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C65C765-8C48-AA30-5349-BB97CBD5B1AA}"/>
              </a:ext>
            </a:extLst>
          </p:cNvPr>
          <p:cNvSpPr>
            <a:spLocks noGrp="1"/>
          </p:cNvSpPr>
          <p:nvPr>
            <p:ph type="title"/>
          </p:nvPr>
        </p:nvSpPr>
        <p:spPr>
          <a:xfrm>
            <a:off x="838200" y="365125"/>
            <a:ext cx="10515600" cy="1325563"/>
          </a:xfrm>
        </p:spPr>
        <p:txBody>
          <a:bodyPr>
            <a:normAutofit/>
          </a:bodyPr>
          <a:lstStyle/>
          <a:p>
            <a:r>
              <a:rPr lang="en-US" dirty="0"/>
              <a:t>Goals for Nutrition and Physical Activity in Out-of-School Time</a:t>
            </a:r>
          </a:p>
        </p:txBody>
      </p:sp>
      <p:graphicFrame>
        <p:nvGraphicFramePr>
          <p:cNvPr id="10" name="Diagram 9">
            <a:extLst>
              <a:ext uri="{FF2B5EF4-FFF2-40B4-BE49-F238E27FC236}">
                <a16:creationId xmlns:a16="http://schemas.microsoft.com/office/drawing/2014/main" id="{73E3D6FD-5578-FC6C-9844-A841B668306A}"/>
              </a:ext>
            </a:extLst>
          </p:cNvPr>
          <p:cNvGraphicFramePr/>
          <p:nvPr>
            <p:extLst>
              <p:ext uri="{D42A27DB-BD31-4B8C-83A1-F6EECF244321}">
                <p14:modId xmlns:p14="http://schemas.microsoft.com/office/powerpoint/2010/main" val="2599550005"/>
              </p:ext>
            </p:extLst>
          </p:nvPr>
        </p:nvGraphicFramePr>
        <p:xfrm>
          <a:off x="647700" y="1690688"/>
          <a:ext cx="11250386" cy="4516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383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D753-0C39-2AD7-2EAD-ED0B30525351}"/>
              </a:ext>
            </a:extLst>
          </p:cNvPr>
          <p:cNvSpPr>
            <a:spLocks noGrp="1"/>
          </p:cNvSpPr>
          <p:nvPr>
            <p:ph type="title"/>
          </p:nvPr>
        </p:nvSpPr>
        <p:spPr/>
        <p:txBody>
          <a:bodyPr/>
          <a:lstStyle/>
          <a:p>
            <a:r>
              <a:rPr lang="en-US" dirty="0"/>
              <a:t>How </a:t>
            </a:r>
            <a:r>
              <a:rPr lang="en-US"/>
              <a:t>to Register for My OSNAP</a:t>
            </a:r>
          </a:p>
        </p:txBody>
      </p:sp>
      <p:sp>
        <p:nvSpPr>
          <p:cNvPr id="3" name="Content Placeholder 2">
            <a:extLst>
              <a:ext uri="{FF2B5EF4-FFF2-40B4-BE49-F238E27FC236}">
                <a16:creationId xmlns:a16="http://schemas.microsoft.com/office/drawing/2014/main" id="{878F4AC3-4DC2-A0C2-ED62-9952BDE40553}"/>
              </a:ext>
            </a:extLst>
          </p:cNvPr>
          <p:cNvSpPr>
            <a:spLocks noGrp="1"/>
          </p:cNvSpPr>
          <p:nvPr>
            <p:ph idx="1"/>
          </p:nvPr>
        </p:nvSpPr>
        <p:spPr>
          <a:xfrm>
            <a:off x="838200" y="1582135"/>
            <a:ext cx="10515600" cy="477960"/>
          </a:xfrm>
        </p:spPr>
        <p:txBody>
          <a:bodyPr>
            <a:normAutofit/>
          </a:bodyPr>
          <a:lstStyle/>
          <a:p>
            <a:pPr marL="0" indent="0">
              <a:buNone/>
            </a:pPr>
            <a:r>
              <a:rPr lang="en-US" sz="2200" i="1" dirty="0"/>
              <a:t>Did you know that you can access OSNAP materials electronically?</a:t>
            </a:r>
          </a:p>
        </p:txBody>
      </p:sp>
      <p:sp>
        <p:nvSpPr>
          <p:cNvPr id="5" name="TextBox 4">
            <a:extLst>
              <a:ext uri="{FF2B5EF4-FFF2-40B4-BE49-F238E27FC236}">
                <a16:creationId xmlns:a16="http://schemas.microsoft.com/office/drawing/2014/main" id="{95C80E81-472C-6330-E1ED-BAF57DF1BEA4}"/>
              </a:ext>
            </a:extLst>
          </p:cNvPr>
          <p:cNvSpPr txBox="1"/>
          <p:nvPr/>
        </p:nvSpPr>
        <p:spPr>
          <a:xfrm>
            <a:off x="838200" y="2102411"/>
            <a:ext cx="8225521" cy="1015663"/>
          </a:xfrm>
          <a:prstGeom prst="rect">
            <a:avLst/>
          </a:prstGeom>
          <a:noFill/>
        </p:spPr>
        <p:txBody>
          <a:bodyPr wrap="none" rtlCol="0">
            <a:spAutoFit/>
          </a:bodyPr>
          <a:lstStyle/>
          <a:p>
            <a:r>
              <a:rPr lang="en-US" sz="2000" b="1" u="sng" dirty="0"/>
              <a:t>To register for My OSNAP: </a:t>
            </a:r>
          </a:p>
          <a:p>
            <a:pPr marL="342900" indent="-342900">
              <a:buFont typeface="+mj-lt"/>
              <a:buAutoNum type="arabicPeriod"/>
            </a:pPr>
            <a:r>
              <a:rPr lang="en-US" sz="2000" dirty="0">
                <a:latin typeface="Franklin Gothic Book" panose="020B0503020102020204" pitchFamily="34" charset="0"/>
              </a:rPr>
              <a:t>Go to </a:t>
            </a:r>
            <a:r>
              <a:rPr lang="en-US" sz="2000" dirty="0" err="1">
                <a:latin typeface="Franklin Gothic Book" panose="020B0503020102020204" pitchFamily="34" charset="0"/>
              </a:rPr>
              <a:t>osnap.org</a:t>
            </a:r>
            <a:r>
              <a:rPr lang="en-US" sz="2000" dirty="0">
                <a:latin typeface="Franklin Gothic Book" panose="020B0503020102020204" pitchFamily="34" charset="0"/>
              </a:rPr>
              <a:t> and click “Log in to My OSNAP” or scan this QR code</a:t>
            </a:r>
            <a:r>
              <a:rPr lang="en-US" sz="2000" dirty="0">
                <a:latin typeface="Franklin Gothic Book" panose="020B0503020102020204" pitchFamily="34" charset="0"/>
                <a:sym typeface="Wingdings" pitchFamily="2" charset="2"/>
              </a:rPr>
              <a:t></a:t>
            </a:r>
            <a:endParaRPr lang="en-US" sz="2000" dirty="0">
              <a:latin typeface="Franklin Gothic Book" panose="020B0503020102020204" pitchFamily="34" charset="0"/>
            </a:endParaRPr>
          </a:p>
          <a:p>
            <a:pPr marL="342900" indent="-342900">
              <a:buFont typeface="+mj-lt"/>
              <a:buAutoNum type="arabicPeriod"/>
            </a:pPr>
            <a:r>
              <a:rPr lang="en-US" sz="2000" dirty="0">
                <a:latin typeface="Franklin Gothic Book" panose="020B0503020102020204" pitchFamily="34" charset="0"/>
              </a:rPr>
              <a:t>Click “Register” to create your account.</a:t>
            </a:r>
          </a:p>
        </p:txBody>
      </p:sp>
      <p:grpSp>
        <p:nvGrpSpPr>
          <p:cNvPr id="24" name="Group 23">
            <a:extLst>
              <a:ext uri="{FF2B5EF4-FFF2-40B4-BE49-F238E27FC236}">
                <a16:creationId xmlns:a16="http://schemas.microsoft.com/office/drawing/2014/main" id="{5EEBE7FB-6DB9-3158-5B50-C24864DA72D2}"/>
              </a:ext>
            </a:extLst>
          </p:cNvPr>
          <p:cNvGrpSpPr/>
          <p:nvPr/>
        </p:nvGrpSpPr>
        <p:grpSpPr>
          <a:xfrm>
            <a:off x="838200" y="3277105"/>
            <a:ext cx="10993154" cy="3215770"/>
            <a:chOff x="838200" y="3277105"/>
            <a:chExt cx="10993154" cy="3215770"/>
          </a:xfrm>
        </p:grpSpPr>
        <p:pic>
          <p:nvPicPr>
            <p:cNvPr id="9" name="Picture 8" descr="A screenshot of a web page&#10;&#10;Description automatically generated">
              <a:extLst>
                <a:ext uri="{FF2B5EF4-FFF2-40B4-BE49-F238E27FC236}">
                  <a16:creationId xmlns:a16="http://schemas.microsoft.com/office/drawing/2014/main" id="{62164E25-D013-F7CC-F9B9-5CC9314D1D6A}"/>
                </a:ext>
              </a:extLst>
            </p:cNvPr>
            <p:cNvPicPr>
              <a:picLocks noChangeAspect="1"/>
            </p:cNvPicPr>
            <p:nvPr/>
          </p:nvPicPr>
          <p:blipFill>
            <a:blip r:embed="rId2"/>
            <a:stretch>
              <a:fillRect/>
            </a:stretch>
          </p:blipFill>
          <p:spPr>
            <a:xfrm>
              <a:off x="838200" y="3524895"/>
              <a:ext cx="7772400" cy="2967980"/>
            </a:xfrm>
            <a:prstGeom prst="rect">
              <a:avLst/>
            </a:prstGeom>
            <a:ln>
              <a:solidFill>
                <a:schemeClr val="bg2">
                  <a:lumMod val="75000"/>
                </a:schemeClr>
              </a:solidFill>
            </a:ln>
            <a:effectLst>
              <a:outerShdw blurRad="444500" dir="2400000" algn="tl" rotWithShape="0">
                <a:prstClr val="black">
                  <a:alpha val="65000"/>
                </a:prstClr>
              </a:outerShdw>
            </a:effectLst>
          </p:spPr>
        </p:pic>
        <p:pic>
          <p:nvPicPr>
            <p:cNvPr id="7" name="Picture 6" descr="A screenshot of a login screen&#10;&#10;Description automatically generated">
              <a:extLst>
                <a:ext uri="{FF2B5EF4-FFF2-40B4-BE49-F238E27FC236}">
                  <a16:creationId xmlns:a16="http://schemas.microsoft.com/office/drawing/2014/main" id="{59DB806C-8264-658C-73CA-8115385E5F74}"/>
                </a:ext>
              </a:extLst>
            </p:cNvPr>
            <p:cNvPicPr>
              <a:picLocks noChangeAspect="1"/>
            </p:cNvPicPr>
            <p:nvPr/>
          </p:nvPicPr>
          <p:blipFill rotWithShape="1">
            <a:blip r:embed="rId3"/>
            <a:srcRect l="14659" t="17998" r="2063" b="16972"/>
            <a:stretch/>
          </p:blipFill>
          <p:spPr>
            <a:xfrm>
              <a:off x="8459917" y="3277105"/>
              <a:ext cx="3371437" cy="2162129"/>
            </a:xfrm>
            <a:prstGeom prst="rect">
              <a:avLst/>
            </a:prstGeom>
            <a:ln>
              <a:solidFill>
                <a:schemeClr val="bg2">
                  <a:lumMod val="75000"/>
                </a:schemeClr>
              </a:solidFill>
            </a:ln>
            <a:effectLst>
              <a:outerShdw blurRad="444500" dir="2400000" algn="tl" rotWithShape="0">
                <a:prstClr val="black">
                  <a:alpha val="65000"/>
                </a:prstClr>
              </a:outerShdw>
            </a:effectLst>
          </p:spPr>
        </p:pic>
        <p:sp>
          <p:nvSpPr>
            <p:cNvPr id="10" name="Oval 9">
              <a:extLst>
                <a:ext uri="{FF2B5EF4-FFF2-40B4-BE49-F238E27FC236}">
                  <a16:creationId xmlns:a16="http://schemas.microsoft.com/office/drawing/2014/main" id="{4AE26BC1-5AF5-B74A-4E03-D75BFAF6D574}"/>
                </a:ext>
              </a:extLst>
            </p:cNvPr>
            <p:cNvSpPr/>
            <p:nvPr/>
          </p:nvSpPr>
          <p:spPr>
            <a:xfrm>
              <a:off x="7152794" y="3806251"/>
              <a:ext cx="1307123" cy="378889"/>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1AC2AE-440F-3E59-0E62-17E7E128226C}"/>
                </a:ext>
              </a:extLst>
            </p:cNvPr>
            <p:cNvSpPr/>
            <p:nvPr/>
          </p:nvSpPr>
          <p:spPr>
            <a:xfrm>
              <a:off x="9935305" y="5020611"/>
              <a:ext cx="910256" cy="27284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4CE54E44-2FE7-1528-32DC-677F64180F76}"/>
                </a:ext>
              </a:extLst>
            </p:cNvPr>
            <p:cNvCxnSpPr>
              <a:cxnSpLocks/>
              <a:endCxn id="10" idx="3"/>
            </p:cNvCxnSpPr>
            <p:nvPr/>
          </p:nvCxnSpPr>
          <p:spPr>
            <a:xfrm flipV="1">
              <a:off x="7002111" y="4129653"/>
              <a:ext cx="342107" cy="336843"/>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4D07764-4F45-0435-C87D-06D3EF4CA2F5}"/>
                </a:ext>
              </a:extLst>
            </p:cNvPr>
            <p:cNvCxnSpPr>
              <a:cxnSpLocks/>
              <a:endCxn id="11" idx="3"/>
            </p:cNvCxnSpPr>
            <p:nvPr/>
          </p:nvCxnSpPr>
          <p:spPr>
            <a:xfrm flipV="1">
              <a:off x="9726299" y="5253495"/>
              <a:ext cx="342310" cy="185739"/>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pic>
        <p:nvPicPr>
          <p:cNvPr id="6" name="Picture 5" descr="A qr code on a white background&#10;&#10;Description automatically generated">
            <a:extLst>
              <a:ext uri="{FF2B5EF4-FFF2-40B4-BE49-F238E27FC236}">
                <a16:creationId xmlns:a16="http://schemas.microsoft.com/office/drawing/2014/main" id="{CA52EC34-8191-A2DE-6C88-55CACC22D4C3}"/>
              </a:ext>
            </a:extLst>
          </p:cNvPr>
          <p:cNvPicPr>
            <a:picLocks noChangeAspect="1"/>
          </p:cNvPicPr>
          <p:nvPr/>
        </p:nvPicPr>
        <p:blipFill>
          <a:blip r:embed="rId4"/>
          <a:stretch>
            <a:fillRect/>
          </a:stretch>
        </p:blipFill>
        <p:spPr>
          <a:xfrm>
            <a:off x="9264616" y="723902"/>
            <a:ext cx="2251634" cy="2251634"/>
          </a:xfrm>
          <a:prstGeom prst="rect">
            <a:avLst/>
          </a:prstGeom>
        </p:spPr>
      </p:pic>
    </p:spTree>
    <p:extLst>
      <p:ext uri="{BB962C8B-B14F-4D97-AF65-F5344CB8AC3E}">
        <p14:creationId xmlns:p14="http://schemas.microsoft.com/office/powerpoint/2010/main" val="3383084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C419-26B1-092C-FE99-8AB594AB8D56}"/>
              </a:ext>
            </a:extLst>
          </p:cNvPr>
          <p:cNvSpPr>
            <a:spLocks noGrp="1"/>
          </p:cNvSpPr>
          <p:nvPr>
            <p:ph type="title"/>
          </p:nvPr>
        </p:nvSpPr>
        <p:spPr/>
        <p:txBody>
          <a:bodyPr/>
          <a:lstStyle/>
          <a:p>
            <a:r>
              <a:rPr lang="en-US" sz="4400" dirty="0"/>
              <a:t>Learning Community 3 Progress</a:t>
            </a:r>
            <a:endParaRPr lang="en-US" dirty="0"/>
          </a:p>
        </p:txBody>
      </p:sp>
      <p:sp>
        <p:nvSpPr>
          <p:cNvPr id="3" name="Content Placeholder 2">
            <a:extLst>
              <a:ext uri="{FF2B5EF4-FFF2-40B4-BE49-F238E27FC236}">
                <a16:creationId xmlns:a16="http://schemas.microsoft.com/office/drawing/2014/main" id="{AD8C1998-D8A5-DE89-457F-A8FFD61B7186}"/>
              </a:ext>
            </a:extLst>
          </p:cNvPr>
          <p:cNvSpPr>
            <a:spLocks noGrp="1"/>
          </p:cNvSpPr>
          <p:nvPr>
            <p:ph idx="1"/>
          </p:nvPr>
        </p:nvSpPr>
        <p:spPr>
          <a:xfrm>
            <a:off x="723900" y="2141537"/>
            <a:ext cx="10515600" cy="4351338"/>
          </a:xfrm>
        </p:spPr>
        <p:txBody>
          <a:bodyPr/>
          <a:lstStyle/>
          <a:p>
            <a:r>
              <a:rPr lang="en-US" dirty="0">
                <a:latin typeface="Franklin Gothic Book" panose="020B0503020102020204" pitchFamily="34" charset="0"/>
              </a:rPr>
              <a:t>Sharing our successes in a physically active way!</a:t>
            </a:r>
          </a:p>
          <a:p>
            <a:pPr marL="0" indent="0">
              <a:buNone/>
            </a:pPr>
            <a:endParaRPr lang="en-US" dirty="0">
              <a:latin typeface="Franklin Gothic Book" panose="020B0503020102020204" pitchFamily="34" charset="0"/>
            </a:endParaRPr>
          </a:p>
          <a:p>
            <a:pPr marL="0" indent="0">
              <a:buNone/>
            </a:pPr>
            <a:endParaRPr lang="en-US" sz="4000" b="1" dirty="0">
              <a:solidFill>
                <a:schemeClr val="accent6"/>
              </a:solidFill>
              <a:latin typeface="Franklin Gothic Book" panose="020B0503020102020204" pitchFamily="34" charset="0"/>
            </a:endParaRPr>
          </a:p>
          <a:p>
            <a:pPr marL="0" indent="0">
              <a:buNone/>
            </a:pPr>
            <a:r>
              <a:rPr lang="en-US" sz="4000" b="1" dirty="0">
                <a:solidFill>
                  <a:schemeClr val="accent6"/>
                </a:solidFill>
                <a:latin typeface="Franklin Gothic Book" panose="020B0503020102020204" pitchFamily="34" charset="0"/>
              </a:rPr>
              <a:t>“As the wind blows” activity</a:t>
            </a:r>
          </a:p>
          <a:p>
            <a:endParaRPr lang="en-US" dirty="0">
              <a:latin typeface="Franklin Gothic Book" panose="020B0503020102020204" pitchFamily="34" charset="0"/>
            </a:endParaRPr>
          </a:p>
        </p:txBody>
      </p:sp>
      <p:pic>
        <p:nvPicPr>
          <p:cNvPr id="7" name="Graphic 6" descr="Windy outline">
            <a:extLst>
              <a:ext uri="{FF2B5EF4-FFF2-40B4-BE49-F238E27FC236}">
                <a16:creationId xmlns:a16="http://schemas.microsoft.com/office/drawing/2014/main" id="{2CF0211E-3644-2D5B-04E7-9A68B5211F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512" y="3152774"/>
            <a:ext cx="1311275" cy="1311275"/>
          </a:xfrm>
          <a:prstGeom prst="rect">
            <a:avLst/>
          </a:prstGeom>
        </p:spPr>
      </p:pic>
      <p:pic>
        <p:nvPicPr>
          <p:cNvPr id="8" name="Graphic 7" descr="Windy outline">
            <a:extLst>
              <a:ext uri="{FF2B5EF4-FFF2-40B4-BE49-F238E27FC236}">
                <a16:creationId xmlns:a16="http://schemas.microsoft.com/office/drawing/2014/main" id="{B0BFC113-8CBC-B1D3-632A-AC903572C1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512" y="4317206"/>
            <a:ext cx="1311275" cy="1311275"/>
          </a:xfrm>
          <a:prstGeom prst="rect">
            <a:avLst/>
          </a:prstGeom>
        </p:spPr>
      </p:pic>
      <p:pic>
        <p:nvPicPr>
          <p:cNvPr id="9" name="Graphic 8" descr="Windy outline">
            <a:extLst>
              <a:ext uri="{FF2B5EF4-FFF2-40B4-BE49-F238E27FC236}">
                <a16:creationId xmlns:a16="http://schemas.microsoft.com/office/drawing/2014/main" id="{E1100614-3E50-D643-8AAD-D5E7A655C4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9006" y="3603623"/>
            <a:ext cx="1311275" cy="1311275"/>
          </a:xfrm>
          <a:prstGeom prst="rect">
            <a:avLst/>
          </a:prstGeom>
        </p:spPr>
      </p:pic>
    </p:spTree>
    <p:extLst>
      <p:ext uri="{BB962C8B-B14F-4D97-AF65-F5344CB8AC3E}">
        <p14:creationId xmlns:p14="http://schemas.microsoft.com/office/powerpoint/2010/main" val="101204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ED589-25E3-650D-8DF7-4124B108832D}"/>
              </a:ext>
            </a:extLst>
          </p:cNvPr>
          <p:cNvSpPr>
            <a:spLocks noGrp="1"/>
          </p:cNvSpPr>
          <p:nvPr>
            <p:ph type="title"/>
          </p:nvPr>
        </p:nvSpPr>
        <p:spPr/>
        <p:txBody>
          <a:bodyPr/>
          <a:lstStyle/>
          <a:p>
            <a:r>
              <a:rPr lang="en-US" dirty="0"/>
              <a:t>Skills Development #1</a:t>
            </a:r>
          </a:p>
        </p:txBody>
      </p:sp>
      <p:sp>
        <p:nvSpPr>
          <p:cNvPr id="3" name="Text Placeholder 2">
            <a:extLst>
              <a:ext uri="{FF2B5EF4-FFF2-40B4-BE49-F238E27FC236}">
                <a16:creationId xmlns:a16="http://schemas.microsoft.com/office/drawing/2014/main" id="{D388F108-5347-415C-E3BB-036BC0557589}"/>
              </a:ext>
            </a:extLst>
          </p:cNvPr>
          <p:cNvSpPr>
            <a:spLocks noGrp="1"/>
          </p:cNvSpPr>
          <p:nvPr>
            <p:ph type="body" idx="1"/>
          </p:nvPr>
        </p:nvSpPr>
        <p:spPr/>
        <p:txBody>
          <a:bodyPr/>
          <a:lstStyle/>
          <a:p>
            <a:r>
              <a:rPr lang="en-US" i="1" dirty="0">
                <a:latin typeface="Franklin Gothic Book" panose="020B0503020102020204" pitchFamily="34" charset="0"/>
              </a:rPr>
              <a:t>Nutrition Strategies</a:t>
            </a:r>
          </a:p>
        </p:txBody>
      </p:sp>
    </p:spTree>
    <p:extLst>
      <p:ext uri="{BB962C8B-B14F-4D97-AF65-F5344CB8AC3E}">
        <p14:creationId xmlns:p14="http://schemas.microsoft.com/office/powerpoint/2010/main" val="321362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5388-B11F-6928-A745-7DAE2D18F6CD}"/>
              </a:ext>
            </a:extLst>
          </p:cNvPr>
          <p:cNvSpPr>
            <a:spLocks noGrp="1"/>
          </p:cNvSpPr>
          <p:nvPr>
            <p:ph type="title"/>
          </p:nvPr>
        </p:nvSpPr>
        <p:spPr/>
        <p:txBody>
          <a:bodyPr>
            <a:normAutofit fontScale="90000"/>
          </a:bodyPr>
          <a:lstStyle/>
          <a:p>
            <a:r>
              <a:rPr lang="en-US" sz="4400" dirty="0"/>
              <a:t>Skill Development #1: Practices to support healthy eating and beverage consumption</a:t>
            </a:r>
            <a:endParaRPr lang="en-US" dirty="0"/>
          </a:p>
        </p:txBody>
      </p:sp>
      <p:sp>
        <p:nvSpPr>
          <p:cNvPr id="3" name="Content Placeholder 2">
            <a:extLst>
              <a:ext uri="{FF2B5EF4-FFF2-40B4-BE49-F238E27FC236}">
                <a16:creationId xmlns:a16="http://schemas.microsoft.com/office/drawing/2014/main" id="{B3B1F163-062D-8C2C-22FC-538F96D9CEA2}"/>
              </a:ext>
            </a:extLst>
          </p:cNvPr>
          <p:cNvSpPr>
            <a:spLocks noGrp="1"/>
          </p:cNvSpPr>
          <p:nvPr>
            <p:ph idx="1"/>
          </p:nvPr>
        </p:nvSpPr>
        <p:spPr/>
        <p:txBody>
          <a:bodyPr/>
          <a:lstStyle/>
          <a:p>
            <a:r>
              <a:rPr lang="en-US" dirty="0">
                <a:latin typeface="Franklin Gothic Book" panose="020B0503020102020204" pitchFamily="34" charset="0"/>
              </a:rPr>
              <a:t>Staff training to model healthy behaviors</a:t>
            </a:r>
          </a:p>
          <a:p>
            <a:r>
              <a:rPr lang="en-US" dirty="0">
                <a:latin typeface="Franklin Gothic Book" panose="020B0503020102020204" pitchFamily="34" charset="0"/>
              </a:rPr>
              <a:t>Healthy celebrations</a:t>
            </a:r>
          </a:p>
          <a:p>
            <a:r>
              <a:rPr lang="en-US" dirty="0">
                <a:latin typeface="Franklin Gothic Book" panose="020B0503020102020204" pitchFamily="34" charset="0"/>
              </a:rPr>
              <a:t>Food/PA as reward or punishment</a:t>
            </a:r>
          </a:p>
          <a:p>
            <a:r>
              <a:rPr lang="en-US" dirty="0">
                <a:latin typeface="Franklin Gothic Book" panose="020B0503020102020204" pitchFamily="34" charset="0"/>
              </a:rPr>
              <a:t>Fundraising</a:t>
            </a:r>
          </a:p>
          <a:p>
            <a:r>
              <a:rPr lang="en-US" dirty="0">
                <a:latin typeface="Franklin Gothic Book" panose="020B0503020102020204" pitchFamily="34" charset="0"/>
              </a:rPr>
              <a:t>Partnerships in the community (JUAs etc.)</a:t>
            </a:r>
          </a:p>
          <a:p>
            <a:r>
              <a:rPr lang="en-US" dirty="0">
                <a:latin typeface="Franklin Gothic Book" panose="020B0503020102020204" pitchFamily="34" charset="0"/>
              </a:rPr>
              <a:t>Screen time (marketing, replacement activities)</a:t>
            </a:r>
          </a:p>
          <a:p>
            <a:endParaRPr lang="en-US" dirty="0">
              <a:latin typeface="Franklin Gothic Book" panose="020B0503020102020204" pitchFamily="34" charset="0"/>
            </a:endParaRPr>
          </a:p>
        </p:txBody>
      </p:sp>
    </p:spTree>
    <p:extLst>
      <p:ext uri="{BB962C8B-B14F-4D97-AF65-F5344CB8AC3E}">
        <p14:creationId xmlns:p14="http://schemas.microsoft.com/office/powerpoint/2010/main" val="792099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2755-BAC4-A3B4-1EA5-68F8269C9AE6}"/>
              </a:ext>
            </a:extLst>
          </p:cNvPr>
          <p:cNvSpPr>
            <a:spLocks noGrp="1"/>
          </p:cNvSpPr>
          <p:nvPr>
            <p:ph type="title"/>
          </p:nvPr>
        </p:nvSpPr>
        <p:spPr/>
        <p:txBody>
          <a:bodyPr/>
          <a:lstStyle/>
          <a:p>
            <a:r>
              <a:rPr lang="en-US" dirty="0"/>
              <a:t>Making healthy choices easy!</a:t>
            </a:r>
          </a:p>
        </p:txBody>
      </p:sp>
      <p:sp>
        <p:nvSpPr>
          <p:cNvPr id="3" name="Content Placeholder 2">
            <a:extLst>
              <a:ext uri="{FF2B5EF4-FFF2-40B4-BE49-F238E27FC236}">
                <a16:creationId xmlns:a16="http://schemas.microsoft.com/office/drawing/2014/main" id="{FF5E635B-6CD4-2356-181F-7BE4DB72D299}"/>
              </a:ext>
            </a:extLst>
          </p:cNvPr>
          <p:cNvSpPr>
            <a:spLocks noGrp="1"/>
          </p:cNvSpPr>
          <p:nvPr>
            <p:ph idx="1"/>
          </p:nvPr>
        </p:nvSpPr>
        <p:spPr/>
        <p:txBody>
          <a:bodyPr/>
          <a:lstStyle/>
          <a:p>
            <a:pPr eaLnBrk="1" fontAlgn="auto" hangingPunct="1">
              <a:spcBef>
                <a:spcPts val="0"/>
              </a:spcBef>
              <a:spcAft>
                <a:spcPts val="600"/>
              </a:spcAft>
              <a:defRPr/>
            </a:pPr>
            <a:r>
              <a:rPr lang="en-US" sz="2400" dirty="0">
                <a:latin typeface="Franklin Gothic Book" panose="020B0503020102020204" pitchFamily="34" charset="0"/>
              </a:rPr>
              <a:t>People make 227 food-related decisions every day!</a:t>
            </a:r>
          </a:p>
          <a:p>
            <a:pPr eaLnBrk="1" fontAlgn="auto" hangingPunct="1">
              <a:spcBef>
                <a:spcPts val="0"/>
              </a:spcBef>
              <a:spcAft>
                <a:spcPts val="400"/>
              </a:spcAft>
              <a:buFont typeface="Arial"/>
              <a:buChar char="•"/>
              <a:defRPr/>
            </a:pPr>
            <a:r>
              <a:rPr lang="en-US" sz="2400" dirty="0">
                <a:latin typeface="Franklin Gothic Book" panose="020B0503020102020204" pitchFamily="34" charset="0"/>
              </a:rPr>
              <a:t>What factors influence how much food and drink we consume?</a:t>
            </a:r>
          </a:p>
          <a:p>
            <a:pPr marL="630238" lvl="1" indent="-173038" eaLnBrk="1" fontAlgn="auto" hangingPunct="1">
              <a:spcBef>
                <a:spcPts val="0"/>
              </a:spcBef>
              <a:spcAft>
                <a:spcPts val="400"/>
              </a:spcAft>
              <a:buFont typeface="Arial"/>
              <a:buChar char="•"/>
              <a:defRPr/>
            </a:pPr>
            <a:r>
              <a:rPr lang="en-US" sz="1800" dirty="0">
                <a:latin typeface="Franklin Gothic Book" panose="020B0503020102020204" pitchFamily="34" charset="0"/>
              </a:rPr>
              <a:t>     Food and eating environment</a:t>
            </a:r>
          </a:p>
          <a:p>
            <a:pPr marL="630238" lvl="1" indent="-173038" eaLnBrk="1" fontAlgn="auto" hangingPunct="1">
              <a:spcBef>
                <a:spcPts val="0"/>
              </a:spcBef>
              <a:spcAft>
                <a:spcPts val="400"/>
              </a:spcAft>
              <a:buFont typeface="Arial"/>
              <a:buChar char="•"/>
              <a:defRPr/>
            </a:pPr>
            <a:r>
              <a:rPr lang="en-US" sz="1800" dirty="0">
                <a:latin typeface="Franklin Gothic Book" panose="020B0503020102020204" pitchFamily="34" charset="0"/>
              </a:rPr>
              <a:t>     Package and plate size </a:t>
            </a:r>
          </a:p>
          <a:p>
            <a:pPr marL="630238" lvl="1" indent="-173038" eaLnBrk="1" fontAlgn="auto" hangingPunct="1">
              <a:spcBef>
                <a:spcPts val="0"/>
              </a:spcBef>
              <a:spcAft>
                <a:spcPts val="400"/>
              </a:spcAft>
              <a:buFont typeface="Arial"/>
              <a:buChar char="•"/>
              <a:defRPr/>
            </a:pPr>
            <a:r>
              <a:rPr lang="en-US" sz="1800" dirty="0">
                <a:latin typeface="Franklin Gothic Book" panose="020B0503020102020204" pitchFamily="34" charset="0"/>
              </a:rPr>
              <a:t>     Amount of food/drink people around us consume</a:t>
            </a:r>
          </a:p>
          <a:p>
            <a:pPr marL="630238" lvl="1" indent="-173038" eaLnBrk="1" fontAlgn="auto" hangingPunct="1">
              <a:spcBef>
                <a:spcPts val="0"/>
              </a:spcBef>
              <a:spcAft>
                <a:spcPts val="400"/>
              </a:spcAft>
              <a:buFont typeface="Arial"/>
              <a:buChar char="•"/>
              <a:defRPr/>
            </a:pPr>
            <a:r>
              <a:rPr lang="en-US" sz="1800" dirty="0">
                <a:latin typeface="Franklin Gothic Book" panose="020B0503020102020204" pitchFamily="34" charset="0"/>
              </a:rPr>
              <a:t>     Availability and effort to obtain food</a:t>
            </a:r>
          </a:p>
          <a:p>
            <a:pPr eaLnBrk="1" fontAlgn="auto" hangingPunct="1">
              <a:spcBef>
                <a:spcPts val="0"/>
              </a:spcBef>
              <a:spcAft>
                <a:spcPts val="400"/>
              </a:spcAft>
              <a:buFont typeface="Arial"/>
              <a:buChar char="•"/>
              <a:defRPr/>
            </a:pPr>
            <a:r>
              <a:rPr lang="en-US" sz="2400" dirty="0">
                <a:latin typeface="Franklin Gothic Book" panose="020B0503020102020204" pitchFamily="34" charset="0"/>
              </a:rPr>
              <a:t>Some easy strategies: </a:t>
            </a:r>
          </a:p>
          <a:p>
            <a:pPr marL="915988" lvl="1" indent="-458788" eaLnBrk="1" fontAlgn="auto" hangingPunct="1">
              <a:spcBef>
                <a:spcPts val="0"/>
              </a:spcBef>
              <a:spcAft>
                <a:spcPts val="400"/>
              </a:spcAft>
              <a:buFont typeface="Arial"/>
              <a:buChar char="•"/>
              <a:defRPr/>
            </a:pPr>
            <a:r>
              <a:rPr lang="en-US" sz="1800" dirty="0">
                <a:latin typeface="Franklin Gothic Book" panose="020B0503020102020204" pitchFamily="34" charset="0"/>
              </a:rPr>
              <a:t>Water pitchers on the tables</a:t>
            </a:r>
          </a:p>
          <a:p>
            <a:pPr marL="915988" lvl="1" indent="-458788" eaLnBrk="1" fontAlgn="auto" hangingPunct="1">
              <a:spcBef>
                <a:spcPts val="0"/>
              </a:spcBef>
              <a:spcAft>
                <a:spcPts val="400"/>
              </a:spcAft>
              <a:buFont typeface="Arial"/>
              <a:buChar char="•"/>
              <a:defRPr/>
            </a:pPr>
            <a:r>
              <a:rPr lang="en-US" sz="1800" dirty="0">
                <a:latin typeface="Franklin Gothic Book" panose="020B0503020102020204" pitchFamily="34" charset="0"/>
              </a:rPr>
              <a:t>Place healthier snack options in front of less healthy items</a:t>
            </a:r>
          </a:p>
          <a:p>
            <a:pPr marL="915988" lvl="1" indent="-458788" eaLnBrk="1" fontAlgn="auto" hangingPunct="1">
              <a:spcBef>
                <a:spcPts val="0"/>
              </a:spcBef>
              <a:spcAft>
                <a:spcPts val="400"/>
              </a:spcAft>
              <a:buFont typeface="Arial"/>
              <a:buChar char="•"/>
              <a:defRPr/>
            </a:pPr>
            <a:r>
              <a:rPr lang="en-US" sz="1800" dirty="0">
                <a:latin typeface="Franklin Gothic Book" panose="020B0503020102020204" pitchFamily="34" charset="0"/>
              </a:rPr>
              <a:t>Put away leftover foods at the end of snack</a:t>
            </a:r>
          </a:p>
          <a:p>
            <a:pPr marL="915988" lvl="1" indent="-458788" eaLnBrk="1" fontAlgn="auto" hangingPunct="1">
              <a:spcBef>
                <a:spcPts val="0"/>
              </a:spcBef>
              <a:spcAft>
                <a:spcPts val="400"/>
              </a:spcAft>
              <a:buFont typeface="Arial"/>
              <a:buChar char="•"/>
              <a:defRPr/>
            </a:pPr>
            <a:r>
              <a:rPr lang="en-US" sz="1800" dirty="0">
                <a:latin typeface="Franklin Gothic Book" panose="020B0503020102020204" pitchFamily="34" charset="0"/>
              </a:rPr>
              <a:t>Staff and peer modeling</a:t>
            </a:r>
          </a:p>
          <a:p>
            <a:pPr marL="915988" lvl="1" indent="-458788" eaLnBrk="1" fontAlgn="auto" hangingPunct="1">
              <a:spcBef>
                <a:spcPts val="0"/>
              </a:spcBef>
              <a:spcAft>
                <a:spcPts val="400"/>
              </a:spcAft>
              <a:buFont typeface="Arial"/>
              <a:buChar char="•"/>
              <a:defRPr/>
            </a:pPr>
            <a:r>
              <a:rPr lang="en-US" sz="1800" dirty="0">
                <a:latin typeface="Franklin Gothic Book" panose="020B0503020102020204" pitchFamily="34" charset="0"/>
              </a:rPr>
              <a:t>Ask kids to talk about the fruits &amp; vegetables they like to eat or how much water they’ve been drinking</a:t>
            </a:r>
            <a:endParaRPr lang="en-US" dirty="0">
              <a:latin typeface="Franklin Gothic Book" panose="020B0503020102020204" pitchFamily="34" charset="0"/>
            </a:endParaRPr>
          </a:p>
        </p:txBody>
      </p:sp>
    </p:spTree>
    <p:extLst>
      <p:ext uri="{BB962C8B-B14F-4D97-AF65-F5344CB8AC3E}">
        <p14:creationId xmlns:p14="http://schemas.microsoft.com/office/powerpoint/2010/main" val="4042256973"/>
      </p:ext>
    </p:extLst>
  </p:cSld>
  <p:clrMapOvr>
    <a:masterClrMapping/>
  </p:clrMapOvr>
</p:sld>
</file>

<file path=ppt/theme/theme1.xml><?xml version="1.0" encoding="utf-8"?>
<a:theme xmlns:a="http://schemas.openxmlformats.org/drawingml/2006/main" name="Office Theme">
  <a:themeElements>
    <a:clrScheme name="OSNAP">
      <a:dk1>
        <a:srgbClr val="000000"/>
      </a:dk1>
      <a:lt1>
        <a:srgbClr val="FFFFFF"/>
      </a:lt1>
      <a:dk2>
        <a:srgbClr val="0E2841"/>
      </a:dk2>
      <a:lt2>
        <a:srgbClr val="E8E8E8"/>
      </a:lt2>
      <a:accent1>
        <a:srgbClr val="662E93"/>
      </a:accent1>
      <a:accent2>
        <a:srgbClr val="009344"/>
      </a:accent2>
      <a:accent3>
        <a:srgbClr val="F05928"/>
      </a:accent3>
      <a:accent4>
        <a:srgbClr val="D31920"/>
      </a:accent4>
      <a:accent5>
        <a:srgbClr val="1C75BB"/>
      </a:accent5>
      <a:accent6>
        <a:srgbClr val="9745DC"/>
      </a:accent6>
      <a:hlink>
        <a:srgbClr val="0432FF"/>
      </a:hlink>
      <a:folHlink>
        <a:srgbClr val="96607D"/>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4069</Words>
  <Application>Microsoft Macintosh PowerPoint</Application>
  <PresentationFormat>Widescreen</PresentationFormat>
  <Paragraphs>364</Paragraphs>
  <Slides>31</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Schoolbook</vt:lpstr>
      <vt:lpstr>Franklin Gothic Book</vt:lpstr>
      <vt:lpstr>Franklin Gothic Demi</vt:lpstr>
      <vt:lpstr>Wingdings</vt:lpstr>
      <vt:lpstr>Office Theme</vt:lpstr>
      <vt:lpstr>Learning Community 3</vt:lpstr>
      <vt:lpstr>Agenda</vt:lpstr>
      <vt:lpstr>Meeting Objectives</vt:lpstr>
      <vt:lpstr>Goals for Nutrition and Physical Activity in Out-of-School Time</vt:lpstr>
      <vt:lpstr>How to Register for My OSNAP</vt:lpstr>
      <vt:lpstr>Learning Community 3 Progress</vt:lpstr>
      <vt:lpstr>Skills Development #1</vt:lpstr>
      <vt:lpstr>Skill Development #1: Practices to support healthy eating and beverage consumption</vt:lpstr>
      <vt:lpstr>Making healthy choices easy!</vt:lpstr>
      <vt:lpstr>Encouraging healthy eating &amp; drinking in afterschool</vt:lpstr>
      <vt:lpstr>Staff Modeling</vt:lpstr>
      <vt:lpstr>Using food as a reward sends a conflicting message</vt:lpstr>
      <vt:lpstr>Using food as a reward sends a conflicting message</vt:lpstr>
      <vt:lpstr>Alternatives to food as a reward</vt:lpstr>
      <vt:lpstr>Healthy Celebrations</vt:lpstr>
      <vt:lpstr>Springtime is here!</vt:lpstr>
      <vt:lpstr>Skill Development #2: </vt:lpstr>
      <vt:lpstr>Skill development #2:  Putting policies into place</vt:lpstr>
      <vt:lpstr>Policy writing &amp; communication</vt:lpstr>
      <vt:lpstr>A 5-step Approach to Implementing &amp; Sustaining  Nutrition &amp; Physical Activity Changes </vt:lpstr>
      <vt:lpstr>Step 1: Identify your successes</vt:lpstr>
      <vt:lpstr>Step 2: Track your progress</vt:lpstr>
      <vt:lpstr>Step 3: Staff development</vt:lpstr>
      <vt:lpstr>Step 4: Policy Change</vt:lpstr>
      <vt:lpstr>Step 5: Gain Support of Leaders</vt:lpstr>
      <vt:lpstr>Moving Forward!</vt:lpstr>
      <vt:lpstr>Afterschool team breakout</vt:lpstr>
      <vt:lpstr>Recap &amp; Questions </vt:lpstr>
      <vt:lpstr>Next steps </vt:lpstr>
      <vt:lpstr>Acknowledgements</vt:lpstr>
      <vt:lpstr>Where do you stand?</vt:lpstr>
    </vt:vector>
  </TitlesOfParts>
  <Manager/>
  <Company>Harvard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OSNAP Learning Community 3 PPT</dc:title>
  <dc:subject/>
  <dc:creator>Out-of-School Nutrition and Physical Activity Initiative (OSNAP) was developed as a research project at the Prevention Research Center on Nutrition and Physical Activity at the Harvard T.H. Chan School of Public Health </dc:creator>
  <cp:keywords/>
  <dc:description/>
  <cp:lastModifiedBy>Garrone, Molly E</cp:lastModifiedBy>
  <cp:revision>22</cp:revision>
  <dcterms:created xsi:type="dcterms:W3CDTF">2023-09-22T13:38:40Z</dcterms:created>
  <dcterms:modified xsi:type="dcterms:W3CDTF">2024-05-02T19:50:01Z</dcterms:modified>
  <cp:category/>
</cp:coreProperties>
</file>