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58" r:id="rId3"/>
    <p:sldId id="259" r:id="rId4"/>
    <p:sldId id="260" r:id="rId5"/>
    <p:sldId id="264" r:id="rId6"/>
    <p:sldId id="341" r:id="rId7"/>
    <p:sldId id="261"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340" r:id="rId26"/>
    <p:sldId id="282" r:id="rId27"/>
    <p:sldId id="283" r:id="rId28"/>
    <p:sldId id="28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F4E43C0-BE1F-4C1F-8BC8-E047A7AB2B4A}">
          <p14:sldIdLst>
            <p14:sldId id="256"/>
            <p14:sldId id="258"/>
            <p14:sldId id="259"/>
            <p14:sldId id="260"/>
            <p14:sldId id="264"/>
            <p14:sldId id="341"/>
            <p14:sldId id="261"/>
            <p14:sldId id="265"/>
            <p14:sldId id="266"/>
            <p14:sldId id="267"/>
            <p14:sldId id="268"/>
            <p14:sldId id="269"/>
            <p14:sldId id="270"/>
            <p14:sldId id="271"/>
            <p14:sldId id="272"/>
            <p14:sldId id="273"/>
            <p14:sldId id="274"/>
            <p14:sldId id="275"/>
            <p14:sldId id="276"/>
            <p14:sldId id="277"/>
            <p14:sldId id="278"/>
            <p14:sldId id="279"/>
            <p14:sldId id="280"/>
            <p14:sldId id="281"/>
            <p14:sldId id="340"/>
          </p14:sldIdLst>
        </p14:section>
        <p14:section name="Extra/additional slides" id="{ABD2DF12-B48E-467C-BC73-F735D5B090E2}">
          <p14:sldIdLst>
            <p14:sldId id="282"/>
            <p14:sldId id="283"/>
            <p14:sldId id="28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2D7AD9-8F9E-7AF2-DD1F-F89DCC5B183D}" name="Garrone, Molly E" initials="MG" userId="S::mgarrone@hsph.harvard.edu::aac30fd3-afbc-4563-9f96-f35c6f6d375f" providerId="AD"/>
  <p188:author id="{28ACD8E3-D37A-B964-B6B7-3A472F178019}" name="Reiner, Jennifer" initials="JR" userId="S::jfreiner@hsph.harvard.edu::4423d152-474b-4c62-a46f-5c23f23c39a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1FAF6"/>
    <a:srgbClr val="E0FD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64"/>
    <p:restoredTop sz="65769" autoAdjust="0"/>
  </p:normalViewPr>
  <p:slideViewPr>
    <p:cSldViewPr snapToGrid="0">
      <p:cViewPr varScale="1">
        <p:scale>
          <a:sx n="65" d="100"/>
          <a:sy n="65" d="100"/>
        </p:scale>
        <p:origin x="209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8/10/relationships/authors" Target="author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F45BBA-3831-4974-8E56-A5BDF50E87F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F0C224E-5CAF-42F8-B662-672D0D5380EF}">
      <dgm:prSet phldrT="[Text]" custT="1"/>
      <dgm:spPr/>
      <dgm:t>
        <a:bodyPr/>
        <a:lstStyle/>
        <a:p>
          <a:r>
            <a:rPr lang="en-US" sz="2200" dirty="0">
              <a:latin typeface="Franklin Gothic Book" panose="020B0503020102020204" pitchFamily="34" charset="0"/>
            </a:rPr>
            <a:t>Staying Active</a:t>
          </a:r>
        </a:p>
      </dgm:t>
    </dgm:pt>
    <dgm:pt modelId="{00E3C8C9-3714-4EA0-BF01-408C40287171}" type="parTrans" cxnId="{99256EBB-F013-4731-B739-640D0C0B196A}">
      <dgm:prSet/>
      <dgm:spPr/>
      <dgm:t>
        <a:bodyPr/>
        <a:lstStyle/>
        <a:p>
          <a:endParaRPr lang="en-US">
            <a:latin typeface="Franklin Gothic Book" panose="020B0503020102020204" pitchFamily="34" charset="0"/>
          </a:endParaRPr>
        </a:p>
      </dgm:t>
    </dgm:pt>
    <dgm:pt modelId="{E8CF58AD-F2BD-4BB6-8942-CCE60778BDB0}" type="sibTrans" cxnId="{99256EBB-F013-4731-B739-640D0C0B196A}">
      <dgm:prSet/>
      <dgm:spPr/>
      <dgm:t>
        <a:bodyPr/>
        <a:lstStyle/>
        <a:p>
          <a:endParaRPr lang="en-US">
            <a:latin typeface="Franklin Gothic Book" panose="020B0503020102020204" pitchFamily="34" charset="0"/>
          </a:endParaRPr>
        </a:p>
      </dgm:t>
    </dgm:pt>
    <dgm:pt modelId="{1B0E11B0-AE8A-4AED-A181-B2D0175D5B9A}">
      <dgm:prSet phldrT="[Text]" custT="1"/>
      <dgm:spPr/>
      <dgm:t>
        <a:bodyPr/>
        <a:lstStyle/>
        <a:p>
          <a:pPr>
            <a:buFont typeface="Arial" panose="020B0604020202020204" pitchFamily="34" charset="0"/>
            <a:buChar char="•"/>
          </a:pPr>
          <a:r>
            <a:rPr lang="en-US" sz="1400" b="1" dirty="0">
              <a:latin typeface="Franklin Gothic Book" panose="020B0503020102020204" pitchFamily="34" charset="0"/>
            </a:rPr>
            <a:t>Provide all children with at least 30 minutes of moderate to vigorous physical activity every day (include outdoor activity if possible).</a:t>
          </a:r>
        </a:p>
      </dgm:t>
    </dgm:pt>
    <dgm:pt modelId="{6A3BB4D1-7E6A-4A7C-AA23-35E1E67D2E35}" type="parTrans" cxnId="{46EF617A-624A-4CC7-A278-D27FC315141F}">
      <dgm:prSet/>
      <dgm:spPr/>
      <dgm:t>
        <a:bodyPr/>
        <a:lstStyle/>
        <a:p>
          <a:endParaRPr lang="en-US">
            <a:latin typeface="Franklin Gothic Book" panose="020B0503020102020204" pitchFamily="34" charset="0"/>
          </a:endParaRPr>
        </a:p>
      </dgm:t>
    </dgm:pt>
    <dgm:pt modelId="{5285B16A-932E-4132-9759-FBA561BA6E2C}" type="sibTrans" cxnId="{46EF617A-624A-4CC7-A278-D27FC315141F}">
      <dgm:prSet/>
      <dgm:spPr/>
      <dgm:t>
        <a:bodyPr/>
        <a:lstStyle/>
        <a:p>
          <a:endParaRPr lang="en-US">
            <a:latin typeface="Franklin Gothic Book" panose="020B0503020102020204" pitchFamily="34" charset="0"/>
          </a:endParaRPr>
        </a:p>
      </dgm:t>
    </dgm:pt>
    <dgm:pt modelId="{82F989F9-5EA0-43FD-BB4A-643AA5E20089}">
      <dgm:prSet phldrT="[Text]" custT="1"/>
      <dgm:spPr/>
      <dgm:t>
        <a:bodyPr/>
        <a:lstStyle/>
        <a:p>
          <a:r>
            <a:rPr lang="en-US" sz="2200" dirty="0">
              <a:latin typeface="Franklin Gothic Book" panose="020B0503020102020204" pitchFamily="34" charset="0"/>
            </a:rPr>
            <a:t>Healthy Beverages</a:t>
          </a:r>
        </a:p>
      </dgm:t>
    </dgm:pt>
    <dgm:pt modelId="{5AF3266B-DB0F-4DF3-8796-EDA64D292118}" type="parTrans" cxnId="{FEFDF5CB-D41A-4CAF-860B-B0CE8348565C}">
      <dgm:prSet/>
      <dgm:spPr/>
      <dgm:t>
        <a:bodyPr/>
        <a:lstStyle/>
        <a:p>
          <a:endParaRPr lang="en-US">
            <a:latin typeface="Franklin Gothic Book" panose="020B0503020102020204" pitchFamily="34" charset="0"/>
          </a:endParaRPr>
        </a:p>
      </dgm:t>
    </dgm:pt>
    <dgm:pt modelId="{707EDCB0-703C-4020-8D4B-43150E16E3CC}" type="sibTrans" cxnId="{FEFDF5CB-D41A-4CAF-860B-B0CE8348565C}">
      <dgm:prSet/>
      <dgm:spPr/>
      <dgm:t>
        <a:bodyPr/>
        <a:lstStyle/>
        <a:p>
          <a:endParaRPr lang="en-US">
            <a:latin typeface="Franklin Gothic Book" panose="020B0503020102020204" pitchFamily="34" charset="0"/>
          </a:endParaRPr>
        </a:p>
      </dgm:t>
    </dgm:pt>
    <dgm:pt modelId="{D1852239-9F4D-4E8B-A80A-77860FEFFE89}">
      <dgm:prSet phldrT="[Text]" custT="1"/>
      <dgm:spPr/>
      <dgm:t>
        <a:bodyPr/>
        <a:lstStyle/>
        <a:p>
          <a:pPr>
            <a:buFont typeface="Arial" panose="020B0604020202020204" pitchFamily="34" charset="0"/>
            <a:buChar char="•"/>
          </a:pPr>
          <a:r>
            <a:rPr lang="en-US" sz="1400" b="1" dirty="0">
              <a:latin typeface="Franklin Gothic Book" panose="020B0503020102020204" pitchFamily="34" charset="0"/>
            </a:rPr>
            <a:t>Do not serve sugary drinks.</a:t>
          </a:r>
        </a:p>
      </dgm:t>
    </dgm:pt>
    <dgm:pt modelId="{669ADFE0-9AA1-4FA4-BB65-FB2CC503F7E6}" type="parTrans" cxnId="{63A63BB0-3186-4E21-909E-8CBC4932354C}">
      <dgm:prSet/>
      <dgm:spPr/>
      <dgm:t>
        <a:bodyPr/>
        <a:lstStyle/>
        <a:p>
          <a:endParaRPr lang="en-US">
            <a:latin typeface="Franklin Gothic Book" panose="020B0503020102020204" pitchFamily="34" charset="0"/>
          </a:endParaRPr>
        </a:p>
      </dgm:t>
    </dgm:pt>
    <dgm:pt modelId="{67C3D4D6-379D-400C-AE03-9F266A52A8E5}" type="sibTrans" cxnId="{63A63BB0-3186-4E21-909E-8CBC4932354C}">
      <dgm:prSet/>
      <dgm:spPr/>
      <dgm:t>
        <a:bodyPr/>
        <a:lstStyle/>
        <a:p>
          <a:endParaRPr lang="en-US">
            <a:latin typeface="Franklin Gothic Book" panose="020B0503020102020204" pitchFamily="34" charset="0"/>
          </a:endParaRPr>
        </a:p>
      </dgm:t>
    </dgm:pt>
    <dgm:pt modelId="{27006DA0-C6DC-4523-920D-787EA2604E81}">
      <dgm:prSet phldrT="[Text]" custT="1"/>
      <dgm:spPr/>
      <dgm:t>
        <a:bodyPr/>
        <a:lstStyle/>
        <a:p>
          <a:r>
            <a:rPr lang="en-US" sz="2200" dirty="0">
              <a:latin typeface="Franklin Gothic Book" panose="020B0503020102020204" pitchFamily="34" charset="0"/>
            </a:rPr>
            <a:t>Fruits &amp; Vegetables</a:t>
          </a:r>
        </a:p>
      </dgm:t>
    </dgm:pt>
    <dgm:pt modelId="{6B74B7AD-F890-4645-A0F4-8FC456F70EA8}" type="parTrans" cxnId="{70B9B46E-1290-45A0-B52D-F70FC4C53191}">
      <dgm:prSet/>
      <dgm:spPr/>
      <dgm:t>
        <a:bodyPr/>
        <a:lstStyle/>
        <a:p>
          <a:endParaRPr lang="en-US">
            <a:latin typeface="Franklin Gothic Book" panose="020B0503020102020204" pitchFamily="34" charset="0"/>
          </a:endParaRPr>
        </a:p>
      </dgm:t>
    </dgm:pt>
    <dgm:pt modelId="{B59569CB-1450-4C97-AD29-757C4B8B1DC5}" type="sibTrans" cxnId="{70B9B46E-1290-45A0-B52D-F70FC4C53191}">
      <dgm:prSet/>
      <dgm:spPr/>
      <dgm:t>
        <a:bodyPr/>
        <a:lstStyle/>
        <a:p>
          <a:endParaRPr lang="en-US">
            <a:latin typeface="Franklin Gothic Book" panose="020B0503020102020204" pitchFamily="34" charset="0"/>
          </a:endParaRPr>
        </a:p>
      </dgm:t>
    </dgm:pt>
    <dgm:pt modelId="{95AA500C-65EB-4ECC-975C-975C2D2870C7}">
      <dgm:prSet phldrT="[Text]" custT="1"/>
      <dgm:spPr/>
      <dgm:t>
        <a:bodyPr/>
        <a:lstStyle/>
        <a:p>
          <a:r>
            <a:rPr lang="en-US" sz="1400" b="1" dirty="0">
              <a:latin typeface="Franklin Gothic Book" panose="020B0503020102020204" pitchFamily="34" charset="0"/>
            </a:rPr>
            <a:t>Offer a fruit and/or vegetable option every day at every meal and snack.</a:t>
          </a:r>
        </a:p>
      </dgm:t>
    </dgm:pt>
    <dgm:pt modelId="{AF76EA67-EAF3-4448-A3EC-A5D0AF2CD538}" type="parTrans" cxnId="{ADB9AAF3-A3FB-4E76-8DCE-B08229A50141}">
      <dgm:prSet/>
      <dgm:spPr/>
      <dgm:t>
        <a:bodyPr/>
        <a:lstStyle/>
        <a:p>
          <a:endParaRPr lang="en-US">
            <a:latin typeface="Franklin Gothic Book" panose="020B0503020102020204" pitchFamily="34" charset="0"/>
          </a:endParaRPr>
        </a:p>
      </dgm:t>
    </dgm:pt>
    <dgm:pt modelId="{08B0E322-DC7D-421B-88C0-C7472AE607A9}" type="sibTrans" cxnId="{ADB9AAF3-A3FB-4E76-8DCE-B08229A50141}">
      <dgm:prSet/>
      <dgm:spPr/>
      <dgm:t>
        <a:bodyPr/>
        <a:lstStyle/>
        <a:p>
          <a:endParaRPr lang="en-US">
            <a:latin typeface="Franklin Gothic Book" panose="020B0503020102020204" pitchFamily="34" charset="0"/>
          </a:endParaRPr>
        </a:p>
      </dgm:t>
    </dgm:pt>
    <dgm:pt modelId="{48F5CB35-327F-4A1D-BD81-8C534524A139}">
      <dgm:prSet phldrT="[Text]" custT="1"/>
      <dgm:spPr/>
      <dgm:t>
        <a:bodyPr/>
        <a:lstStyle/>
        <a:p>
          <a:r>
            <a:rPr lang="en-US" sz="2200" dirty="0">
              <a:latin typeface="Franklin Gothic Book" panose="020B0503020102020204" pitchFamily="34" charset="0"/>
            </a:rPr>
            <a:t>Limit Inactivity</a:t>
          </a:r>
        </a:p>
      </dgm:t>
    </dgm:pt>
    <dgm:pt modelId="{373E1570-E36E-44F3-82AC-5983A3631CF3}" type="parTrans" cxnId="{A5B885D0-D05F-47FD-AEBB-965FE0DDBFF9}">
      <dgm:prSet/>
      <dgm:spPr/>
      <dgm:t>
        <a:bodyPr/>
        <a:lstStyle/>
        <a:p>
          <a:endParaRPr lang="en-US">
            <a:latin typeface="Franklin Gothic Book" panose="020B0503020102020204" pitchFamily="34" charset="0"/>
          </a:endParaRPr>
        </a:p>
      </dgm:t>
    </dgm:pt>
    <dgm:pt modelId="{9E4E7994-55B1-4516-9C42-705245E446CE}" type="sibTrans" cxnId="{A5B885D0-D05F-47FD-AEBB-965FE0DDBFF9}">
      <dgm:prSet/>
      <dgm:spPr/>
      <dgm:t>
        <a:bodyPr/>
        <a:lstStyle/>
        <a:p>
          <a:endParaRPr lang="en-US">
            <a:latin typeface="Franklin Gothic Book" panose="020B0503020102020204" pitchFamily="34" charset="0"/>
          </a:endParaRPr>
        </a:p>
      </dgm:t>
    </dgm:pt>
    <dgm:pt modelId="{8D6BBE56-C0E1-4D19-8662-518E24BF460B}">
      <dgm:prSet phldrT="[Text]" custT="1"/>
      <dgm:spPr/>
      <dgm:t>
        <a:bodyPr/>
        <a:lstStyle/>
        <a:p>
          <a:r>
            <a:rPr lang="en-US" sz="2200" dirty="0">
              <a:latin typeface="Franklin Gothic Book" panose="020B0503020102020204" pitchFamily="34" charset="0"/>
            </a:rPr>
            <a:t>Focus on Whole Grains</a:t>
          </a:r>
        </a:p>
      </dgm:t>
    </dgm:pt>
    <dgm:pt modelId="{F221CC0B-8824-487B-AF36-B8A916BD6C3E}" type="parTrans" cxnId="{860C27FA-18F3-4D71-9AC2-FF6C728A2C31}">
      <dgm:prSet/>
      <dgm:spPr/>
      <dgm:t>
        <a:bodyPr/>
        <a:lstStyle/>
        <a:p>
          <a:endParaRPr lang="en-US">
            <a:latin typeface="Franklin Gothic Book" panose="020B0503020102020204" pitchFamily="34" charset="0"/>
          </a:endParaRPr>
        </a:p>
      </dgm:t>
    </dgm:pt>
    <dgm:pt modelId="{5F9AC596-41C2-4B23-B533-3A488FDB00BF}" type="sibTrans" cxnId="{860C27FA-18F3-4D71-9AC2-FF6C728A2C31}">
      <dgm:prSet/>
      <dgm:spPr/>
      <dgm:t>
        <a:bodyPr/>
        <a:lstStyle/>
        <a:p>
          <a:endParaRPr lang="en-US">
            <a:latin typeface="Franklin Gothic Book" panose="020B0503020102020204" pitchFamily="34" charset="0"/>
          </a:endParaRPr>
        </a:p>
      </dgm:t>
    </dgm:pt>
    <dgm:pt modelId="{778B46BD-AC17-4422-8199-CF29FA5D5C58}">
      <dgm:prSet custT="1"/>
      <dgm:spPr/>
      <dgm:t>
        <a:bodyPr/>
        <a:lstStyle/>
        <a:p>
          <a:r>
            <a:rPr lang="en-US" sz="1400" b="1" dirty="0">
              <a:latin typeface="Franklin Gothic Book" panose="020B0503020102020204" pitchFamily="34" charset="0"/>
            </a:rPr>
            <a:t>Offer 20 minutes of vigorous physical activity at least 3 days per week.</a:t>
          </a:r>
        </a:p>
      </dgm:t>
    </dgm:pt>
    <dgm:pt modelId="{D332671D-0679-45E4-AD97-B571AF88E7CC}" type="parTrans" cxnId="{50370B7E-D2A4-4461-8B70-FFF8770821D8}">
      <dgm:prSet/>
      <dgm:spPr/>
      <dgm:t>
        <a:bodyPr/>
        <a:lstStyle/>
        <a:p>
          <a:endParaRPr lang="en-US">
            <a:latin typeface="Franklin Gothic Book" panose="020B0503020102020204" pitchFamily="34" charset="0"/>
          </a:endParaRPr>
        </a:p>
      </dgm:t>
    </dgm:pt>
    <dgm:pt modelId="{C2A9DAFF-0F4B-41C4-AB1C-E41B022300BD}" type="sibTrans" cxnId="{50370B7E-D2A4-4461-8B70-FFF8770821D8}">
      <dgm:prSet/>
      <dgm:spPr/>
      <dgm:t>
        <a:bodyPr/>
        <a:lstStyle/>
        <a:p>
          <a:endParaRPr lang="en-US">
            <a:latin typeface="Franklin Gothic Book" panose="020B0503020102020204" pitchFamily="34" charset="0"/>
          </a:endParaRPr>
        </a:p>
      </dgm:t>
    </dgm:pt>
    <dgm:pt modelId="{8E456CDC-FD68-45E2-B160-74283213684C}">
      <dgm:prSet custT="1"/>
      <dgm:spPr/>
      <dgm:t>
        <a:bodyPr/>
        <a:lstStyle/>
        <a:p>
          <a:r>
            <a:rPr lang="en-US" sz="1400" b="1" dirty="0">
              <a:latin typeface="Franklin Gothic Book" panose="020B0503020102020204" pitchFamily="34" charset="0"/>
            </a:rPr>
            <a:t>Do not allow sugary drinks to be brought in during program time</a:t>
          </a:r>
        </a:p>
      </dgm:t>
    </dgm:pt>
    <dgm:pt modelId="{4268A482-A4C6-4ED7-8129-55E80EF61CE0}" type="parTrans" cxnId="{D7B161B1-F176-48B4-9D93-E55779885916}">
      <dgm:prSet/>
      <dgm:spPr/>
      <dgm:t>
        <a:bodyPr/>
        <a:lstStyle/>
        <a:p>
          <a:endParaRPr lang="en-US">
            <a:latin typeface="Franklin Gothic Book" panose="020B0503020102020204" pitchFamily="34" charset="0"/>
          </a:endParaRPr>
        </a:p>
      </dgm:t>
    </dgm:pt>
    <dgm:pt modelId="{8854E1EC-F742-47D4-8648-3809441FED47}" type="sibTrans" cxnId="{D7B161B1-F176-48B4-9D93-E55779885916}">
      <dgm:prSet/>
      <dgm:spPr/>
      <dgm:t>
        <a:bodyPr/>
        <a:lstStyle/>
        <a:p>
          <a:endParaRPr lang="en-US">
            <a:latin typeface="Franklin Gothic Book" panose="020B0503020102020204" pitchFamily="34" charset="0"/>
          </a:endParaRPr>
        </a:p>
      </dgm:t>
    </dgm:pt>
    <dgm:pt modelId="{12CCFE68-7A88-41BF-9B5C-52D07869BC3D}">
      <dgm:prSet custT="1"/>
      <dgm:spPr/>
      <dgm:t>
        <a:bodyPr/>
        <a:lstStyle/>
        <a:p>
          <a:r>
            <a:rPr lang="en-US" sz="1400" b="1" dirty="0">
              <a:latin typeface="Franklin Gothic Book" panose="020B0503020102020204" pitchFamily="34" charset="0"/>
            </a:rPr>
            <a:t>Serve water every day</a:t>
          </a:r>
        </a:p>
      </dgm:t>
    </dgm:pt>
    <dgm:pt modelId="{2039621E-2039-4C97-8374-8547F40348F5}" type="parTrans" cxnId="{EB4461F7-C615-4095-BBFD-B351EEDF5472}">
      <dgm:prSet/>
      <dgm:spPr/>
      <dgm:t>
        <a:bodyPr/>
        <a:lstStyle/>
        <a:p>
          <a:endParaRPr lang="en-US">
            <a:latin typeface="Franklin Gothic Book" panose="020B0503020102020204" pitchFamily="34" charset="0"/>
          </a:endParaRPr>
        </a:p>
      </dgm:t>
    </dgm:pt>
    <dgm:pt modelId="{2380FC40-E360-423C-823B-A96B50632CF4}" type="sibTrans" cxnId="{EB4461F7-C615-4095-BBFD-B351EEDF5472}">
      <dgm:prSet/>
      <dgm:spPr/>
      <dgm:t>
        <a:bodyPr/>
        <a:lstStyle/>
        <a:p>
          <a:endParaRPr lang="en-US">
            <a:latin typeface="Franklin Gothic Book" panose="020B0503020102020204" pitchFamily="34" charset="0"/>
          </a:endParaRPr>
        </a:p>
      </dgm:t>
    </dgm:pt>
    <dgm:pt modelId="{C33DE3CC-5273-4728-A6E6-5E9DEFCC8A4F}">
      <dgm:prSet phldrT="[Text]" custT="1"/>
      <dgm:spPr/>
      <dgm:t>
        <a:bodyPr/>
        <a:lstStyle/>
        <a:p>
          <a:pPr>
            <a:buFont typeface="Arial" panose="020B0604020202020204" pitchFamily="34" charset="0"/>
            <a:buChar char="•"/>
          </a:pPr>
          <a:r>
            <a:rPr lang="en-US" sz="1400" b="1" dirty="0">
              <a:latin typeface="Franklin Gothic Book" panose="020B0503020102020204" pitchFamily="34" charset="0"/>
            </a:rPr>
            <a:t>When serving grains (like bread, crackers, and cereals), serve whole grains. Whole grains should be listed as the first ingredient.</a:t>
          </a:r>
        </a:p>
      </dgm:t>
    </dgm:pt>
    <dgm:pt modelId="{22F200D7-FCA4-48EE-9EB8-985D46397A8E}" type="parTrans" cxnId="{FA18FF36-7A5C-41F3-BEC2-0A2FF4E030F1}">
      <dgm:prSet/>
      <dgm:spPr/>
      <dgm:t>
        <a:bodyPr/>
        <a:lstStyle/>
        <a:p>
          <a:endParaRPr lang="en-US">
            <a:latin typeface="Franklin Gothic Book" panose="020B0503020102020204" pitchFamily="34" charset="0"/>
          </a:endParaRPr>
        </a:p>
      </dgm:t>
    </dgm:pt>
    <dgm:pt modelId="{23B0952E-4E33-43E4-A8AF-A5264E105EFC}" type="sibTrans" cxnId="{FA18FF36-7A5C-41F3-BEC2-0A2FF4E030F1}">
      <dgm:prSet/>
      <dgm:spPr/>
      <dgm:t>
        <a:bodyPr/>
        <a:lstStyle/>
        <a:p>
          <a:endParaRPr lang="en-US">
            <a:latin typeface="Franklin Gothic Book" panose="020B0503020102020204" pitchFamily="34" charset="0"/>
          </a:endParaRPr>
        </a:p>
      </dgm:t>
    </dgm:pt>
    <dgm:pt modelId="{DEBB1619-20A4-42D6-9BD5-B70A3535BA9D}">
      <dgm:prSet phldrT="[Text]" custT="1"/>
      <dgm:spPr/>
      <dgm:t>
        <a:bodyPr/>
        <a:lstStyle/>
        <a:p>
          <a:pPr>
            <a:buFont typeface="Arial" panose="020B0604020202020204" pitchFamily="34" charset="0"/>
            <a:buChar char="•"/>
          </a:pPr>
          <a:r>
            <a:rPr lang="en-US" sz="1400" b="1" dirty="0">
              <a:latin typeface="Franklin Gothic Book" panose="020B0503020102020204" pitchFamily="34" charset="0"/>
            </a:rPr>
            <a:t>Eliminate use of commercial broadcast and cable TV and movies.</a:t>
          </a:r>
        </a:p>
      </dgm:t>
    </dgm:pt>
    <dgm:pt modelId="{57303B99-BEDA-4BCA-8122-44C5C69FB15E}" type="parTrans" cxnId="{F9387DF1-B46B-46AC-BDED-8091389E30F0}">
      <dgm:prSet/>
      <dgm:spPr/>
      <dgm:t>
        <a:bodyPr/>
        <a:lstStyle/>
        <a:p>
          <a:endParaRPr lang="en-US">
            <a:latin typeface="Franklin Gothic Book" panose="020B0503020102020204" pitchFamily="34" charset="0"/>
          </a:endParaRPr>
        </a:p>
      </dgm:t>
    </dgm:pt>
    <dgm:pt modelId="{FEF72A12-1F8D-4499-A2BA-82FCB9883F0A}" type="sibTrans" cxnId="{F9387DF1-B46B-46AC-BDED-8091389E30F0}">
      <dgm:prSet/>
      <dgm:spPr/>
      <dgm:t>
        <a:bodyPr/>
        <a:lstStyle/>
        <a:p>
          <a:endParaRPr lang="en-US">
            <a:latin typeface="Franklin Gothic Book" panose="020B0503020102020204" pitchFamily="34" charset="0"/>
          </a:endParaRPr>
        </a:p>
      </dgm:t>
    </dgm:pt>
    <dgm:pt modelId="{17C4BA6D-9465-4F3B-9365-01E7A5CE964E}">
      <dgm:prSet custT="1"/>
      <dgm:spPr/>
      <dgm:t>
        <a:bodyPr/>
        <a:lstStyle/>
        <a:p>
          <a:r>
            <a:rPr lang="en-US" sz="1400" b="1" dirty="0">
              <a:latin typeface="Franklin Gothic Book" panose="020B0503020102020204" pitchFamily="34" charset="0"/>
            </a:rPr>
            <a:t>Limit computer and digital device time to homework or instructional time (instructional is defined as academic, teacher-led programming). </a:t>
          </a:r>
        </a:p>
      </dgm:t>
    </dgm:pt>
    <dgm:pt modelId="{97AFBF37-842E-406A-A8D7-0E324E2304BB}" type="parTrans" cxnId="{3D0302C1-F024-432E-9AF3-7CB10E9916C2}">
      <dgm:prSet/>
      <dgm:spPr/>
      <dgm:t>
        <a:bodyPr/>
        <a:lstStyle/>
        <a:p>
          <a:endParaRPr lang="en-US">
            <a:latin typeface="Franklin Gothic Book" panose="020B0503020102020204" pitchFamily="34" charset="0"/>
          </a:endParaRPr>
        </a:p>
      </dgm:t>
    </dgm:pt>
    <dgm:pt modelId="{9FB8E6F4-BD5C-4ED3-B5EB-B7EEBB3EFAD2}" type="sibTrans" cxnId="{3D0302C1-F024-432E-9AF3-7CB10E9916C2}">
      <dgm:prSet/>
      <dgm:spPr/>
      <dgm:t>
        <a:bodyPr/>
        <a:lstStyle/>
        <a:p>
          <a:endParaRPr lang="en-US">
            <a:latin typeface="Franklin Gothic Book" panose="020B0503020102020204" pitchFamily="34" charset="0"/>
          </a:endParaRPr>
        </a:p>
      </dgm:t>
    </dgm:pt>
    <dgm:pt modelId="{BB85FFCC-4904-447A-9AE7-36D3F60DF88D}" type="pres">
      <dgm:prSet presAssocID="{55F45BBA-3831-4974-8E56-A5BDF50E87F2}" presName="Name0" presStyleCnt="0">
        <dgm:presLayoutVars>
          <dgm:dir/>
          <dgm:animLvl val="lvl"/>
          <dgm:resizeHandles val="exact"/>
        </dgm:presLayoutVars>
      </dgm:prSet>
      <dgm:spPr/>
    </dgm:pt>
    <dgm:pt modelId="{50BCC60A-7128-4FC2-9341-0AC55FAB5E7C}" type="pres">
      <dgm:prSet presAssocID="{6F0C224E-5CAF-42F8-B662-672D0D5380EF}" presName="linNode" presStyleCnt="0"/>
      <dgm:spPr/>
    </dgm:pt>
    <dgm:pt modelId="{E5C299F1-903E-47A2-B61C-09AC2A2F45FF}" type="pres">
      <dgm:prSet presAssocID="{6F0C224E-5CAF-42F8-B662-672D0D5380EF}" presName="parentText" presStyleLbl="node1" presStyleIdx="0" presStyleCnt="5" custScaleX="74121">
        <dgm:presLayoutVars>
          <dgm:chMax val="1"/>
          <dgm:bulletEnabled val="1"/>
        </dgm:presLayoutVars>
      </dgm:prSet>
      <dgm:spPr/>
    </dgm:pt>
    <dgm:pt modelId="{62ED5DC6-2A5D-455C-99ED-F6744FE6E5A0}" type="pres">
      <dgm:prSet presAssocID="{6F0C224E-5CAF-42F8-B662-672D0D5380EF}" presName="descendantText" presStyleLbl="alignAccFollowNode1" presStyleIdx="0" presStyleCnt="5" custScaleX="167356">
        <dgm:presLayoutVars>
          <dgm:bulletEnabled val="1"/>
        </dgm:presLayoutVars>
      </dgm:prSet>
      <dgm:spPr/>
    </dgm:pt>
    <dgm:pt modelId="{989802FD-A43C-477C-94A6-FCA111F0FB59}" type="pres">
      <dgm:prSet presAssocID="{E8CF58AD-F2BD-4BB6-8942-CCE60778BDB0}" presName="sp" presStyleCnt="0"/>
      <dgm:spPr/>
    </dgm:pt>
    <dgm:pt modelId="{5CB35857-6CCB-4417-B2FA-56F176F4A8F3}" type="pres">
      <dgm:prSet presAssocID="{82F989F9-5EA0-43FD-BB4A-643AA5E20089}" presName="linNode" presStyleCnt="0"/>
      <dgm:spPr/>
    </dgm:pt>
    <dgm:pt modelId="{B6A005B4-9213-41B0-84E3-AF6FF1F776E5}" type="pres">
      <dgm:prSet presAssocID="{82F989F9-5EA0-43FD-BB4A-643AA5E20089}" presName="parentText" presStyleLbl="node1" presStyleIdx="1" presStyleCnt="5" custScaleX="72288">
        <dgm:presLayoutVars>
          <dgm:chMax val="1"/>
          <dgm:bulletEnabled val="1"/>
        </dgm:presLayoutVars>
      </dgm:prSet>
      <dgm:spPr/>
    </dgm:pt>
    <dgm:pt modelId="{2DA23902-F365-4ECD-95A5-923E10728BB0}" type="pres">
      <dgm:prSet presAssocID="{82F989F9-5EA0-43FD-BB4A-643AA5E20089}" presName="descendantText" presStyleLbl="alignAccFollowNode1" presStyleIdx="1" presStyleCnt="5" custScaleX="163262">
        <dgm:presLayoutVars>
          <dgm:bulletEnabled val="1"/>
        </dgm:presLayoutVars>
      </dgm:prSet>
      <dgm:spPr/>
    </dgm:pt>
    <dgm:pt modelId="{7ADD1279-2E0B-477D-A78A-ED552D87A9AF}" type="pres">
      <dgm:prSet presAssocID="{707EDCB0-703C-4020-8D4B-43150E16E3CC}" presName="sp" presStyleCnt="0"/>
      <dgm:spPr/>
    </dgm:pt>
    <dgm:pt modelId="{1DDE4BCB-CE3B-43F1-9B7F-348B96667BC5}" type="pres">
      <dgm:prSet presAssocID="{27006DA0-C6DC-4523-920D-787EA2604E81}" presName="linNode" presStyleCnt="0"/>
      <dgm:spPr/>
    </dgm:pt>
    <dgm:pt modelId="{A6CD5579-8A10-4BF8-B85E-E3B5FD3535A7}" type="pres">
      <dgm:prSet presAssocID="{27006DA0-C6DC-4523-920D-787EA2604E81}" presName="parentText" presStyleLbl="node1" presStyleIdx="2" presStyleCnt="5" custScaleX="57136">
        <dgm:presLayoutVars>
          <dgm:chMax val="1"/>
          <dgm:bulletEnabled val="1"/>
        </dgm:presLayoutVars>
      </dgm:prSet>
      <dgm:spPr/>
    </dgm:pt>
    <dgm:pt modelId="{032D843C-9C8F-4C33-B256-4D8D24BA0E56}" type="pres">
      <dgm:prSet presAssocID="{27006DA0-C6DC-4523-920D-787EA2604E81}" presName="descendantText" presStyleLbl="alignAccFollowNode1" presStyleIdx="2" presStyleCnt="5" custScaleX="129802">
        <dgm:presLayoutVars>
          <dgm:bulletEnabled val="1"/>
        </dgm:presLayoutVars>
      </dgm:prSet>
      <dgm:spPr/>
    </dgm:pt>
    <dgm:pt modelId="{3B02946F-301B-4621-BAFE-CD88CAA88309}" type="pres">
      <dgm:prSet presAssocID="{B59569CB-1450-4C97-AD29-757C4B8B1DC5}" presName="sp" presStyleCnt="0"/>
      <dgm:spPr/>
    </dgm:pt>
    <dgm:pt modelId="{A0D7DE5A-F8E1-440F-8374-229FC444063D}" type="pres">
      <dgm:prSet presAssocID="{8D6BBE56-C0E1-4D19-8662-518E24BF460B}" presName="linNode" presStyleCnt="0"/>
      <dgm:spPr/>
    </dgm:pt>
    <dgm:pt modelId="{82DEF600-3E9B-4F2F-9F71-81093014A79E}" type="pres">
      <dgm:prSet presAssocID="{8D6BBE56-C0E1-4D19-8662-518E24BF460B}" presName="parentText" presStyleLbl="node1" presStyleIdx="3" presStyleCnt="5" custScaleX="68886">
        <dgm:presLayoutVars>
          <dgm:chMax val="1"/>
          <dgm:bulletEnabled val="1"/>
        </dgm:presLayoutVars>
      </dgm:prSet>
      <dgm:spPr/>
    </dgm:pt>
    <dgm:pt modelId="{EDB85DD0-8F4B-45A7-86F3-6CDA42001A5E}" type="pres">
      <dgm:prSet presAssocID="{8D6BBE56-C0E1-4D19-8662-518E24BF460B}" presName="descendantText" presStyleLbl="alignAccFollowNode1" presStyleIdx="3" presStyleCnt="5" custScaleX="155598" custLinFactNeighborX="-748" custLinFactNeighborY="0">
        <dgm:presLayoutVars>
          <dgm:bulletEnabled val="1"/>
        </dgm:presLayoutVars>
      </dgm:prSet>
      <dgm:spPr/>
    </dgm:pt>
    <dgm:pt modelId="{7DC7C529-42F0-408F-B072-AC7AA3B81746}" type="pres">
      <dgm:prSet presAssocID="{5F9AC596-41C2-4B23-B533-3A488FDB00BF}" presName="sp" presStyleCnt="0"/>
      <dgm:spPr/>
    </dgm:pt>
    <dgm:pt modelId="{C0C25168-1A98-46B0-B4EC-C0D1DD97DB1A}" type="pres">
      <dgm:prSet presAssocID="{48F5CB35-327F-4A1D-BD81-8C534524A139}" presName="linNode" presStyleCnt="0"/>
      <dgm:spPr/>
    </dgm:pt>
    <dgm:pt modelId="{A0FCA5B1-6EE7-4645-97A9-7352770A6CA5}" type="pres">
      <dgm:prSet presAssocID="{48F5CB35-327F-4A1D-BD81-8C534524A139}" presName="parentText" presStyleLbl="node1" presStyleIdx="4" presStyleCnt="5" custScaleX="91467">
        <dgm:presLayoutVars>
          <dgm:chMax val="1"/>
          <dgm:bulletEnabled val="1"/>
        </dgm:presLayoutVars>
      </dgm:prSet>
      <dgm:spPr/>
    </dgm:pt>
    <dgm:pt modelId="{12829898-FF73-49C9-863C-F22B9DB09FF4}" type="pres">
      <dgm:prSet presAssocID="{48F5CB35-327F-4A1D-BD81-8C534524A139}" presName="descendantText" presStyleLbl="alignAccFollowNode1" presStyleIdx="4" presStyleCnt="5" custScaleX="206939">
        <dgm:presLayoutVars>
          <dgm:bulletEnabled val="1"/>
        </dgm:presLayoutVars>
      </dgm:prSet>
      <dgm:spPr/>
    </dgm:pt>
  </dgm:ptLst>
  <dgm:cxnLst>
    <dgm:cxn modelId="{703CE02A-9742-4817-AF4F-C32B3F808E97}" type="presOf" srcId="{1B0E11B0-AE8A-4AED-A181-B2D0175D5B9A}" destId="{62ED5DC6-2A5D-455C-99ED-F6744FE6E5A0}" srcOrd="0" destOrd="0" presId="urn:microsoft.com/office/officeart/2005/8/layout/vList5"/>
    <dgm:cxn modelId="{4F2F742E-5FD0-47EC-AC78-289EB02A484D}" type="presOf" srcId="{8D6BBE56-C0E1-4D19-8662-518E24BF460B}" destId="{82DEF600-3E9B-4F2F-9F71-81093014A79E}" srcOrd="0" destOrd="0" presId="urn:microsoft.com/office/officeart/2005/8/layout/vList5"/>
    <dgm:cxn modelId="{FA18FF36-7A5C-41F3-BEC2-0A2FF4E030F1}" srcId="{8D6BBE56-C0E1-4D19-8662-518E24BF460B}" destId="{C33DE3CC-5273-4728-A6E6-5E9DEFCC8A4F}" srcOrd="0" destOrd="0" parTransId="{22F200D7-FCA4-48EE-9EB8-985D46397A8E}" sibTransId="{23B0952E-4E33-43E4-A8AF-A5264E105EFC}"/>
    <dgm:cxn modelId="{CDB0A744-AE51-4B06-A52E-25F29B338569}" type="presOf" srcId="{8E456CDC-FD68-45E2-B160-74283213684C}" destId="{2DA23902-F365-4ECD-95A5-923E10728BB0}" srcOrd="0" destOrd="1" presId="urn:microsoft.com/office/officeart/2005/8/layout/vList5"/>
    <dgm:cxn modelId="{7C3EB958-34B3-493A-A73A-52239B36EF40}" type="presOf" srcId="{DEBB1619-20A4-42D6-9BD5-B70A3535BA9D}" destId="{12829898-FF73-49C9-863C-F22B9DB09FF4}" srcOrd="0" destOrd="0" presId="urn:microsoft.com/office/officeart/2005/8/layout/vList5"/>
    <dgm:cxn modelId="{AC31CE5C-2C5E-411C-BE95-FCF197ABC500}" type="presOf" srcId="{12CCFE68-7A88-41BF-9B5C-52D07869BC3D}" destId="{2DA23902-F365-4ECD-95A5-923E10728BB0}" srcOrd="0" destOrd="2" presId="urn:microsoft.com/office/officeart/2005/8/layout/vList5"/>
    <dgm:cxn modelId="{70B9B46E-1290-45A0-B52D-F70FC4C53191}" srcId="{55F45BBA-3831-4974-8E56-A5BDF50E87F2}" destId="{27006DA0-C6DC-4523-920D-787EA2604E81}" srcOrd="2" destOrd="0" parTransId="{6B74B7AD-F890-4645-A0F4-8FC456F70EA8}" sibTransId="{B59569CB-1450-4C97-AD29-757C4B8B1DC5}"/>
    <dgm:cxn modelId="{4011FC72-CA06-4C97-9D27-6DEFA6DEC13E}" type="presOf" srcId="{6F0C224E-5CAF-42F8-B662-672D0D5380EF}" destId="{E5C299F1-903E-47A2-B61C-09AC2A2F45FF}" srcOrd="0" destOrd="0" presId="urn:microsoft.com/office/officeart/2005/8/layout/vList5"/>
    <dgm:cxn modelId="{46EF617A-624A-4CC7-A278-D27FC315141F}" srcId="{6F0C224E-5CAF-42F8-B662-672D0D5380EF}" destId="{1B0E11B0-AE8A-4AED-A181-B2D0175D5B9A}" srcOrd="0" destOrd="0" parTransId="{6A3BB4D1-7E6A-4A7C-AA23-35E1E67D2E35}" sibTransId="{5285B16A-932E-4132-9759-FBA561BA6E2C}"/>
    <dgm:cxn modelId="{E18BA77B-1B6D-463F-8B46-5D38B23C0B24}" type="presOf" srcId="{95AA500C-65EB-4ECC-975C-975C2D2870C7}" destId="{032D843C-9C8F-4C33-B256-4D8D24BA0E56}" srcOrd="0" destOrd="0" presId="urn:microsoft.com/office/officeart/2005/8/layout/vList5"/>
    <dgm:cxn modelId="{41C47D7D-7988-4F19-932D-C53D7B97172C}" type="presOf" srcId="{48F5CB35-327F-4A1D-BD81-8C534524A139}" destId="{A0FCA5B1-6EE7-4645-97A9-7352770A6CA5}" srcOrd="0" destOrd="0" presId="urn:microsoft.com/office/officeart/2005/8/layout/vList5"/>
    <dgm:cxn modelId="{50370B7E-D2A4-4461-8B70-FFF8770821D8}" srcId="{6F0C224E-5CAF-42F8-B662-672D0D5380EF}" destId="{778B46BD-AC17-4422-8199-CF29FA5D5C58}" srcOrd="1" destOrd="0" parTransId="{D332671D-0679-45E4-AD97-B571AF88E7CC}" sibTransId="{C2A9DAFF-0F4B-41C4-AB1C-E41B022300BD}"/>
    <dgm:cxn modelId="{1B3A5490-7583-4757-8DC5-294198C788F6}" type="presOf" srcId="{55F45BBA-3831-4974-8E56-A5BDF50E87F2}" destId="{BB85FFCC-4904-447A-9AE7-36D3F60DF88D}" srcOrd="0" destOrd="0" presId="urn:microsoft.com/office/officeart/2005/8/layout/vList5"/>
    <dgm:cxn modelId="{70E0099D-3F0C-4582-90ED-D6362E2668D1}" type="presOf" srcId="{17C4BA6D-9465-4F3B-9365-01E7A5CE964E}" destId="{12829898-FF73-49C9-863C-F22B9DB09FF4}" srcOrd="0" destOrd="1" presId="urn:microsoft.com/office/officeart/2005/8/layout/vList5"/>
    <dgm:cxn modelId="{3C3342A1-624C-41B7-B917-E4E9AF528595}" type="presOf" srcId="{D1852239-9F4D-4E8B-A80A-77860FEFFE89}" destId="{2DA23902-F365-4ECD-95A5-923E10728BB0}" srcOrd="0" destOrd="0" presId="urn:microsoft.com/office/officeart/2005/8/layout/vList5"/>
    <dgm:cxn modelId="{0DDBB6A8-90DF-49B8-9283-63E494671EF6}" type="presOf" srcId="{C33DE3CC-5273-4728-A6E6-5E9DEFCC8A4F}" destId="{EDB85DD0-8F4B-45A7-86F3-6CDA42001A5E}" srcOrd="0" destOrd="0" presId="urn:microsoft.com/office/officeart/2005/8/layout/vList5"/>
    <dgm:cxn modelId="{981D26B0-BD75-4869-971F-11C07D5C0CF0}" type="presOf" srcId="{82F989F9-5EA0-43FD-BB4A-643AA5E20089}" destId="{B6A005B4-9213-41B0-84E3-AF6FF1F776E5}" srcOrd="0" destOrd="0" presId="urn:microsoft.com/office/officeart/2005/8/layout/vList5"/>
    <dgm:cxn modelId="{63A63BB0-3186-4E21-909E-8CBC4932354C}" srcId="{82F989F9-5EA0-43FD-BB4A-643AA5E20089}" destId="{D1852239-9F4D-4E8B-A80A-77860FEFFE89}" srcOrd="0" destOrd="0" parTransId="{669ADFE0-9AA1-4FA4-BB65-FB2CC503F7E6}" sibTransId="{67C3D4D6-379D-400C-AE03-9F266A52A8E5}"/>
    <dgm:cxn modelId="{D7B161B1-F176-48B4-9D93-E55779885916}" srcId="{82F989F9-5EA0-43FD-BB4A-643AA5E20089}" destId="{8E456CDC-FD68-45E2-B160-74283213684C}" srcOrd="1" destOrd="0" parTransId="{4268A482-A4C6-4ED7-8129-55E80EF61CE0}" sibTransId="{8854E1EC-F742-47D4-8648-3809441FED47}"/>
    <dgm:cxn modelId="{99256EBB-F013-4731-B739-640D0C0B196A}" srcId="{55F45BBA-3831-4974-8E56-A5BDF50E87F2}" destId="{6F0C224E-5CAF-42F8-B662-672D0D5380EF}" srcOrd="0" destOrd="0" parTransId="{00E3C8C9-3714-4EA0-BF01-408C40287171}" sibTransId="{E8CF58AD-F2BD-4BB6-8942-CCE60778BDB0}"/>
    <dgm:cxn modelId="{960629BC-D698-4566-BBA4-6E0562E0AB4C}" type="presOf" srcId="{27006DA0-C6DC-4523-920D-787EA2604E81}" destId="{A6CD5579-8A10-4BF8-B85E-E3B5FD3535A7}" srcOrd="0" destOrd="0" presId="urn:microsoft.com/office/officeart/2005/8/layout/vList5"/>
    <dgm:cxn modelId="{3D0302C1-F024-432E-9AF3-7CB10E9916C2}" srcId="{48F5CB35-327F-4A1D-BD81-8C534524A139}" destId="{17C4BA6D-9465-4F3B-9365-01E7A5CE964E}" srcOrd="1" destOrd="0" parTransId="{97AFBF37-842E-406A-A8D7-0E324E2304BB}" sibTransId="{9FB8E6F4-BD5C-4ED3-B5EB-B7EEBB3EFAD2}"/>
    <dgm:cxn modelId="{FEFDF5CB-D41A-4CAF-860B-B0CE8348565C}" srcId="{55F45BBA-3831-4974-8E56-A5BDF50E87F2}" destId="{82F989F9-5EA0-43FD-BB4A-643AA5E20089}" srcOrd="1" destOrd="0" parTransId="{5AF3266B-DB0F-4DF3-8796-EDA64D292118}" sibTransId="{707EDCB0-703C-4020-8D4B-43150E16E3CC}"/>
    <dgm:cxn modelId="{8F1850CD-9CA9-4A23-8413-3454DD9BFB95}" type="presOf" srcId="{778B46BD-AC17-4422-8199-CF29FA5D5C58}" destId="{62ED5DC6-2A5D-455C-99ED-F6744FE6E5A0}" srcOrd="0" destOrd="1" presId="urn:microsoft.com/office/officeart/2005/8/layout/vList5"/>
    <dgm:cxn modelId="{A5B885D0-D05F-47FD-AEBB-965FE0DDBFF9}" srcId="{55F45BBA-3831-4974-8E56-A5BDF50E87F2}" destId="{48F5CB35-327F-4A1D-BD81-8C534524A139}" srcOrd="4" destOrd="0" parTransId="{373E1570-E36E-44F3-82AC-5983A3631CF3}" sibTransId="{9E4E7994-55B1-4516-9C42-705245E446CE}"/>
    <dgm:cxn modelId="{F9387DF1-B46B-46AC-BDED-8091389E30F0}" srcId="{48F5CB35-327F-4A1D-BD81-8C534524A139}" destId="{DEBB1619-20A4-42D6-9BD5-B70A3535BA9D}" srcOrd="0" destOrd="0" parTransId="{57303B99-BEDA-4BCA-8122-44C5C69FB15E}" sibTransId="{FEF72A12-1F8D-4499-A2BA-82FCB9883F0A}"/>
    <dgm:cxn modelId="{ADB9AAF3-A3FB-4E76-8DCE-B08229A50141}" srcId="{27006DA0-C6DC-4523-920D-787EA2604E81}" destId="{95AA500C-65EB-4ECC-975C-975C2D2870C7}" srcOrd="0" destOrd="0" parTransId="{AF76EA67-EAF3-4448-A3EC-A5D0AF2CD538}" sibTransId="{08B0E322-DC7D-421B-88C0-C7472AE607A9}"/>
    <dgm:cxn modelId="{EB4461F7-C615-4095-BBFD-B351EEDF5472}" srcId="{82F989F9-5EA0-43FD-BB4A-643AA5E20089}" destId="{12CCFE68-7A88-41BF-9B5C-52D07869BC3D}" srcOrd="2" destOrd="0" parTransId="{2039621E-2039-4C97-8374-8547F40348F5}" sibTransId="{2380FC40-E360-423C-823B-A96B50632CF4}"/>
    <dgm:cxn modelId="{860C27FA-18F3-4D71-9AC2-FF6C728A2C31}" srcId="{55F45BBA-3831-4974-8E56-A5BDF50E87F2}" destId="{8D6BBE56-C0E1-4D19-8662-518E24BF460B}" srcOrd="3" destOrd="0" parTransId="{F221CC0B-8824-487B-AF36-B8A916BD6C3E}" sibTransId="{5F9AC596-41C2-4B23-B533-3A488FDB00BF}"/>
    <dgm:cxn modelId="{F3F65E55-5D0B-4A19-8CCA-C45B17553C22}" type="presParOf" srcId="{BB85FFCC-4904-447A-9AE7-36D3F60DF88D}" destId="{50BCC60A-7128-4FC2-9341-0AC55FAB5E7C}" srcOrd="0" destOrd="0" presId="urn:microsoft.com/office/officeart/2005/8/layout/vList5"/>
    <dgm:cxn modelId="{A75BA7B5-0650-4114-AED9-A8168C800E1F}" type="presParOf" srcId="{50BCC60A-7128-4FC2-9341-0AC55FAB5E7C}" destId="{E5C299F1-903E-47A2-B61C-09AC2A2F45FF}" srcOrd="0" destOrd="0" presId="urn:microsoft.com/office/officeart/2005/8/layout/vList5"/>
    <dgm:cxn modelId="{E1EB76FF-3AB8-4676-A0F3-E0F8B81FD076}" type="presParOf" srcId="{50BCC60A-7128-4FC2-9341-0AC55FAB5E7C}" destId="{62ED5DC6-2A5D-455C-99ED-F6744FE6E5A0}" srcOrd="1" destOrd="0" presId="urn:microsoft.com/office/officeart/2005/8/layout/vList5"/>
    <dgm:cxn modelId="{4BAEE216-07D5-4A06-93B3-C03F8E5FAF7D}" type="presParOf" srcId="{BB85FFCC-4904-447A-9AE7-36D3F60DF88D}" destId="{989802FD-A43C-477C-94A6-FCA111F0FB59}" srcOrd="1" destOrd="0" presId="urn:microsoft.com/office/officeart/2005/8/layout/vList5"/>
    <dgm:cxn modelId="{CCCDFC81-2EAB-4017-B8C1-C4A4D21D86AB}" type="presParOf" srcId="{BB85FFCC-4904-447A-9AE7-36D3F60DF88D}" destId="{5CB35857-6CCB-4417-B2FA-56F176F4A8F3}" srcOrd="2" destOrd="0" presId="urn:microsoft.com/office/officeart/2005/8/layout/vList5"/>
    <dgm:cxn modelId="{9750E04E-F74D-45AA-A040-7BD64A4DEC43}" type="presParOf" srcId="{5CB35857-6CCB-4417-B2FA-56F176F4A8F3}" destId="{B6A005B4-9213-41B0-84E3-AF6FF1F776E5}" srcOrd="0" destOrd="0" presId="urn:microsoft.com/office/officeart/2005/8/layout/vList5"/>
    <dgm:cxn modelId="{9D33EB27-9D2B-4B26-947E-075A43F84F37}" type="presParOf" srcId="{5CB35857-6CCB-4417-B2FA-56F176F4A8F3}" destId="{2DA23902-F365-4ECD-95A5-923E10728BB0}" srcOrd="1" destOrd="0" presId="urn:microsoft.com/office/officeart/2005/8/layout/vList5"/>
    <dgm:cxn modelId="{509698B8-3CE1-4CA6-AAEF-B672C1B923AA}" type="presParOf" srcId="{BB85FFCC-4904-447A-9AE7-36D3F60DF88D}" destId="{7ADD1279-2E0B-477D-A78A-ED552D87A9AF}" srcOrd="3" destOrd="0" presId="urn:microsoft.com/office/officeart/2005/8/layout/vList5"/>
    <dgm:cxn modelId="{72A380D9-DF50-4A7C-A7BA-D8CF5CF1B886}" type="presParOf" srcId="{BB85FFCC-4904-447A-9AE7-36D3F60DF88D}" destId="{1DDE4BCB-CE3B-43F1-9B7F-348B96667BC5}" srcOrd="4" destOrd="0" presId="urn:microsoft.com/office/officeart/2005/8/layout/vList5"/>
    <dgm:cxn modelId="{21EE0CC0-B563-42D8-8531-36DBD84DC0EE}" type="presParOf" srcId="{1DDE4BCB-CE3B-43F1-9B7F-348B96667BC5}" destId="{A6CD5579-8A10-4BF8-B85E-E3B5FD3535A7}" srcOrd="0" destOrd="0" presId="urn:microsoft.com/office/officeart/2005/8/layout/vList5"/>
    <dgm:cxn modelId="{DE83B265-D8BF-4A1C-87F3-EFF6CADD58D1}" type="presParOf" srcId="{1DDE4BCB-CE3B-43F1-9B7F-348B96667BC5}" destId="{032D843C-9C8F-4C33-B256-4D8D24BA0E56}" srcOrd="1" destOrd="0" presId="urn:microsoft.com/office/officeart/2005/8/layout/vList5"/>
    <dgm:cxn modelId="{59A0D675-A4CC-4578-8FE6-F55472CF11A0}" type="presParOf" srcId="{BB85FFCC-4904-447A-9AE7-36D3F60DF88D}" destId="{3B02946F-301B-4621-BAFE-CD88CAA88309}" srcOrd="5" destOrd="0" presId="urn:microsoft.com/office/officeart/2005/8/layout/vList5"/>
    <dgm:cxn modelId="{4F4B617E-B1B9-4136-BFE0-44E9AEEF34D6}" type="presParOf" srcId="{BB85FFCC-4904-447A-9AE7-36D3F60DF88D}" destId="{A0D7DE5A-F8E1-440F-8374-229FC444063D}" srcOrd="6" destOrd="0" presId="urn:microsoft.com/office/officeart/2005/8/layout/vList5"/>
    <dgm:cxn modelId="{AC7CCA8A-F94F-4AED-96EC-3A43F35C6DC0}" type="presParOf" srcId="{A0D7DE5A-F8E1-440F-8374-229FC444063D}" destId="{82DEF600-3E9B-4F2F-9F71-81093014A79E}" srcOrd="0" destOrd="0" presId="urn:microsoft.com/office/officeart/2005/8/layout/vList5"/>
    <dgm:cxn modelId="{0E3DE7D9-62D3-4C9F-98E7-5DA27AB81E7F}" type="presParOf" srcId="{A0D7DE5A-F8E1-440F-8374-229FC444063D}" destId="{EDB85DD0-8F4B-45A7-86F3-6CDA42001A5E}" srcOrd="1" destOrd="0" presId="urn:microsoft.com/office/officeart/2005/8/layout/vList5"/>
    <dgm:cxn modelId="{C41AF00B-EB0C-44D3-9424-BA4B84718443}" type="presParOf" srcId="{BB85FFCC-4904-447A-9AE7-36D3F60DF88D}" destId="{7DC7C529-42F0-408F-B072-AC7AA3B81746}" srcOrd="7" destOrd="0" presId="urn:microsoft.com/office/officeart/2005/8/layout/vList5"/>
    <dgm:cxn modelId="{4BD2EB83-6CF2-4E15-9D09-8A4F606E57DA}" type="presParOf" srcId="{BB85FFCC-4904-447A-9AE7-36D3F60DF88D}" destId="{C0C25168-1A98-46B0-B4EC-C0D1DD97DB1A}" srcOrd="8" destOrd="0" presId="urn:microsoft.com/office/officeart/2005/8/layout/vList5"/>
    <dgm:cxn modelId="{41D15BB7-DC3C-4B30-9FE0-EF8CABFEE18D}" type="presParOf" srcId="{C0C25168-1A98-46B0-B4EC-C0D1DD97DB1A}" destId="{A0FCA5B1-6EE7-4645-97A9-7352770A6CA5}" srcOrd="0" destOrd="0" presId="urn:microsoft.com/office/officeart/2005/8/layout/vList5"/>
    <dgm:cxn modelId="{95203988-30B5-4749-ABB7-B370F248D337}" type="presParOf" srcId="{C0C25168-1A98-46B0-B4EC-C0D1DD97DB1A}" destId="{12829898-FF73-49C9-863C-F22B9DB09FF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D5DC6-2A5D-455C-99ED-F6744FE6E5A0}">
      <dsp:nvSpPr>
        <dsp:cNvPr id="0" name=""/>
        <dsp:cNvSpPr/>
      </dsp:nvSpPr>
      <dsp:spPr>
        <a:xfrm rot="5400000">
          <a:off x="6396772" y="-4065216"/>
          <a:ext cx="694262" cy="9002231"/>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US" sz="1400" b="1" kern="1200" dirty="0">
              <a:latin typeface="Franklin Gothic Book" panose="020B0503020102020204" pitchFamily="34" charset="0"/>
            </a:rPr>
            <a:t>Provide all children with at least 30 minutes of moderate to vigorous physical activity every day (include outdoor activity if possible).</a:t>
          </a:r>
        </a:p>
        <a:p>
          <a:pPr marL="114300" lvl="1" indent="-114300" algn="l" defTabSz="622300">
            <a:lnSpc>
              <a:spcPct val="90000"/>
            </a:lnSpc>
            <a:spcBef>
              <a:spcPct val="0"/>
            </a:spcBef>
            <a:spcAft>
              <a:spcPct val="15000"/>
            </a:spcAft>
            <a:buChar char="•"/>
          </a:pPr>
          <a:r>
            <a:rPr lang="en-US" sz="1400" b="1" kern="1200" dirty="0">
              <a:latin typeface="Franklin Gothic Book" panose="020B0503020102020204" pitchFamily="34" charset="0"/>
            </a:rPr>
            <a:t>Offer 20 minutes of vigorous physical activity at least 3 days per week.</a:t>
          </a:r>
        </a:p>
      </dsp:txBody>
      <dsp:txXfrm rot="-5400000">
        <a:off x="2242788" y="122659"/>
        <a:ext cx="8968340" cy="626480"/>
      </dsp:txXfrm>
    </dsp:sp>
    <dsp:sp modelId="{E5C299F1-903E-47A2-B61C-09AC2A2F45FF}">
      <dsp:nvSpPr>
        <dsp:cNvPr id="0" name=""/>
        <dsp:cNvSpPr/>
      </dsp:nvSpPr>
      <dsp:spPr>
        <a:xfrm>
          <a:off x="80" y="1984"/>
          <a:ext cx="2242707" cy="86782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Franklin Gothic Book" panose="020B0503020102020204" pitchFamily="34" charset="0"/>
            </a:rPr>
            <a:t>Staying Active</a:t>
          </a:r>
        </a:p>
      </dsp:txBody>
      <dsp:txXfrm>
        <a:off x="42444" y="44348"/>
        <a:ext cx="2157979" cy="783100"/>
      </dsp:txXfrm>
    </dsp:sp>
    <dsp:sp modelId="{2DA23902-F365-4ECD-95A5-923E10728BB0}">
      <dsp:nvSpPr>
        <dsp:cNvPr id="0" name=""/>
        <dsp:cNvSpPr/>
      </dsp:nvSpPr>
      <dsp:spPr>
        <a:xfrm rot="5400000">
          <a:off x="6394582" y="-3152944"/>
          <a:ext cx="694262" cy="9000126"/>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US" sz="1400" b="1" kern="1200" dirty="0">
              <a:latin typeface="Franklin Gothic Book" panose="020B0503020102020204" pitchFamily="34" charset="0"/>
            </a:rPr>
            <a:t>Do not serve sugary drinks.</a:t>
          </a:r>
        </a:p>
        <a:p>
          <a:pPr marL="114300" lvl="1" indent="-114300" algn="l" defTabSz="622300">
            <a:lnSpc>
              <a:spcPct val="90000"/>
            </a:lnSpc>
            <a:spcBef>
              <a:spcPct val="0"/>
            </a:spcBef>
            <a:spcAft>
              <a:spcPct val="15000"/>
            </a:spcAft>
            <a:buChar char="•"/>
          </a:pPr>
          <a:r>
            <a:rPr lang="en-US" sz="1400" b="1" kern="1200" dirty="0">
              <a:latin typeface="Franklin Gothic Book" panose="020B0503020102020204" pitchFamily="34" charset="0"/>
            </a:rPr>
            <a:t>Do not allow sugary drinks to be brought in during program time</a:t>
          </a:r>
        </a:p>
        <a:p>
          <a:pPr marL="114300" lvl="1" indent="-114300" algn="l" defTabSz="622300">
            <a:lnSpc>
              <a:spcPct val="90000"/>
            </a:lnSpc>
            <a:spcBef>
              <a:spcPct val="0"/>
            </a:spcBef>
            <a:spcAft>
              <a:spcPct val="15000"/>
            </a:spcAft>
            <a:buChar char="•"/>
          </a:pPr>
          <a:r>
            <a:rPr lang="en-US" sz="1400" b="1" kern="1200" dirty="0">
              <a:latin typeface="Franklin Gothic Book" panose="020B0503020102020204" pitchFamily="34" charset="0"/>
            </a:rPr>
            <a:t>Serve water every day</a:t>
          </a:r>
        </a:p>
      </dsp:txBody>
      <dsp:txXfrm rot="-5400000">
        <a:off x="2241651" y="1033878"/>
        <a:ext cx="8966235" cy="626480"/>
      </dsp:txXfrm>
    </dsp:sp>
    <dsp:sp modelId="{B6A005B4-9213-41B0-84E3-AF6FF1F776E5}">
      <dsp:nvSpPr>
        <dsp:cNvPr id="0" name=""/>
        <dsp:cNvSpPr/>
      </dsp:nvSpPr>
      <dsp:spPr>
        <a:xfrm>
          <a:off x="80" y="913204"/>
          <a:ext cx="2241569" cy="86782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Franklin Gothic Book" panose="020B0503020102020204" pitchFamily="34" charset="0"/>
            </a:rPr>
            <a:t>Healthy Beverages</a:t>
          </a:r>
        </a:p>
      </dsp:txBody>
      <dsp:txXfrm>
        <a:off x="42444" y="955568"/>
        <a:ext cx="2156841" cy="783100"/>
      </dsp:txXfrm>
    </dsp:sp>
    <dsp:sp modelId="{032D843C-9C8F-4C33-B256-4D8D24BA0E56}">
      <dsp:nvSpPr>
        <dsp:cNvPr id="0" name=""/>
        <dsp:cNvSpPr/>
      </dsp:nvSpPr>
      <dsp:spPr>
        <a:xfrm rot="5400000">
          <a:off x="6394427" y="-2250407"/>
          <a:ext cx="694262" cy="9017492"/>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a:latin typeface="Franklin Gothic Book" panose="020B0503020102020204" pitchFamily="34" charset="0"/>
            </a:rPr>
            <a:t>Offer a fruit and/or vegetable option every day at every meal and snack.</a:t>
          </a:r>
        </a:p>
      </dsp:txBody>
      <dsp:txXfrm rot="-5400000">
        <a:off x="2232813" y="1945098"/>
        <a:ext cx="8983601" cy="626480"/>
      </dsp:txXfrm>
    </dsp:sp>
    <dsp:sp modelId="{A6CD5579-8A10-4BF8-B85E-E3B5FD3535A7}">
      <dsp:nvSpPr>
        <dsp:cNvPr id="0" name=""/>
        <dsp:cNvSpPr/>
      </dsp:nvSpPr>
      <dsp:spPr>
        <a:xfrm>
          <a:off x="80" y="1824424"/>
          <a:ext cx="2232732" cy="86782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Franklin Gothic Book" panose="020B0503020102020204" pitchFamily="34" charset="0"/>
            </a:rPr>
            <a:t>Fruits &amp; Vegetables</a:t>
          </a:r>
        </a:p>
      </dsp:txBody>
      <dsp:txXfrm>
        <a:off x="42444" y="1866788"/>
        <a:ext cx="2148004" cy="783100"/>
      </dsp:txXfrm>
    </dsp:sp>
    <dsp:sp modelId="{EDB85DD0-8F4B-45A7-86F3-6CDA42001A5E}">
      <dsp:nvSpPr>
        <dsp:cNvPr id="0" name=""/>
        <dsp:cNvSpPr/>
      </dsp:nvSpPr>
      <dsp:spPr>
        <a:xfrm rot="5400000">
          <a:off x="6373100" y="-1332604"/>
          <a:ext cx="694262" cy="9004327"/>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US" sz="1400" b="1" kern="1200" dirty="0">
              <a:latin typeface="Franklin Gothic Book" panose="020B0503020102020204" pitchFamily="34" charset="0"/>
            </a:rPr>
            <a:t>When serving grains (like bread, crackers, and cereals), serve whole grains. Whole grains should be listed as the first ingredient.</a:t>
          </a:r>
        </a:p>
      </dsp:txBody>
      <dsp:txXfrm rot="-5400000">
        <a:off x="2218068" y="2856319"/>
        <a:ext cx="8970436" cy="626480"/>
      </dsp:txXfrm>
    </dsp:sp>
    <dsp:sp modelId="{82DEF600-3E9B-4F2F-9F71-81093014A79E}">
      <dsp:nvSpPr>
        <dsp:cNvPr id="0" name=""/>
        <dsp:cNvSpPr/>
      </dsp:nvSpPr>
      <dsp:spPr>
        <a:xfrm>
          <a:off x="80" y="2735644"/>
          <a:ext cx="2242336" cy="86782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Franklin Gothic Book" panose="020B0503020102020204" pitchFamily="34" charset="0"/>
            </a:rPr>
            <a:t>Focus on Whole Grains</a:t>
          </a:r>
        </a:p>
      </dsp:txBody>
      <dsp:txXfrm>
        <a:off x="42444" y="2778008"/>
        <a:ext cx="2157608" cy="783100"/>
      </dsp:txXfrm>
    </dsp:sp>
    <dsp:sp modelId="{12829898-FF73-49C9-863C-F22B9DB09FF4}">
      <dsp:nvSpPr>
        <dsp:cNvPr id="0" name=""/>
        <dsp:cNvSpPr/>
      </dsp:nvSpPr>
      <dsp:spPr>
        <a:xfrm rot="5400000">
          <a:off x="6395817" y="-422723"/>
          <a:ext cx="694262" cy="9007005"/>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US" sz="1400" b="1" kern="1200" dirty="0">
              <a:latin typeface="Franklin Gothic Book" panose="020B0503020102020204" pitchFamily="34" charset="0"/>
            </a:rPr>
            <a:t>Eliminate use of commercial broadcast and cable TV and movies.</a:t>
          </a:r>
        </a:p>
        <a:p>
          <a:pPr marL="114300" lvl="1" indent="-114300" algn="l" defTabSz="622300">
            <a:lnSpc>
              <a:spcPct val="90000"/>
            </a:lnSpc>
            <a:spcBef>
              <a:spcPct val="0"/>
            </a:spcBef>
            <a:spcAft>
              <a:spcPct val="15000"/>
            </a:spcAft>
            <a:buChar char="•"/>
          </a:pPr>
          <a:r>
            <a:rPr lang="en-US" sz="1400" b="1" kern="1200" dirty="0">
              <a:latin typeface="Franklin Gothic Book" panose="020B0503020102020204" pitchFamily="34" charset="0"/>
            </a:rPr>
            <a:t>Limit computer and digital device time to homework or instructional time (instructional is defined as academic, teacher-led programming). </a:t>
          </a:r>
        </a:p>
      </dsp:txBody>
      <dsp:txXfrm rot="-5400000">
        <a:off x="2239446" y="3767539"/>
        <a:ext cx="8973114" cy="626480"/>
      </dsp:txXfrm>
    </dsp:sp>
    <dsp:sp modelId="{A0FCA5B1-6EE7-4645-97A9-7352770A6CA5}">
      <dsp:nvSpPr>
        <dsp:cNvPr id="0" name=""/>
        <dsp:cNvSpPr/>
      </dsp:nvSpPr>
      <dsp:spPr>
        <a:xfrm>
          <a:off x="80" y="3646864"/>
          <a:ext cx="2239365" cy="86782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Franklin Gothic Book" panose="020B0503020102020204" pitchFamily="34" charset="0"/>
            </a:rPr>
            <a:t>Limit Inactivity</a:t>
          </a:r>
        </a:p>
      </dsp:txBody>
      <dsp:txXfrm>
        <a:off x="42444" y="3689228"/>
        <a:ext cx="2154637" cy="78310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3DFAAE-1704-4746-BECA-CF40A7AD0712}" type="datetimeFigureOut">
              <a:rPr lang="en-US" smtClean="0"/>
              <a:t>5/2/24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164FA1-B39C-4049-B585-DC0EB72365AE}" type="slidenum">
              <a:rPr lang="en-US" smtClean="0"/>
              <a:t>‹#›</a:t>
            </a:fld>
            <a:endParaRPr lang="en-US"/>
          </a:p>
        </p:txBody>
      </p:sp>
    </p:spTree>
    <p:extLst>
      <p:ext uri="{BB962C8B-B14F-4D97-AF65-F5344CB8AC3E}">
        <p14:creationId xmlns:p14="http://schemas.microsoft.com/office/powerpoint/2010/main" val="1638965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Note to facilitator:  Thank everyone for coming.  You may wish to start with an ice breaker and have everyone introduce him/herself.  Information you should have people share is their names, which program they come from, and what their role at the program is.  </a:t>
            </a:r>
          </a:p>
          <a:p>
            <a:pPr eaLnBrk="1" hangingPunct="1">
              <a:spcBef>
                <a:spcPct val="0"/>
              </a:spcBef>
            </a:pPr>
            <a:endParaRPr lang="en-US" dirty="0"/>
          </a:p>
          <a:p>
            <a:pPr eaLnBrk="1" hangingPunct="1">
              <a:spcBef>
                <a:spcPct val="0"/>
              </a:spcBef>
            </a:pPr>
            <a:r>
              <a:rPr lang="en-US" dirty="0"/>
              <a:t>Active icebreaker.</a:t>
            </a:r>
          </a:p>
          <a:p>
            <a:pPr eaLnBrk="1" hangingPunct="1">
              <a:spcBef>
                <a:spcPct val="0"/>
              </a:spcBef>
            </a:pPr>
            <a:endParaRPr lang="en-US" dirty="0"/>
          </a:p>
          <a:p>
            <a:pPr eaLnBrk="1" hangingPunct="1">
              <a:spcBef>
                <a:spcPct val="0"/>
              </a:spcBef>
            </a:pPr>
            <a:r>
              <a:rPr lang="en-US" dirty="0"/>
              <a:t>Ice breaker idea: Have each person say something active they did this week or last weekend and make that motion while they say their name. Example: “My name is Anthony and played basketball” *jumps and does shooting motion*</a:t>
            </a:r>
            <a:r>
              <a:rPr lang="en-US" dirty="0">
                <a:sym typeface="Wingdings" pitchFamily="2" charset="2"/>
              </a:rPr>
              <a:t> everyone says “Hi Anthony” and repeats his jump.  </a:t>
            </a:r>
            <a:endParaRPr lang="en-US" dirty="0"/>
          </a:p>
          <a:p>
            <a:endParaRPr lang="en-US" dirty="0"/>
          </a:p>
        </p:txBody>
      </p:sp>
      <p:sp>
        <p:nvSpPr>
          <p:cNvPr id="4" name="Slide Number Placeholder 3"/>
          <p:cNvSpPr>
            <a:spLocks noGrp="1"/>
          </p:cNvSpPr>
          <p:nvPr>
            <p:ph type="sldNum" sz="quarter" idx="5"/>
          </p:nvPr>
        </p:nvSpPr>
        <p:spPr/>
        <p:txBody>
          <a:bodyPr/>
          <a:lstStyle/>
          <a:p>
            <a:fld id="{BE510337-08D9-4438-BD08-88E895A52925}" type="slidenum">
              <a:rPr lang="en-US" smtClean="0"/>
              <a:t>1</a:t>
            </a:fld>
            <a:endParaRPr lang="en-US"/>
          </a:p>
        </p:txBody>
      </p:sp>
    </p:spTree>
    <p:extLst>
      <p:ext uri="{BB962C8B-B14F-4D97-AF65-F5344CB8AC3E}">
        <p14:creationId xmlns:p14="http://schemas.microsoft.com/office/powerpoint/2010/main" val="2758846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Let’s start by discussing healthy beverages.</a:t>
            </a:r>
          </a:p>
          <a:p>
            <a:pPr marL="457200" marR="0" lvl="1"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Promoting water at snack has been a very successful strategy in out of school time settings. Program have approached this goal largely depending on the resources and space available to them. If they worked with school cafeteria staff for snacks, afterschool staff often found that filling a cooler with water was the simplest and most effective way to provide water at snack every day for kids. At programs that didn’t have access to a kitchen, staff often used water pitchers and filled them somewhere in a school building with safe water…a teachers’ room, bathroom, or classroom might have a sink they could use. This strategy might take a bit more time because pitchers are smaller and might need to be refilled, but the afterschool staff had more control and did not have to rely on school staff for help. For both strategies, it’s important to remember to have plenty of cups on hand! Kids won’t be able to drink the water you provide if they don’t have something to drink it from!</a:t>
            </a:r>
          </a:p>
          <a:p>
            <a:pPr marL="457200" marR="0" lvl="1"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While we’ve found that most out of school time programs do not serve sugary drinks at snack, many programs allow staff and kids to bring in foods and drink from home. This can mean that children are drinking sugary drinks during the program even if the program-provided beverage is healthy. One of the most promising approaches to limit the consumption of these sugary drinks is to write a policy banning sugary drinks in your program handbook or staff manual. You could also ban kids from bringing in junk food like chips, candy, and cookies.  If you don’t have the authority to change the written policy at your program you could send home a letter to parents instead or put a notice in a program newsletter. </a:t>
            </a:r>
          </a:p>
          <a:p>
            <a:pPr marL="457200" marR="0" lvl="1"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mn-lt"/>
                <a:ea typeface="+mn-ea"/>
                <a:cs typeface="+mn-cs"/>
              </a:rPr>
              <a:t>Questions for group discussion:</a:t>
            </a:r>
          </a:p>
          <a:p>
            <a:pPr marL="457200" marR="0" lvl="1" indent="0" algn="l" defTabSz="914400" rtl="0" eaLnBrk="0" fontAlgn="base" latinLnBrk="0" hangingPunct="0">
              <a:lnSpc>
                <a:spcPct val="100000"/>
              </a:lnSpc>
              <a:spcBef>
                <a:spcPct val="30000"/>
              </a:spcBef>
              <a:spcAft>
                <a:spcPct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mn-lt"/>
                <a:ea typeface="+mn-ea"/>
                <a:cs typeface="+mn-cs"/>
              </a:rPr>
              <a:t>Can you think if any strategies your program is already using to promote water and limit sugary drinks? </a:t>
            </a:r>
          </a:p>
          <a:p>
            <a:pPr marL="457200" marR="0" lvl="1" indent="0" algn="l" defTabSz="914400" rtl="0" eaLnBrk="0" fontAlgn="base" latinLnBrk="0" hangingPunct="0">
              <a:lnSpc>
                <a:spcPct val="100000"/>
              </a:lnSpc>
              <a:spcBef>
                <a:spcPct val="30000"/>
              </a:spcBef>
              <a:spcAft>
                <a:spcPct val="0"/>
              </a:spcAft>
              <a:buClrTx/>
              <a:buSzTx/>
              <a:buFontTx/>
              <a:buNone/>
              <a:tabLst/>
              <a:defRPr/>
            </a:pPr>
            <a:endParaRPr kumimoji="0" lang="en-US" sz="1200" b="1" i="1" u="none" strike="noStrike" kern="1200" cap="none" spc="0" normalizeH="0" baseline="0" noProof="0" dirty="0">
              <a:ln>
                <a:noFill/>
              </a:ln>
              <a:solidFill>
                <a:prstClr val="black"/>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mn-lt"/>
                <a:ea typeface="+mn-ea"/>
                <a:cs typeface="+mn-cs"/>
              </a:rPr>
              <a:t>Which of these strategies do you think would work well at your program?</a:t>
            </a:r>
          </a:p>
          <a:p>
            <a:pPr marL="457200" marR="0" lvl="1" indent="0" algn="l" defTabSz="914400" rtl="0" eaLnBrk="0" fontAlgn="base" latinLnBrk="0" hangingPunct="0">
              <a:lnSpc>
                <a:spcPct val="100000"/>
              </a:lnSpc>
              <a:spcBef>
                <a:spcPct val="30000"/>
              </a:spcBef>
              <a:spcAft>
                <a:spcPct val="0"/>
              </a:spcAft>
              <a:buClrTx/>
              <a:buSzTx/>
              <a:buFontTx/>
              <a:buNone/>
              <a:tabLst/>
              <a:defRPr/>
            </a:pPr>
            <a:endParaRPr kumimoji="0" lang="en-US" sz="1200" b="1" i="1" u="none" strike="noStrike" kern="1200" cap="none" spc="0" normalizeH="0" baseline="0" noProof="0" dirty="0">
              <a:ln>
                <a:noFill/>
              </a:ln>
              <a:solidFill>
                <a:prstClr val="black"/>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Note to facilitator:  If you overheard groups talking about changes related to SSBs and water they’ve made, be sure to give them a shout-out here!  </a:t>
            </a:r>
            <a:endParaRPr kumimoji="0" lang="en-US" sz="1200" b="1" i="1" u="none" strike="noStrike" kern="1200" cap="none" spc="0" normalizeH="0" baseline="0" noProof="0" dirty="0">
              <a:ln>
                <a:noFill/>
              </a:ln>
              <a:solidFill>
                <a:prstClr val="black"/>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{optional handouts: water pitcher sanitation guide, water and SSB tip sheets, water and SSB quick guides}</a:t>
            </a:r>
          </a:p>
          <a:p>
            <a:endParaRPr lang="en-US" dirty="0"/>
          </a:p>
        </p:txBody>
      </p:sp>
      <p:sp>
        <p:nvSpPr>
          <p:cNvPr id="4" name="Slide Number Placeholder 3"/>
          <p:cNvSpPr>
            <a:spLocks noGrp="1"/>
          </p:cNvSpPr>
          <p:nvPr>
            <p:ph type="sldNum" sz="quarter" idx="5"/>
          </p:nvPr>
        </p:nvSpPr>
        <p:spPr/>
        <p:txBody>
          <a:bodyPr/>
          <a:lstStyle/>
          <a:p>
            <a:fld id="{8E164FA1-B39C-4049-B585-DC0EB72365AE}" type="slidenum">
              <a:rPr lang="en-US" smtClean="0"/>
              <a:t>11</a:t>
            </a:fld>
            <a:endParaRPr lang="en-US"/>
          </a:p>
        </p:txBody>
      </p:sp>
    </p:spTree>
    <p:extLst>
      <p:ext uri="{BB962C8B-B14F-4D97-AF65-F5344CB8AC3E}">
        <p14:creationId xmlns:p14="http://schemas.microsoft.com/office/powerpoint/2010/main" val="2055728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Changing the foods served</a:t>
            </a:r>
            <a:r>
              <a:rPr lang="en-US" baseline="0" dirty="0"/>
              <a:t> during the snack period can be a bit more challenging that serving water and banning sugary drinks. That being said, there are a number of key considerations as you begin. </a:t>
            </a:r>
          </a:p>
          <a:p>
            <a:endParaRPr lang="en-US" baseline="0" dirty="0"/>
          </a:p>
          <a:p>
            <a:r>
              <a:rPr lang="en-US" baseline="0" dirty="0"/>
              <a:t>First, programs will choose different strategies depending on whether they buy their own snacks or get foods and drinks through the school food service department. If you buy your own snacks, </a:t>
            </a:r>
            <a:r>
              <a:rPr lang="en-US" b="1" baseline="0" dirty="0"/>
              <a:t>Snack Sense </a:t>
            </a:r>
            <a:r>
              <a:rPr lang="en-US" baseline="0" dirty="0"/>
              <a:t>is an excellent guide for planning low cost healthy snacks during out of school time. There are suggestions for inexpensive fruits &amp; vegetables, whole grain products, and snacks free of trans fats and a sample menu that suggests a month’s worth of snack combinations that meet the OSNAP goals AND are reimbursable by the USDA snack program. </a:t>
            </a:r>
          </a:p>
          <a:p>
            <a:endParaRPr lang="en-US" baseline="0" dirty="0"/>
          </a:p>
          <a:p>
            <a:r>
              <a:rPr lang="en-US" baseline="0" dirty="0"/>
              <a:t>If the school department provides your meals, Snack Sense can also be a great guide for suggestions, but you may also have to look through the options available from the school system’s vendor and change may take a bit longer.  Developing a positive relationship with the school food service staff is the most important first step towards making healthy changes in this context. </a:t>
            </a:r>
          </a:p>
          <a:p>
            <a:endParaRPr lang="en-US" baseline="0" dirty="0"/>
          </a:p>
          <a:p>
            <a:r>
              <a:rPr lang="en-US" baseline="0" dirty="0"/>
              <a:t>No matter how you get the foods and drinks you serve at snack, many programs have found that replacing juice with water and a whole fruit like an apple, orange, or banana can be an easy first step for improving nutrition. Whole fruits are contain more fiber and less sugar than juice but cost about the same amount so you can usually improve health and not cost your program any additional money.</a:t>
            </a:r>
          </a:p>
          <a:p>
            <a:endParaRPr lang="en-US" b="1" i="1" dirty="0"/>
          </a:p>
          <a:p>
            <a:r>
              <a:rPr lang="en-US" b="1" i="1" dirty="0"/>
              <a:t>Can you think if any strategies your program is already using to promote water and limit sugary drinks? </a:t>
            </a:r>
          </a:p>
          <a:p>
            <a:endParaRPr lang="en-US" b="1" i="1" dirty="0"/>
          </a:p>
          <a:p>
            <a:r>
              <a:rPr lang="en-US" b="1" i="1" dirty="0"/>
              <a:t>Which of these strategies do you think would work well at your program?</a:t>
            </a:r>
          </a:p>
          <a:p>
            <a:endParaRPr lang="en-US" dirty="0"/>
          </a:p>
          <a:p>
            <a:pPr marL="0" marR="0" lvl="1"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Note to facilitator:  If you overheard groups talking about changes related to snacks they’ve made, be sure to give them a shout-out here!  </a:t>
            </a:r>
            <a:endParaRPr kumimoji="0" lang="en-US" sz="1200" b="1" i="1" u="none" strike="noStrike" kern="1200" cap="none" spc="0" normalizeH="0" baseline="0" noProof="0" dirty="0">
              <a:ln>
                <a:noFill/>
              </a:ln>
              <a:solidFill>
                <a:prstClr val="black"/>
              </a:solidFill>
              <a:effectLst/>
              <a:uLnTx/>
              <a:uFillTx/>
              <a:latin typeface="+mn-lt"/>
              <a:ea typeface="+mn-ea"/>
              <a:cs typeface="+mn-cs"/>
            </a:endParaRPr>
          </a:p>
          <a:p>
            <a:endParaRPr lang="en-US" dirty="0"/>
          </a:p>
          <a:p>
            <a:r>
              <a:rPr lang="en-US" b="1" dirty="0"/>
              <a:t>Hand out snack sense </a:t>
            </a:r>
          </a:p>
          <a:p>
            <a:r>
              <a:rPr lang="en-US" b="0" i="1" dirty="0"/>
              <a:t>{Optional:</a:t>
            </a:r>
            <a:r>
              <a:rPr lang="en-US" b="0" i="1" baseline="0" dirty="0"/>
              <a:t> whole grain, </a:t>
            </a:r>
            <a:r>
              <a:rPr lang="en-US" b="0" i="1" baseline="0" dirty="0" err="1"/>
              <a:t>fv</a:t>
            </a:r>
            <a:r>
              <a:rPr lang="en-US" b="0" i="1" baseline="0" dirty="0"/>
              <a:t>, trans fat tip sheets &amp; quick guides}</a:t>
            </a:r>
            <a:endParaRPr lang="en-US" b="0" i="1" dirty="0"/>
          </a:p>
          <a:p>
            <a:endParaRPr lang="en-US" dirty="0"/>
          </a:p>
        </p:txBody>
      </p:sp>
      <p:sp>
        <p:nvSpPr>
          <p:cNvPr id="4" name="Slide Number Placeholder 3"/>
          <p:cNvSpPr>
            <a:spLocks noGrp="1"/>
          </p:cNvSpPr>
          <p:nvPr>
            <p:ph type="sldNum" sz="quarter" idx="5"/>
          </p:nvPr>
        </p:nvSpPr>
        <p:spPr/>
        <p:txBody>
          <a:bodyPr/>
          <a:lstStyle/>
          <a:p>
            <a:fld id="{8E164FA1-B39C-4049-B585-DC0EB72365AE}" type="slidenum">
              <a:rPr lang="en-US" smtClean="0"/>
              <a:t>12</a:t>
            </a:fld>
            <a:endParaRPr lang="en-US"/>
          </a:p>
        </p:txBody>
      </p:sp>
    </p:spTree>
    <p:extLst>
      <p:ext uri="{BB962C8B-B14F-4D97-AF65-F5344CB8AC3E}">
        <p14:creationId xmlns:p14="http://schemas.microsoft.com/office/powerpoint/2010/main" val="1046275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164FA1-B39C-4049-B585-DC0EB72365AE}" type="slidenum">
              <a:rPr lang="en-US" smtClean="0"/>
              <a:t>13</a:t>
            </a:fld>
            <a:endParaRPr lang="en-US"/>
          </a:p>
        </p:txBody>
      </p:sp>
    </p:spTree>
    <p:extLst>
      <p:ext uri="{BB962C8B-B14F-4D97-AF65-F5344CB8AC3E}">
        <p14:creationId xmlns:p14="http://schemas.microsoft.com/office/powerpoint/2010/main" val="3744637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maybe you’re aware of a lot of policies at your program regarding PA and nutrition, or maybe you’re unsure, or maybe you’re sure that there aren’t any!  Either way, our goal today is to help you start the process of creating or</a:t>
            </a:r>
            <a:r>
              <a:rPr lang="en-US" baseline="0" dirty="0"/>
              <a:t> improving health-related </a:t>
            </a:r>
            <a:r>
              <a:rPr lang="en-US" dirty="0"/>
              <a:t>policies at</a:t>
            </a:r>
            <a:r>
              <a:rPr lang="en-US" baseline="0" dirty="0"/>
              <a:t> your program</a:t>
            </a:r>
            <a:r>
              <a:rPr lang="en-US" dirty="0"/>
              <a:t>.  </a:t>
            </a:r>
          </a:p>
          <a:p>
            <a:endParaRPr lang="en-US" dirty="0"/>
          </a:p>
          <a:p>
            <a:r>
              <a:rPr lang="en-US" dirty="0"/>
              <a:t>I’m going to run through why policy is important and how to make policies.  Then, using the materials that you brought, you’ll have the chance to take an inventory of your current policies, and work on identifying and creating any new policies that you think can strengthen the healthy practices at your program. </a:t>
            </a:r>
          </a:p>
          <a:p>
            <a:endParaRPr lang="en-US" dirty="0"/>
          </a:p>
        </p:txBody>
      </p:sp>
      <p:sp>
        <p:nvSpPr>
          <p:cNvPr id="4" name="Slide Number Placeholder 3"/>
          <p:cNvSpPr>
            <a:spLocks noGrp="1"/>
          </p:cNvSpPr>
          <p:nvPr>
            <p:ph type="sldNum" sz="quarter" idx="5"/>
          </p:nvPr>
        </p:nvSpPr>
        <p:spPr/>
        <p:txBody>
          <a:bodyPr/>
          <a:lstStyle/>
          <a:p>
            <a:fld id="{8E164FA1-B39C-4049-B585-DC0EB72365AE}" type="slidenum">
              <a:rPr lang="en-US" smtClean="0"/>
              <a:t>15</a:t>
            </a:fld>
            <a:endParaRPr lang="en-US"/>
          </a:p>
        </p:txBody>
      </p:sp>
    </p:spTree>
    <p:extLst>
      <p:ext uri="{BB962C8B-B14F-4D97-AF65-F5344CB8AC3E}">
        <p14:creationId xmlns:p14="http://schemas.microsoft.com/office/powerpoint/2010/main" val="3290885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a:t>
            </a:r>
            <a:r>
              <a:rPr lang="en-US" baseline="0" dirty="0"/>
              <a:t> were asked to bring copies of your policies and documents with you either for the last Learning Community or with you today; please take those out now.</a:t>
            </a:r>
          </a:p>
          <a:p>
            <a:endParaRPr lang="en-US" baseline="0" dirty="0"/>
          </a:p>
          <a:p>
            <a:r>
              <a:rPr lang="en-US" baseline="0" dirty="0"/>
              <a:t>[Note to facilitator –Ask programs to complete the self-assessments as best they can, with the documents they have, giving about 20 minutes; if a program does not have any of their documents with them, they can try to complete based on memory/ knowledge of existing program documents – stress that they should complete it based on documents that they have, not just what they do in practice.]</a:t>
            </a:r>
          </a:p>
          <a:p>
            <a:endParaRPr lang="en-US" baseline="0" dirty="0"/>
          </a:p>
          <a:p>
            <a:r>
              <a:rPr lang="en-US" baseline="0" dirty="0"/>
              <a:t>We’re going to take about 20 minutes now to  assess your program’s policies and documents using the OSNAP policy assessment. Using your written documents, answer the questions on the Policy Assessment related to the OSNAP Standards. We’re looking for written language that applies to the standards; however, if your program usually does something but doesn’t have written language, make a note of that on the assessment. We’ll take about 20 minutes to do this; whatever you don’t finish now you can work on later. I’ll circulate to answer any questions.</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The first step is to identify which policy documents your program has.  The possible items are listed here [read though list].  They might include some things that you don’t even think of as policies, like menus or schedules.  We call these “informal policies.”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Next, you will want to read all of these documents so you have an idea of what each says.    As you are reading, you may want to </a:t>
            </a:r>
            <a:r>
              <a:rPr lang="en-US" sz="1200" kern="1200" dirty="0">
                <a:solidFill>
                  <a:schemeClr val="tx1"/>
                </a:solidFill>
                <a:effectLst/>
                <a:latin typeface="+mn-lt"/>
                <a:ea typeface="+mn-ea"/>
                <a:cs typeface="+mn-cs"/>
              </a:rPr>
              <a:t>use a highlighter or pen to mark whenever you see a statement that you think has something to do with an</a:t>
            </a:r>
            <a:r>
              <a:rPr lang="en-US" sz="1200" kern="1200" baseline="0" dirty="0">
                <a:solidFill>
                  <a:schemeClr val="tx1"/>
                </a:solidFill>
                <a:effectLst/>
                <a:latin typeface="+mn-lt"/>
                <a:ea typeface="+mn-ea"/>
                <a:cs typeface="+mn-cs"/>
              </a:rPr>
              <a:t> OSNAP standard </a:t>
            </a:r>
            <a:r>
              <a:rPr lang="en-US" sz="1200" kern="1200" dirty="0">
                <a:solidFill>
                  <a:schemeClr val="tx1"/>
                </a:solidFill>
                <a:effectLst/>
                <a:latin typeface="+mn-lt"/>
                <a:ea typeface="+mn-ea"/>
                <a:cs typeface="+mn-cs"/>
              </a:rPr>
              <a:t>(note: “recreation” does not count as physical activity). </a:t>
            </a: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Then, if we look through the assessment, we see familiar headers like “Physical Activity,” “Screen time,” etc.  Under each section is a bold question that relates to an OSNAP goal.  </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For each of these policy questions, check whether there is a written statement that corresponds to the policy goal and note which type of document you see it in. For example, if you see the written statement in a newsletter, go to the “parent newsletters or flyers” line, and check “YES” if the document has a written statement, “NO” if you’re sure it does not. Some items ask you to note how many days per week or minutes per day an activity or food is provided as well. Write</a:t>
            </a:r>
            <a:r>
              <a:rPr lang="en-US" sz="1200" kern="1200" baseline="0" dirty="0">
                <a:solidFill>
                  <a:schemeClr val="tx1"/>
                </a:solidFill>
                <a:effectLst/>
                <a:latin typeface="+mn-lt"/>
                <a:ea typeface="+mn-ea"/>
                <a:cs typeface="+mn-cs"/>
              </a:rPr>
              <a:t> these numbers in when appropriate, if you policy has numbers.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mn-lt"/>
                <a:ea typeface="+mn-ea"/>
                <a:cs typeface="+mn-cs"/>
              </a:rPr>
              <a:t>[Note to facilitator -- completed example comes in with animation]  In this example, it looks like this site had a policy in a parent newsletter or flyer about providing 5 days of physical activity, but that nothing about time was mentioned.  It also looks like they had 5 days of physical activity on the schedule.  Then, we look at box 1a, which asks “</a:t>
            </a:r>
            <a:r>
              <a:rPr lang="en-US" sz="1200" i="1" kern="1200" dirty="0">
                <a:solidFill>
                  <a:schemeClr val="tx1"/>
                </a:solidFill>
                <a:effectLst/>
                <a:latin typeface="+mn-lt"/>
                <a:ea typeface="+mn-ea"/>
                <a:cs typeface="+mn-cs"/>
              </a:rPr>
              <a:t>Now, checking above, do any of the written statements you found guarantee that children will be provided with </a:t>
            </a:r>
            <a:r>
              <a:rPr lang="en-US" sz="1200" b="1" i="1" kern="1200" dirty="0">
                <a:solidFill>
                  <a:schemeClr val="tx1"/>
                </a:solidFill>
                <a:effectLst/>
                <a:latin typeface="+mn-lt"/>
                <a:ea typeface="+mn-ea"/>
                <a:cs typeface="+mn-cs"/>
              </a:rPr>
              <a:t>at least</a:t>
            </a:r>
            <a:r>
              <a:rPr lang="en-US" sz="1200" i="1"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30 minutes</a:t>
            </a:r>
            <a:r>
              <a:rPr lang="en-US" sz="1200" i="1" kern="1200" dirty="0">
                <a:solidFill>
                  <a:schemeClr val="tx1"/>
                </a:solidFill>
                <a:effectLst/>
                <a:latin typeface="+mn-lt"/>
                <a:ea typeface="+mn-ea"/>
                <a:cs typeface="+mn-cs"/>
              </a:rPr>
              <a:t> of moderate physical activity </a:t>
            </a:r>
            <a:r>
              <a:rPr lang="en-US" sz="1200" b="1" i="1" kern="1200" dirty="0">
                <a:solidFill>
                  <a:schemeClr val="tx1"/>
                </a:solidFill>
                <a:effectLst/>
                <a:latin typeface="+mn-lt"/>
                <a:ea typeface="+mn-ea"/>
                <a:cs typeface="+mn-cs"/>
              </a:rPr>
              <a:t>every day</a:t>
            </a:r>
            <a:r>
              <a:rPr lang="en-US" sz="1200" i="1" kern="1200" dirty="0">
                <a:solidFill>
                  <a:schemeClr val="tx1"/>
                </a:solidFill>
                <a:effectLst/>
                <a:latin typeface="+mn-lt"/>
                <a:ea typeface="+mn-ea"/>
                <a:cs typeface="+mn-cs"/>
              </a:rPr>
              <a:t>?”    </a:t>
            </a:r>
            <a:r>
              <a:rPr lang="en-US" sz="1200" i="0" kern="1200" dirty="0">
                <a:solidFill>
                  <a:schemeClr val="tx1"/>
                </a:solidFill>
                <a:effectLst/>
                <a:latin typeface="+mn-lt"/>
                <a:ea typeface="+mn-ea"/>
                <a:cs typeface="+mn-cs"/>
              </a:rPr>
              <a:t>What</a:t>
            </a:r>
            <a:r>
              <a:rPr lang="en-US" sz="1200" i="0" kern="1200" baseline="0" dirty="0">
                <a:solidFill>
                  <a:schemeClr val="tx1"/>
                </a:solidFill>
                <a:effectLst/>
                <a:latin typeface="+mn-lt"/>
                <a:ea typeface="+mn-ea"/>
                <a:cs typeface="+mn-cs"/>
              </a:rPr>
              <a:t> do you all think, should this site have checked “yes” or “no”?  [Let the group discuss]. Ultimately, this check is a no, because while they did have policies about offering physical activity every day, the OSNAP goal specifically mentions </a:t>
            </a:r>
            <a:r>
              <a:rPr lang="en-US" sz="1200" b="1" i="1" kern="1200" dirty="0">
                <a:solidFill>
                  <a:schemeClr val="tx1"/>
                </a:solidFill>
                <a:effectLst/>
                <a:latin typeface="+mn-lt"/>
                <a:ea typeface="+mn-ea"/>
                <a:cs typeface="+mn-cs"/>
              </a:rPr>
              <a:t>at least</a:t>
            </a:r>
            <a:r>
              <a:rPr lang="en-US" sz="1200" i="1"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30 minutes</a:t>
            </a:r>
            <a:r>
              <a:rPr lang="en-US" sz="1200" i="1" kern="1200" dirty="0">
                <a:solidFill>
                  <a:schemeClr val="tx1"/>
                </a:solidFill>
                <a:effectLst/>
                <a:latin typeface="+mn-lt"/>
                <a:ea typeface="+mn-ea"/>
                <a:cs typeface="+mn-cs"/>
              </a:rPr>
              <a:t> of moderate physical activity.  </a:t>
            </a:r>
            <a:r>
              <a:rPr lang="en-US" sz="1200" i="0" kern="1200" dirty="0">
                <a:solidFill>
                  <a:schemeClr val="tx1"/>
                </a:solidFill>
                <a:effectLst/>
                <a:latin typeface="+mn-lt"/>
                <a:ea typeface="+mn-ea"/>
                <a:cs typeface="+mn-cs"/>
              </a:rPr>
              <a:t>This</a:t>
            </a:r>
            <a:r>
              <a:rPr lang="en-US" sz="1200" i="0" kern="1200" baseline="0" dirty="0">
                <a:solidFill>
                  <a:schemeClr val="tx1"/>
                </a:solidFill>
                <a:effectLst/>
                <a:latin typeface="+mn-lt"/>
                <a:ea typeface="+mn-ea"/>
                <a:cs typeface="+mn-cs"/>
              </a:rPr>
              <a:t> site might have been giving children an hour every day, but we can’t tell.  So for this site, it might be a really simple policy improvement to just specify in their policies that children will get those 30 minutes.</a:t>
            </a:r>
          </a:p>
          <a:p>
            <a:endParaRPr lang="en-US" baseline="0" dirty="0"/>
          </a:p>
          <a:p>
            <a:r>
              <a:rPr lang="en-US" dirty="0"/>
              <a:t>The policy assessment can be completed either with paper &amp; pen, or you can create an account via our OSNAP website, and complete the policy assessment and other assessments/tools in our online portal called My OSNAP. </a:t>
            </a:r>
          </a:p>
        </p:txBody>
      </p:sp>
      <p:sp>
        <p:nvSpPr>
          <p:cNvPr id="4" name="Slide Number Placeholder 3"/>
          <p:cNvSpPr>
            <a:spLocks noGrp="1"/>
          </p:cNvSpPr>
          <p:nvPr>
            <p:ph type="sldNum" sz="quarter" idx="5"/>
          </p:nvPr>
        </p:nvSpPr>
        <p:spPr/>
        <p:txBody>
          <a:bodyPr/>
          <a:lstStyle/>
          <a:p>
            <a:fld id="{8E164FA1-B39C-4049-B585-DC0EB72365AE}" type="slidenum">
              <a:rPr lang="en-US" smtClean="0"/>
              <a:t>16</a:t>
            </a:fld>
            <a:endParaRPr lang="en-US"/>
          </a:p>
        </p:txBody>
      </p:sp>
    </p:spTree>
    <p:extLst>
      <p:ext uri="{BB962C8B-B14F-4D97-AF65-F5344CB8AC3E}">
        <p14:creationId xmlns:p14="http://schemas.microsoft.com/office/powerpoint/2010/main" val="3739898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Next we’ll compile the results of your assessment in a way that will help you see clearly which OSNAP Standards you have strong policies around, and which standards might benefit from improved policies.  </a:t>
            </a:r>
          </a:p>
          <a:p>
            <a:r>
              <a:rPr lang="en-US" baseline="0" dirty="0"/>
              <a:t>[Pass out the blank </a:t>
            </a:r>
            <a:r>
              <a:rPr lang="en-US" sz="1200" b="1" kern="1200" dirty="0">
                <a:solidFill>
                  <a:schemeClr val="tx1"/>
                </a:solidFill>
                <a:effectLst/>
                <a:latin typeface="+mn-lt"/>
                <a:ea typeface="+mn-ea"/>
                <a:cs typeface="+mn-cs"/>
              </a:rPr>
              <a:t>OSNAP Policy Assessment Areas for Improvement</a:t>
            </a:r>
            <a:r>
              <a:rPr lang="en-US" sz="1200" b="0"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Policy Report </a:t>
            </a:r>
            <a:r>
              <a:rPr lang="en-US" baseline="0" dirty="0"/>
              <a:t>sheets.]</a:t>
            </a:r>
          </a:p>
          <a:p>
            <a:r>
              <a:rPr lang="en-US" baseline="0" dirty="0"/>
              <a:t>Using your completed policy self-assessment, each program will complete this  </a:t>
            </a:r>
            <a:r>
              <a:rPr lang="en-US" sz="1200" b="0" kern="1200" dirty="0">
                <a:solidFill>
                  <a:schemeClr val="tx1"/>
                </a:solidFill>
                <a:effectLst/>
                <a:latin typeface="+mn-lt"/>
                <a:ea typeface="+mn-ea"/>
                <a:cs typeface="+mn-cs"/>
              </a:rPr>
              <a:t>OSNAP Policy Assessment Areas for Improvement</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Policy Report.  Column 1 states</a:t>
            </a:r>
            <a:r>
              <a:rPr lang="en-US" sz="1200" b="0" kern="1200" baseline="0" dirty="0">
                <a:solidFill>
                  <a:schemeClr val="tx1"/>
                </a:solidFill>
                <a:effectLst/>
                <a:latin typeface="+mn-lt"/>
                <a:ea typeface="+mn-ea"/>
                <a:cs typeface="+mn-cs"/>
              </a:rPr>
              <a:t> the related OSNAP Standard.  Column 2 tells you where to look on your policy self-assessment to find the relevant information.  In column 3, based on what your self-assessment says, you will check off either yes, no, or n/a.  In some cases, if you check off no, there is another set of boxes to clarify whether the “no” means that something is completely missing from your policy documents – meaning that none of the items were mentioned – or partially there, which might be the case if you had a statement about providing 30 minutes of moderate to vigorous physical activity to children, but didn’t specifically mention that you would provide it for ALL children or mentioned it for just one group of children.  In the final column, make a note of where you found the relevant policy information.  Include multiple sources if related policies appear multiple places.  </a:t>
            </a:r>
          </a:p>
          <a:p>
            <a:endParaRPr lang="en-US" sz="1200" b="0" kern="1200" baseline="0" dirty="0">
              <a:solidFill>
                <a:schemeClr val="tx1"/>
              </a:solidFill>
              <a:effectLst/>
              <a:latin typeface="+mn-lt"/>
              <a:ea typeface="+mn-ea"/>
              <a:cs typeface="+mn-cs"/>
            </a:endParaRPr>
          </a:p>
          <a:p>
            <a:r>
              <a:rPr lang="en-US" sz="1200" b="0" kern="1200" baseline="0" dirty="0">
                <a:solidFill>
                  <a:schemeClr val="tx1"/>
                </a:solidFill>
                <a:effectLst/>
                <a:latin typeface="+mn-lt"/>
                <a:ea typeface="+mn-ea"/>
                <a:cs typeface="+mn-cs"/>
              </a:rPr>
              <a:t>Go ahead and do this now, I’ll give you about 5 minutes and I’ll be coming around to each group in case you have questions.  </a:t>
            </a:r>
          </a:p>
          <a:p>
            <a:endParaRPr lang="en-US" sz="1200" b="0" kern="1200" baseline="0" dirty="0">
              <a:solidFill>
                <a:schemeClr val="tx1"/>
              </a:solidFill>
              <a:effectLst/>
              <a:latin typeface="+mn-lt"/>
              <a:ea typeface="+mn-ea"/>
              <a:cs typeface="+mn-cs"/>
            </a:endParaRPr>
          </a:p>
          <a:p>
            <a:r>
              <a:rPr lang="en-US" sz="1200" b="0" kern="1200" baseline="0" dirty="0">
                <a:solidFill>
                  <a:schemeClr val="tx1"/>
                </a:solidFill>
                <a:effectLst/>
                <a:latin typeface="+mn-lt"/>
                <a:ea typeface="+mn-ea"/>
                <a:cs typeface="+mn-cs"/>
              </a:rPr>
              <a:t>[Note to facilitator:  if you have ample time, could have groups share out their findings.  Did anything surprise them?  Are there things that they know they do in practice, but couldn’t find anything written down about it?]</a:t>
            </a:r>
            <a:endParaRPr lang="en-US" b="0" baseline="0" dirty="0"/>
          </a:p>
          <a:p>
            <a:endParaRPr lang="en-US" dirty="0"/>
          </a:p>
          <a:p>
            <a:r>
              <a:rPr lang="en-US" dirty="0"/>
              <a:t>If you are using the My OSNAP portal, the website also generates you a report based on your answers in the policy and practice self assessments. </a:t>
            </a:r>
          </a:p>
        </p:txBody>
      </p:sp>
      <p:sp>
        <p:nvSpPr>
          <p:cNvPr id="4" name="Slide Number Placeholder 3"/>
          <p:cNvSpPr>
            <a:spLocks noGrp="1"/>
          </p:cNvSpPr>
          <p:nvPr>
            <p:ph type="sldNum" sz="quarter" idx="5"/>
          </p:nvPr>
        </p:nvSpPr>
        <p:spPr/>
        <p:txBody>
          <a:bodyPr/>
          <a:lstStyle/>
          <a:p>
            <a:fld id="{8E164FA1-B39C-4049-B585-DC0EB72365AE}" type="slidenum">
              <a:rPr lang="en-US" smtClean="0"/>
              <a:t>17</a:t>
            </a:fld>
            <a:endParaRPr lang="en-US"/>
          </a:p>
        </p:txBody>
      </p:sp>
    </p:spTree>
    <p:extLst>
      <p:ext uri="{BB962C8B-B14F-4D97-AF65-F5344CB8AC3E}">
        <p14:creationId xmlns:p14="http://schemas.microsoft.com/office/powerpoint/2010/main" val="1502684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a:t>Now that you’ve got a sense of where</a:t>
            </a:r>
            <a:r>
              <a:rPr lang="en-US" sz="1200" baseline="0" dirty="0"/>
              <a:t> your program’s policies are and are not, we’re going to spend some time brainstorming some ways to improve your policy.  </a:t>
            </a:r>
          </a:p>
          <a:p>
            <a:pPr eaLnBrk="1" hangingPunct="1"/>
            <a:endParaRPr lang="en-US" sz="1200" baseline="0" dirty="0"/>
          </a:p>
          <a:p>
            <a:pPr eaLnBrk="1" hangingPunct="1"/>
            <a:r>
              <a:rPr lang="en-US" sz="1200" baseline="0" dirty="0"/>
              <a:t>Before that, l</a:t>
            </a:r>
            <a:r>
              <a:rPr lang="en-US" sz="1200" dirty="0"/>
              <a:t>et’s talk for a moment about why policy is important.  </a:t>
            </a:r>
          </a:p>
          <a:p>
            <a:pPr eaLnBrk="1" hangingPunct="1"/>
            <a:endParaRPr lang="en-US" sz="1200" dirty="0"/>
          </a:p>
          <a:p>
            <a:pPr lvl="1" eaLnBrk="1" hangingPunct="1">
              <a:lnSpc>
                <a:spcPct val="110000"/>
              </a:lnSpc>
              <a:spcAft>
                <a:spcPts val="1200"/>
              </a:spcAft>
            </a:pPr>
            <a:r>
              <a:rPr lang="en-US" sz="1200" dirty="0"/>
              <a:t>[read through slide]</a:t>
            </a:r>
          </a:p>
          <a:p>
            <a:endParaRPr lang="en-US" dirty="0"/>
          </a:p>
        </p:txBody>
      </p:sp>
      <p:sp>
        <p:nvSpPr>
          <p:cNvPr id="4" name="Slide Number Placeholder 3"/>
          <p:cNvSpPr>
            <a:spLocks noGrp="1"/>
          </p:cNvSpPr>
          <p:nvPr>
            <p:ph type="sldNum" sz="quarter" idx="5"/>
          </p:nvPr>
        </p:nvSpPr>
        <p:spPr/>
        <p:txBody>
          <a:bodyPr/>
          <a:lstStyle/>
          <a:p>
            <a:fld id="{8E164FA1-B39C-4049-B585-DC0EB72365AE}" type="slidenum">
              <a:rPr lang="en-US" smtClean="0"/>
              <a:t>18</a:t>
            </a:fld>
            <a:endParaRPr lang="en-US"/>
          </a:p>
        </p:txBody>
      </p:sp>
    </p:spTree>
    <p:extLst>
      <p:ext uri="{BB962C8B-B14F-4D97-AF65-F5344CB8AC3E}">
        <p14:creationId xmlns:p14="http://schemas.microsoft.com/office/powerpoint/2010/main" val="3231456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To support you in writing policies that support the OSNAP standards, we have a policy writing guide.  </a:t>
            </a:r>
          </a:p>
          <a:p>
            <a:pPr eaLnBrk="1" hangingPunct="1"/>
            <a:r>
              <a:rPr lang="en-US" dirty="0"/>
              <a:t>[Hand out the </a:t>
            </a:r>
            <a:r>
              <a:rPr lang="en-US" b="1" dirty="0"/>
              <a:t>OSNAP Guide for Writing After-School Wellness Policies.]</a:t>
            </a:r>
          </a:p>
          <a:p>
            <a:pPr eaLnBrk="1" hangingPunct="1"/>
            <a:endParaRPr lang="en-US" b="1" dirty="0"/>
          </a:p>
          <a:p>
            <a:pPr eaLnBrk="1" hangingPunct="1"/>
            <a:r>
              <a:rPr lang="en-US" dirty="0"/>
              <a:t>Talk through what the goal of this guide is --- </a:t>
            </a:r>
          </a:p>
          <a:p>
            <a:pPr eaLnBrk="1" hangingPunct="1">
              <a:buFontTx/>
              <a:buChar char="-"/>
            </a:pPr>
            <a:endParaRPr lang="en-US" dirty="0"/>
          </a:p>
          <a:p>
            <a:pPr eaLnBrk="1" hangingPunct="1">
              <a:buFontTx/>
              <a:buChar char="-"/>
            </a:pPr>
            <a:r>
              <a:rPr lang="en-US" dirty="0"/>
              <a:t>This guide is the primary tool to help you create policy.  It has a lot of sample language that you can directly insert into your own documents, or that you can use as ideas to base your own policies off of, if you want to write them yourself.  </a:t>
            </a:r>
          </a:p>
          <a:p>
            <a:endParaRPr lang="en-US" dirty="0"/>
          </a:p>
        </p:txBody>
      </p:sp>
      <p:sp>
        <p:nvSpPr>
          <p:cNvPr id="4" name="Slide Number Placeholder 3"/>
          <p:cNvSpPr>
            <a:spLocks noGrp="1"/>
          </p:cNvSpPr>
          <p:nvPr>
            <p:ph type="sldNum" sz="quarter" idx="5"/>
          </p:nvPr>
        </p:nvSpPr>
        <p:spPr/>
        <p:txBody>
          <a:bodyPr/>
          <a:lstStyle/>
          <a:p>
            <a:fld id="{8E164FA1-B39C-4049-B585-DC0EB72365AE}" type="slidenum">
              <a:rPr lang="en-US" smtClean="0"/>
              <a:t>19</a:t>
            </a:fld>
            <a:endParaRPr lang="en-US"/>
          </a:p>
        </p:txBody>
      </p:sp>
    </p:spTree>
    <p:extLst>
      <p:ext uri="{BB962C8B-B14F-4D97-AF65-F5344CB8AC3E}">
        <p14:creationId xmlns:p14="http://schemas.microsoft.com/office/powerpoint/2010/main" val="3025055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10000"/>
              </a:lnSpc>
              <a:buFont typeface="Arial" pitchFamily="34" charset="0"/>
              <a:buChar char="•"/>
              <a:defRPr/>
            </a:pPr>
            <a:r>
              <a:rPr lang="en-US" sz="2400" dirty="0"/>
              <a:t>[read through slide]</a:t>
            </a:r>
          </a:p>
          <a:p>
            <a:pPr eaLnBrk="1" hangingPunct="1">
              <a:defRPr/>
            </a:pPr>
            <a:endParaRPr lang="en-US" dirty="0"/>
          </a:p>
          <a:p>
            <a:pPr eaLnBrk="1" hangingPunct="1">
              <a:defRPr/>
            </a:pPr>
            <a:r>
              <a:rPr lang="en-US" b="0" dirty="0">
                <a:solidFill>
                  <a:srgbClr val="FF0000"/>
                </a:solidFill>
              </a:rPr>
              <a:t>Note to facilitator:  Take time to walk participants through a section or two of the guide, talking through how the information examples can be used, how to navigate the guide, etc.  </a:t>
            </a:r>
          </a:p>
          <a:p>
            <a:endParaRPr lang="en-US" dirty="0"/>
          </a:p>
        </p:txBody>
      </p:sp>
      <p:sp>
        <p:nvSpPr>
          <p:cNvPr id="4" name="Slide Number Placeholder 3"/>
          <p:cNvSpPr>
            <a:spLocks noGrp="1"/>
          </p:cNvSpPr>
          <p:nvPr>
            <p:ph type="sldNum" sz="quarter" idx="5"/>
          </p:nvPr>
        </p:nvSpPr>
        <p:spPr/>
        <p:txBody>
          <a:bodyPr/>
          <a:lstStyle/>
          <a:p>
            <a:fld id="{8E164FA1-B39C-4049-B585-DC0EB72365AE}" type="slidenum">
              <a:rPr lang="en-US" smtClean="0"/>
              <a:t>20</a:t>
            </a:fld>
            <a:endParaRPr lang="en-US"/>
          </a:p>
        </p:txBody>
      </p:sp>
    </p:spTree>
    <p:extLst>
      <p:ext uri="{BB962C8B-B14F-4D97-AF65-F5344CB8AC3E}">
        <p14:creationId xmlns:p14="http://schemas.microsoft.com/office/powerpoint/2010/main" val="3043017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going to take about 45 minutes to allow you all to review and update your Action Plans.  I have copies of your plans from the last Learning Collaborative.  </a:t>
            </a:r>
          </a:p>
          <a:p>
            <a:r>
              <a:rPr lang="en-US" dirty="0"/>
              <a:t>Just like last time, for every single goal, come up with practice, policy, and communication action steps.  Feel free to go back and look at your tip sheets or policy writing guide for ideas. </a:t>
            </a:r>
          </a:p>
          <a:p>
            <a:endParaRPr lang="en-US" dirty="0"/>
          </a:p>
          <a:p>
            <a:r>
              <a:rPr lang="en-US" dirty="0"/>
              <a:t>[pass out give every group 2 copies of Action Plan from LC 1, along with blank copies if needed, or if</a:t>
            </a:r>
            <a:r>
              <a:rPr lang="en-US" baseline="0" dirty="0"/>
              <a:t> you will be able to xerox the updated plan at the end of the LC, supplying 1 copy is sufficient.</a:t>
            </a:r>
            <a:r>
              <a:rPr lang="en-US" dirty="0"/>
              <a:t>]</a:t>
            </a:r>
          </a:p>
          <a:p>
            <a:r>
              <a:rPr lang="en-US" dirty="0"/>
              <a:t>[circulate and help groups update their plans]</a:t>
            </a:r>
          </a:p>
          <a:p>
            <a:endParaRPr lang="en-US" dirty="0"/>
          </a:p>
          <a:p>
            <a:r>
              <a:rPr lang="en-US" dirty="0"/>
              <a:t>Time: 45min</a:t>
            </a:r>
          </a:p>
          <a:p>
            <a:endParaRPr lang="en-US" dirty="0"/>
          </a:p>
        </p:txBody>
      </p:sp>
      <p:sp>
        <p:nvSpPr>
          <p:cNvPr id="4" name="Slide Number Placeholder 3"/>
          <p:cNvSpPr>
            <a:spLocks noGrp="1"/>
          </p:cNvSpPr>
          <p:nvPr>
            <p:ph type="sldNum" sz="quarter" idx="5"/>
          </p:nvPr>
        </p:nvSpPr>
        <p:spPr/>
        <p:txBody>
          <a:bodyPr/>
          <a:lstStyle/>
          <a:p>
            <a:fld id="{8E164FA1-B39C-4049-B585-DC0EB72365AE}" type="slidenum">
              <a:rPr lang="en-US" smtClean="0"/>
              <a:t>22</a:t>
            </a:fld>
            <a:endParaRPr lang="en-US"/>
          </a:p>
        </p:txBody>
      </p:sp>
    </p:spTree>
    <p:extLst>
      <p:ext uri="{BB962C8B-B14F-4D97-AF65-F5344CB8AC3E}">
        <p14:creationId xmlns:p14="http://schemas.microsoft.com/office/powerpoint/2010/main" val="1823154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facilitators:  be sure to replace the times with the ones suitable for your meeting, and take out or replace lunch with another meal depending on what you are offering.</a:t>
            </a:r>
          </a:p>
          <a:p>
            <a:r>
              <a:rPr lang="en-US" dirty="0"/>
              <a:t>You still want to dedicate about 20 minutes to intro and break out groups,  40 minutes</a:t>
            </a:r>
            <a:r>
              <a:rPr lang="en-US" baseline="0" dirty="0"/>
              <a:t> for PA skills training and transition, 30 minutes for nutrition training, 30 minutes for policy training,</a:t>
            </a:r>
            <a:r>
              <a:rPr lang="en-US" dirty="0"/>
              <a:t> review and revision of the action plans, and 15 min wrap-up.  </a:t>
            </a:r>
          </a:p>
          <a:p>
            <a:endParaRPr lang="en-US" dirty="0"/>
          </a:p>
        </p:txBody>
      </p:sp>
      <p:sp>
        <p:nvSpPr>
          <p:cNvPr id="4" name="Slide Number Placeholder 3"/>
          <p:cNvSpPr>
            <a:spLocks noGrp="1"/>
          </p:cNvSpPr>
          <p:nvPr>
            <p:ph type="sldNum" sz="quarter" idx="5"/>
          </p:nvPr>
        </p:nvSpPr>
        <p:spPr/>
        <p:txBody>
          <a:bodyPr/>
          <a:lstStyle/>
          <a:p>
            <a:fld id="{BE510337-08D9-4438-BD08-88E895A52925}" type="slidenum">
              <a:rPr lang="en-US" smtClean="0"/>
              <a:t>2</a:t>
            </a:fld>
            <a:endParaRPr lang="en-US"/>
          </a:p>
        </p:txBody>
      </p:sp>
    </p:spTree>
    <p:extLst>
      <p:ext uri="{BB962C8B-B14F-4D97-AF65-F5344CB8AC3E}">
        <p14:creationId xmlns:p14="http://schemas.microsoft.com/office/powerpoint/2010/main" val="2080865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all have done some great planning today.  I wanted to take a few final moments here to give each program the chance to share out.  Let’s go around, and I’d like for every group to share the following items and answer these questions – </a:t>
            </a:r>
          </a:p>
          <a:p>
            <a:r>
              <a:rPr lang="en-US" dirty="0"/>
              <a:t>Share 1 new goal or action step with the group</a:t>
            </a:r>
          </a:p>
          <a:p>
            <a:r>
              <a:rPr lang="en-US" dirty="0"/>
              <a:t>What did you learn today?</a:t>
            </a:r>
          </a:p>
          <a:p>
            <a:r>
              <a:rPr lang="en-US" dirty="0"/>
              <a:t>How might you apply the new skills you developed around policy development and/or physical activity?</a:t>
            </a:r>
          </a:p>
          <a:p>
            <a:r>
              <a:rPr lang="en-US" dirty="0"/>
              <a:t>What do you need from me?</a:t>
            </a:r>
          </a:p>
          <a:p>
            <a:r>
              <a:rPr lang="en-US" dirty="0"/>
              <a:t>Lingering questions…</a:t>
            </a:r>
          </a:p>
          <a:p>
            <a:endParaRPr lang="en-US" dirty="0"/>
          </a:p>
          <a:p>
            <a:r>
              <a:rPr lang="en-US" dirty="0"/>
              <a:t>Time: 15 minutes</a:t>
            </a:r>
          </a:p>
          <a:p>
            <a:r>
              <a:rPr lang="en-US" dirty="0"/>
              <a:t>Evaluation</a:t>
            </a:r>
          </a:p>
        </p:txBody>
      </p:sp>
      <p:sp>
        <p:nvSpPr>
          <p:cNvPr id="4" name="Slide Number Placeholder 3"/>
          <p:cNvSpPr>
            <a:spLocks noGrp="1"/>
          </p:cNvSpPr>
          <p:nvPr>
            <p:ph type="sldNum" sz="quarter" idx="5"/>
          </p:nvPr>
        </p:nvSpPr>
        <p:spPr/>
        <p:txBody>
          <a:bodyPr/>
          <a:lstStyle/>
          <a:p>
            <a:fld id="{8E164FA1-B39C-4049-B585-DC0EB72365AE}" type="slidenum">
              <a:rPr lang="en-US" smtClean="0"/>
              <a:t>23</a:t>
            </a:fld>
            <a:endParaRPr lang="en-US"/>
          </a:p>
        </p:txBody>
      </p:sp>
    </p:spTree>
    <p:extLst>
      <p:ext uri="{BB962C8B-B14F-4D97-AF65-F5344CB8AC3E}">
        <p14:creationId xmlns:p14="http://schemas.microsoft.com/office/powerpoint/2010/main" val="504606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replace with information that is accurate for your program – are there upcoming</a:t>
            </a:r>
            <a:r>
              <a:rPr lang="en-US" baseline="0" dirty="0"/>
              <a:t> additional trainings that you have arranged or would be of interest? For example, SPARK, </a:t>
            </a:r>
            <a:r>
              <a:rPr lang="en-US" baseline="0" dirty="0" err="1"/>
              <a:t>Playworks</a:t>
            </a:r>
            <a:r>
              <a:rPr lang="en-US" baseline="0" dirty="0"/>
              <a:t>, and other organizations offer group training sessions</a:t>
            </a:r>
            <a:r>
              <a:rPr lang="en-US" dirty="0"/>
              <a:t>]</a:t>
            </a:r>
          </a:p>
          <a:p>
            <a:endParaRPr lang="en-US" dirty="0"/>
          </a:p>
          <a:p>
            <a:r>
              <a:rPr lang="en-US" dirty="0"/>
              <a:t>To</a:t>
            </a:r>
            <a:r>
              <a:rPr lang="en-US" baseline="0" dirty="0"/>
              <a:t> wrap up, I wanted to remind you all that our next Learning Community will be [date].  During that session, we’ll be looking at any existing policy documents that you do have and figuring out how they address the OSNAP standards.  So your homework for next session is to collect all of the policy documents that you can think of.  When I say “policy document”  I mean anything that has a rule, guideline, or policy on it.  This could be a handbook, a I will send out a follow-up email reminding you of this, with these sources listed.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E164FA1-B39C-4049-B585-DC0EB72365AE}" type="slidenum">
              <a:rPr lang="en-US" smtClean="0"/>
              <a:t>24</a:t>
            </a:fld>
            <a:endParaRPr lang="en-US"/>
          </a:p>
        </p:txBody>
      </p:sp>
    </p:spTree>
    <p:extLst>
      <p:ext uri="{BB962C8B-B14F-4D97-AF65-F5344CB8AC3E}">
        <p14:creationId xmlns:p14="http://schemas.microsoft.com/office/powerpoint/2010/main" val="1764060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510337-08D9-4438-BD08-88E895A52925}" type="slidenum">
              <a:rPr lang="en-US" smtClean="0"/>
              <a:t>25</a:t>
            </a:fld>
            <a:endParaRPr lang="en-US"/>
          </a:p>
        </p:txBody>
      </p:sp>
    </p:spTree>
    <p:extLst>
      <p:ext uri="{BB962C8B-B14F-4D97-AF65-F5344CB8AC3E}">
        <p14:creationId xmlns:p14="http://schemas.microsoft.com/office/powerpoint/2010/main" val="15650856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to facilitator: If you have an abundance of additional time and don’t think that sites will remember to complete the policy assessment ahead of time, you can ask sites to bring</a:t>
            </a:r>
            <a:r>
              <a:rPr lang="en-US" baseline="0" dirty="0"/>
              <a:t> their policy documents with them to this session and then walk everyone through the coding process.   These next few slides would facilitate that process]</a:t>
            </a:r>
            <a:endParaRPr lang="en-US" dirty="0"/>
          </a:p>
          <a:p>
            <a:endParaRPr lang="en-US" dirty="0"/>
          </a:p>
        </p:txBody>
      </p:sp>
      <p:sp>
        <p:nvSpPr>
          <p:cNvPr id="4" name="Slide Number Placeholder 3"/>
          <p:cNvSpPr>
            <a:spLocks noGrp="1"/>
          </p:cNvSpPr>
          <p:nvPr>
            <p:ph type="sldNum" sz="quarter" idx="5"/>
          </p:nvPr>
        </p:nvSpPr>
        <p:spPr/>
        <p:txBody>
          <a:bodyPr/>
          <a:lstStyle/>
          <a:p>
            <a:fld id="{8E164FA1-B39C-4049-B585-DC0EB72365AE}" type="slidenum">
              <a:rPr lang="en-US" smtClean="0"/>
              <a:t>26</a:t>
            </a:fld>
            <a:endParaRPr lang="en-US"/>
          </a:p>
        </p:txBody>
      </p:sp>
    </p:spTree>
    <p:extLst>
      <p:ext uri="{BB962C8B-B14F-4D97-AF65-F5344CB8AC3E}">
        <p14:creationId xmlns:p14="http://schemas.microsoft.com/office/powerpoint/2010/main" val="32100984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 asked you to bring policy documents with you.   Just like you did a practice self-assessment before setting your practice goals, we’re going to start our policy work by figuring out what you already have.  </a:t>
            </a:r>
          </a:p>
          <a:p>
            <a:endParaRPr lang="en-US" dirty="0"/>
          </a:p>
          <a:p>
            <a:r>
              <a:rPr lang="en-US" dirty="0"/>
              <a:t>We’re going to begin by completing the policy self-assessment. You can use this tool for two purposes. First, the tool can help you identify what policies you already have that meet your goals as well as what policies you may want to write. Second, the tool can you help you see </a:t>
            </a:r>
            <a:r>
              <a:rPr lang="en-US" i="1" dirty="0"/>
              <a:t>where</a:t>
            </a:r>
            <a:r>
              <a:rPr lang="en-US" dirty="0"/>
              <a:t> your policies are, and may help point out where a more formal policy might be needed. </a:t>
            </a:r>
          </a:p>
          <a:p>
            <a:endParaRPr lang="en-US" dirty="0"/>
          </a:p>
        </p:txBody>
      </p:sp>
      <p:sp>
        <p:nvSpPr>
          <p:cNvPr id="4" name="Slide Number Placeholder 3"/>
          <p:cNvSpPr>
            <a:spLocks noGrp="1"/>
          </p:cNvSpPr>
          <p:nvPr>
            <p:ph type="sldNum" sz="quarter" idx="5"/>
          </p:nvPr>
        </p:nvSpPr>
        <p:spPr/>
        <p:txBody>
          <a:bodyPr/>
          <a:lstStyle/>
          <a:p>
            <a:fld id="{8E164FA1-B39C-4049-B585-DC0EB72365AE}" type="slidenum">
              <a:rPr lang="en-US" smtClean="0"/>
              <a:t>27</a:t>
            </a:fld>
            <a:endParaRPr lang="en-US"/>
          </a:p>
        </p:txBody>
      </p:sp>
    </p:spTree>
    <p:extLst>
      <p:ext uri="{BB962C8B-B14F-4D97-AF65-F5344CB8AC3E}">
        <p14:creationId xmlns:p14="http://schemas.microsoft.com/office/powerpoint/2010/main" val="25240805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1200"/>
              </a:spcAft>
              <a:buFont typeface="Arial" pitchFamily="34" charset="0"/>
              <a:buChar char="•"/>
              <a:defRPr/>
            </a:pPr>
            <a:r>
              <a:rPr lang="en-US" dirty="0"/>
              <a:t>Now, you’ll take the policy documents you’ve collected from your program and review them to see which of the following policies for nutrition, physical activity, and screen time you already have. Here’s how you do it:</a:t>
            </a:r>
          </a:p>
          <a:p>
            <a:pPr marL="171450" indent="-171450">
              <a:spcAft>
                <a:spcPts val="1200"/>
              </a:spcAft>
              <a:buFont typeface="Arial" pitchFamily="34" charset="0"/>
              <a:buChar char="•"/>
              <a:defRPr/>
            </a:pPr>
            <a:endParaRPr lang="en-US" dirty="0"/>
          </a:p>
          <a:p>
            <a:pPr marL="171450" indent="-171450">
              <a:spcAft>
                <a:spcPts val="1200"/>
              </a:spcAft>
              <a:buFont typeface="Arial" pitchFamily="34" charset="0"/>
              <a:buChar char="•"/>
              <a:defRPr/>
            </a:pPr>
            <a:r>
              <a:rPr lang="en-US" dirty="0"/>
              <a:t>Read through your documents to familiarize yourself with what they say. </a:t>
            </a:r>
          </a:p>
          <a:p>
            <a:pPr marL="171450" indent="-171450">
              <a:spcAft>
                <a:spcPts val="1200"/>
              </a:spcAft>
              <a:buFont typeface="Arial" pitchFamily="34" charset="0"/>
              <a:buChar char="•"/>
              <a:defRPr/>
            </a:pPr>
            <a:endParaRPr lang="en-US" dirty="0"/>
          </a:p>
          <a:p>
            <a:pPr marL="171450" indent="-171450">
              <a:spcAft>
                <a:spcPts val="1200"/>
              </a:spcAft>
              <a:buFont typeface="Arial" pitchFamily="34" charset="0"/>
              <a:buChar char="•"/>
              <a:defRPr/>
            </a:pPr>
            <a:r>
              <a:rPr lang="en-US" dirty="0"/>
              <a:t>Use a highlighter or pen to mark whenever you see a statement that you think has something to do with nutrition, screen time, or physical activity (note: “recreation” does not count as physical activity). </a:t>
            </a:r>
          </a:p>
          <a:p>
            <a:pPr marL="171450" indent="-171450">
              <a:spcAft>
                <a:spcPts val="1200"/>
              </a:spcAft>
              <a:buFont typeface="Arial" pitchFamily="34" charset="0"/>
              <a:buChar char="•"/>
              <a:defRPr/>
            </a:pPr>
            <a:endParaRPr lang="en-US" dirty="0"/>
          </a:p>
          <a:p>
            <a:pPr marL="171450" indent="-171450">
              <a:spcAft>
                <a:spcPts val="1200"/>
              </a:spcAft>
              <a:buFont typeface="Arial" pitchFamily="34" charset="0"/>
              <a:buChar char="•"/>
              <a:defRPr/>
            </a:pPr>
            <a:r>
              <a:rPr lang="en-US" dirty="0"/>
              <a:t>Look at each question below. Each question asks whether you have a statement addressing a specific policy goal. These policy goals correspond to the OSNAP program standards.</a:t>
            </a:r>
          </a:p>
          <a:p>
            <a:pPr marL="171450" indent="-171450">
              <a:spcAft>
                <a:spcPts val="1200"/>
              </a:spcAft>
              <a:buFont typeface="Arial" pitchFamily="34" charset="0"/>
              <a:buChar char="•"/>
              <a:defRPr/>
            </a:pPr>
            <a:endParaRPr lang="en-US" dirty="0"/>
          </a:p>
          <a:p>
            <a:pPr marL="171450" indent="-171450">
              <a:spcAft>
                <a:spcPts val="1200"/>
              </a:spcAft>
              <a:buFont typeface="Arial" pitchFamily="34" charset="0"/>
              <a:buChar char="•"/>
              <a:defRPr/>
            </a:pPr>
            <a:r>
              <a:rPr lang="en-US" dirty="0"/>
              <a:t>For each policy goal below, check whether there is a written statement that corresponds to the policy goal and note which type of document you see it in. For example, if you see the written statement in a newsletter, go to the “parent newsletters or flyers” line, and check “YES” if the document has a written statement, “NO” if you’re sure it does not. Some items ask you to note how many days per week or minutes per day an activity or food is provided as well. </a:t>
            </a:r>
          </a:p>
          <a:p>
            <a:pPr>
              <a:defRPr/>
            </a:pPr>
            <a:r>
              <a:rPr lang="en-US" dirty="0"/>
              <a:t> </a:t>
            </a:r>
          </a:p>
          <a:p>
            <a:pPr>
              <a:defRPr/>
            </a:pPr>
            <a:r>
              <a:rPr lang="en-US" dirty="0"/>
              <a:t>[note to facilitator:  circle around the room and help with any questions that arise]</a:t>
            </a:r>
          </a:p>
          <a:p>
            <a:pPr>
              <a:defRPr/>
            </a:pPr>
            <a:r>
              <a:rPr lang="en-US" dirty="0"/>
              <a:t>Time:  </a:t>
            </a:r>
          </a:p>
          <a:p>
            <a:pPr>
              <a:defRPr/>
            </a:pPr>
            <a:endParaRPr lang="en-US" dirty="0"/>
          </a:p>
          <a:p>
            <a:endParaRPr lang="en-US" dirty="0"/>
          </a:p>
        </p:txBody>
      </p:sp>
      <p:sp>
        <p:nvSpPr>
          <p:cNvPr id="4" name="Slide Number Placeholder 3"/>
          <p:cNvSpPr>
            <a:spLocks noGrp="1"/>
          </p:cNvSpPr>
          <p:nvPr>
            <p:ph type="sldNum" sz="quarter" idx="5"/>
          </p:nvPr>
        </p:nvSpPr>
        <p:spPr/>
        <p:txBody>
          <a:bodyPr/>
          <a:lstStyle/>
          <a:p>
            <a:fld id="{8E164FA1-B39C-4049-B585-DC0EB72365AE}" type="slidenum">
              <a:rPr lang="en-US" smtClean="0"/>
              <a:t>28</a:t>
            </a:fld>
            <a:endParaRPr lang="en-US"/>
          </a:p>
        </p:txBody>
      </p:sp>
    </p:spTree>
    <p:extLst>
      <p:ext uri="{BB962C8B-B14F-4D97-AF65-F5344CB8AC3E}">
        <p14:creationId xmlns:p14="http://schemas.microsoft.com/office/powerpoint/2010/main" val="2276559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facilitators:  be sure to replace the times with the ones suitable for your meeting, and take out or replace lunch with another meal depending on what you are offering.</a:t>
            </a:r>
          </a:p>
          <a:p>
            <a:r>
              <a:rPr lang="en-US" dirty="0"/>
              <a:t>You still want to dedicate about 20 minutes to intro and break out groups,  40 minutes</a:t>
            </a:r>
            <a:r>
              <a:rPr lang="en-US" baseline="0" dirty="0"/>
              <a:t> for PA skills training and transition, 30 minutes for nutrition training, 30 minutes for policy training,</a:t>
            </a:r>
            <a:r>
              <a:rPr lang="en-US" dirty="0"/>
              <a:t> review and revision of the action plans, and 15 min wrap-up.  </a:t>
            </a:r>
          </a:p>
          <a:p>
            <a:endParaRPr lang="en-US" dirty="0"/>
          </a:p>
        </p:txBody>
      </p:sp>
      <p:sp>
        <p:nvSpPr>
          <p:cNvPr id="4" name="Slide Number Placeholder 3"/>
          <p:cNvSpPr>
            <a:spLocks noGrp="1"/>
          </p:cNvSpPr>
          <p:nvPr>
            <p:ph type="sldNum" sz="quarter" idx="5"/>
          </p:nvPr>
        </p:nvSpPr>
        <p:spPr/>
        <p:txBody>
          <a:bodyPr/>
          <a:lstStyle/>
          <a:p>
            <a:fld id="{BE510337-08D9-4438-BD08-88E895A52925}" type="slidenum">
              <a:rPr lang="en-US" smtClean="0"/>
              <a:t>3</a:t>
            </a:fld>
            <a:endParaRPr lang="en-US"/>
          </a:p>
        </p:txBody>
      </p:sp>
    </p:spTree>
    <p:extLst>
      <p:ext uri="{BB962C8B-B14F-4D97-AF65-F5344CB8AC3E}">
        <p14:creationId xmlns:p14="http://schemas.microsoft.com/office/powerpoint/2010/main" val="407032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Here are our objectives for the day.  By the time you leave today, we should have accomplished all of these things.  In particular, we’re going to focus on developing some specific skills related to promoting physical activity, managing snacks, and writing policies.  </a:t>
            </a:r>
          </a:p>
          <a:p>
            <a:pPr eaLnBrk="1" hangingPunct="1">
              <a:spcBef>
                <a:spcPct val="0"/>
              </a:spcBef>
            </a:pPr>
            <a:r>
              <a:rPr lang="en-US" dirty="0"/>
              <a:t>[talk through objectives]</a:t>
            </a:r>
          </a:p>
          <a:p>
            <a:endParaRPr lang="en-US" dirty="0"/>
          </a:p>
        </p:txBody>
      </p:sp>
      <p:sp>
        <p:nvSpPr>
          <p:cNvPr id="4" name="Slide Number Placeholder 3"/>
          <p:cNvSpPr>
            <a:spLocks noGrp="1"/>
          </p:cNvSpPr>
          <p:nvPr>
            <p:ph type="sldNum" sz="quarter" idx="5"/>
          </p:nvPr>
        </p:nvSpPr>
        <p:spPr/>
        <p:txBody>
          <a:bodyPr/>
          <a:lstStyle/>
          <a:p>
            <a:fld id="{8E164FA1-B39C-4049-B585-DC0EB72365AE}" type="slidenum">
              <a:rPr lang="en-US" smtClean="0"/>
              <a:t>4</a:t>
            </a:fld>
            <a:endParaRPr lang="en-US"/>
          </a:p>
        </p:txBody>
      </p:sp>
    </p:spTree>
    <p:extLst>
      <p:ext uri="{BB962C8B-B14F-4D97-AF65-F5344CB8AC3E}">
        <p14:creationId xmlns:p14="http://schemas.microsoft.com/office/powerpoint/2010/main" val="3979334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Here are the OSNAP standards again, just to refresh your memory.  </a:t>
            </a:r>
          </a:p>
          <a:p>
            <a:pPr eaLnBrk="1" hangingPunct="1"/>
            <a:endParaRPr lang="en-US" dirty="0"/>
          </a:p>
          <a:p>
            <a:pPr eaLnBrk="1" hangingPunct="1"/>
            <a:r>
              <a:rPr lang="en-US" dirty="0"/>
              <a:t>Note to facilitator: Could do interactively by having sites name as many as they can remember first, then going through the list. </a:t>
            </a:r>
          </a:p>
          <a:p>
            <a:endParaRPr lang="en-US" dirty="0"/>
          </a:p>
        </p:txBody>
      </p:sp>
      <p:sp>
        <p:nvSpPr>
          <p:cNvPr id="4" name="Slide Number Placeholder 3"/>
          <p:cNvSpPr>
            <a:spLocks noGrp="1"/>
          </p:cNvSpPr>
          <p:nvPr>
            <p:ph type="sldNum" sz="quarter" idx="5"/>
          </p:nvPr>
        </p:nvSpPr>
        <p:spPr/>
        <p:txBody>
          <a:bodyPr/>
          <a:lstStyle/>
          <a:p>
            <a:fld id="{BE510337-08D9-4438-BD08-88E895A52925}" type="slidenum">
              <a:rPr lang="en-US" smtClean="0"/>
              <a:t>5</a:t>
            </a:fld>
            <a:endParaRPr lang="en-US"/>
          </a:p>
        </p:txBody>
      </p:sp>
    </p:spTree>
    <p:extLst>
      <p:ext uri="{BB962C8B-B14F-4D97-AF65-F5344CB8AC3E}">
        <p14:creationId xmlns:p14="http://schemas.microsoft.com/office/powerpoint/2010/main" val="394588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next 15 minutes, I want us to start by breaking into small groups based on the goals you set at our last meeting.  </a:t>
            </a:r>
          </a:p>
          <a:p>
            <a:r>
              <a:rPr lang="en-US" dirty="0"/>
              <a:t>You may have been working on multiple</a:t>
            </a:r>
            <a:r>
              <a:rPr lang="en-US" baseline="0" dirty="0"/>
              <a:t> goals, so </a:t>
            </a:r>
            <a:r>
              <a:rPr lang="en-US" sz="1200" kern="1200" dirty="0">
                <a:solidFill>
                  <a:schemeClr val="tx1"/>
                </a:solidFill>
                <a:effectLst/>
                <a:latin typeface="+mn-lt"/>
                <a:ea typeface="+mn-ea"/>
                <a:cs typeface="+mn-cs"/>
              </a:rPr>
              <a:t>choose the goal that you focused on most over the past few months.  If more than one person is attending from your program, you can split up and attend different groups so you can hear more about the changes other programs are making. This is an opportunity to discuss and share, so take full advantage! </a:t>
            </a:r>
            <a:endParaRPr lang="en-US" dirty="0"/>
          </a:p>
          <a:p>
            <a:r>
              <a:rPr lang="en-US" dirty="0"/>
              <a:t>In your small group, please share the practice, policy, and communication improvements your program has worked on over the past 2 months.  We hope that these groups can be a great place for exchanging ideas and tips, so also be sure to discuss challenges you faced and how you managed to work around them or what you’re still struggling with, and then as a group, brainstorm and discuss possible solutions. </a:t>
            </a:r>
          </a:p>
          <a:p>
            <a:r>
              <a:rPr lang="en-US" dirty="0"/>
              <a:t>I’m going to put a set of questions up on the screen during this time that can guide your discussion.  (note: fast forward one slide to preview the questions)  I’ll give you a warning when there are 5 minutes left.  </a:t>
            </a:r>
          </a:p>
          <a:p>
            <a:r>
              <a:rPr lang="en-US" dirty="0"/>
              <a:t>[point out where each group should meet.]</a:t>
            </a:r>
          </a:p>
          <a:p>
            <a:endParaRPr lang="en-US" dirty="0"/>
          </a:p>
          <a:p>
            <a:r>
              <a:rPr lang="en-US" dirty="0"/>
              <a:t>Note to facilitator - -you should think about where groups will meet ahead of time, and be prepared to try to spread groups out as much as possible.   Given limited space, we suggest having a “water goals,” “sugary drinks goals,” “snack goals,” “physical activity goals,” and “screen time goals” groups (5 total).  If necessary, you could combine sugary drinks and water into “beverage goals.”</a:t>
            </a:r>
          </a:p>
          <a:p>
            <a:endParaRPr lang="en-US" dirty="0"/>
          </a:p>
          <a:p>
            <a:r>
              <a:rPr lang="en-US" dirty="0"/>
              <a:t>15 minutes</a:t>
            </a:r>
          </a:p>
          <a:p>
            <a:endParaRPr lang="en-US" dirty="0"/>
          </a:p>
        </p:txBody>
      </p:sp>
      <p:sp>
        <p:nvSpPr>
          <p:cNvPr id="4" name="Slide Number Placeholder 3"/>
          <p:cNvSpPr>
            <a:spLocks noGrp="1"/>
          </p:cNvSpPr>
          <p:nvPr>
            <p:ph type="sldNum" sz="quarter" idx="5"/>
          </p:nvPr>
        </p:nvSpPr>
        <p:spPr/>
        <p:txBody>
          <a:bodyPr/>
          <a:lstStyle/>
          <a:p>
            <a:fld id="{8E164FA1-B39C-4049-B585-DC0EB72365AE}" type="slidenum">
              <a:rPr lang="en-US" smtClean="0"/>
              <a:t>7</a:t>
            </a:fld>
            <a:endParaRPr lang="en-US"/>
          </a:p>
        </p:txBody>
      </p:sp>
    </p:spTree>
    <p:extLst>
      <p:ext uri="{BB962C8B-B14F-4D97-AF65-F5344CB8AC3E}">
        <p14:creationId xmlns:p14="http://schemas.microsoft.com/office/powerpoint/2010/main" val="4057418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facilitator: leave these questions on screen during 15 minute breakout.   As the groups are meeting, circulate through them and listen for accomplishments, barriers, and strategies to overcome the barriers.  Try to  note at least a few examples that you can use in the next stage to give positive public recognition to a couple of programs.]</a:t>
            </a:r>
          </a:p>
          <a:p>
            <a:endParaRPr lang="en-US" dirty="0"/>
          </a:p>
          <a:p>
            <a:r>
              <a:rPr lang="en-US" dirty="0"/>
              <a:t>Use tip sheets to give participants permission to name common barriers</a:t>
            </a:r>
            <a:r>
              <a:rPr lang="en-US" dirty="0">
                <a:sym typeface="Wingdings" pitchFamily="2" charset="2"/>
              </a:rPr>
              <a:t> bring binder</a:t>
            </a:r>
            <a:endParaRPr lang="en-US" dirty="0"/>
          </a:p>
          <a:p>
            <a:endParaRPr lang="en-US" dirty="0"/>
          </a:p>
          <a:p>
            <a:r>
              <a:rPr lang="en-US" dirty="0"/>
              <a:t>Opportunity for positive public recognition when group comes back together</a:t>
            </a:r>
          </a:p>
          <a:p>
            <a:endParaRPr lang="en-US" dirty="0"/>
          </a:p>
        </p:txBody>
      </p:sp>
      <p:sp>
        <p:nvSpPr>
          <p:cNvPr id="4" name="Slide Number Placeholder 3"/>
          <p:cNvSpPr>
            <a:spLocks noGrp="1"/>
          </p:cNvSpPr>
          <p:nvPr>
            <p:ph type="sldNum" sz="quarter" idx="5"/>
          </p:nvPr>
        </p:nvSpPr>
        <p:spPr/>
        <p:txBody>
          <a:bodyPr/>
          <a:lstStyle/>
          <a:p>
            <a:fld id="{8E164FA1-B39C-4049-B585-DC0EB72365AE}" type="slidenum">
              <a:rPr lang="en-US" smtClean="0"/>
              <a:t>8</a:t>
            </a:fld>
            <a:endParaRPr lang="en-US"/>
          </a:p>
        </p:txBody>
      </p:sp>
    </p:spTree>
    <p:extLst>
      <p:ext uri="{BB962C8B-B14F-4D97-AF65-F5344CB8AC3E}">
        <p14:creationId xmlns:p14="http://schemas.microsoft.com/office/powerpoint/2010/main" val="2742051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want to share some very specific ways to include more physical activity in your programs, even if it doesn’t seem like you have a lot of space.  While we encourage outside free play time when possible, we know that that isn’t always possible.  So today we’re going to do a series of activities that are perfect for small spaces, don’t require any or much equipment, and can be done even as a break during homework hour.  </a:t>
            </a:r>
          </a:p>
          <a:p>
            <a:endParaRPr lang="en-US" dirty="0"/>
          </a:p>
          <a:p>
            <a:r>
              <a:rPr lang="en-US" dirty="0"/>
              <a:t>[Note to facilitator – choose an activity from each grade range and demonstrate with the group.  The idea is to learn by doing – so get the whole group up and moving.  Alternatively, if you have other partners who are experts in this – for example, the school district Wellness Coordinator  or a master PE teacher – you could invite that person in to be a guest to demo activities.]</a:t>
            </a:r>
          </a:p>
          <a:p>
            <a:r>
              <a:rPr lang="en-US" dirty="0"/>
              <a:t>   </a:t>
            </a:r>
          </a:p>
          <a:p>
            <a:r>
              <a:rPr lang="en-US" dirty="0"/>
              <a:t>[Pass out physical activity resources handout (e.g., </a:t>
            </a:r>
            <a:r>
              <a:rPr lang="en-US" dirty="0" err="1"/>
              <a:t>Jammin</a:t>
            </a:r>
            <a:r>
              <a:rPr lang="en-US" dirty="0"/>
              <a:t>’ minutes or SPARK)</a:t>
            </a:r>
          </a:p>
          <a:p>
            <a:endParaRPr lang="en-US" dirty="0"/>
          </a:p>
          <a:p>
            <a:r>
              <a:rPr lang="en-US" dirty="0"/>
              <a:t>30-40 minutes</a:t>
            </a:r>
          </a:p>
        </p:txBody>
      </p:sp>
      <p:sp>
        <p:nvSpPr>
          <p:cNvPr id="4" name="Slide Number Placeholder 3"/>
          <p:cNvSpPr>
            <a:spLocks noGrp="1"/>
          </p:cNvSpPr>
          <p:nvPr>
            <p:ph type="sldNum" sz="quarter" idx="5"/>
          </p:nvPr>
        </p:nvSpPr>
        <p:spPr/>
        <p:txBody>
          <a:bodyPr/>
          <a:lstStyle/>
          <a:p>
            <a:fld id="{8E164FA1-B39C-4049-B585-DC0EB72365AE}" type="slidenum">
              <a:rPr lang="en-US" smtClean="0"/>
              <a:t>9</a:t>
            </a:fld>
            <a:endParaRPr lang="en-US"/>
          </a:p>
        </p:txBody>
      </p:sp>
    </p:spTree>
    <p:extLst>
      <p:ext uri="{BB962C8B-B14F-4D97-AF65-F5344CB8AC3E}">
        <p14:creationId xmlns:p14="http://schemas.microsoft.com/office/powerpoint/2010/main" val="4221006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Now we’re going to spend time</a:t>
            </a:r>
            <a:r>
              <a:rPr lang="en-US" baseline="0" dirty="0"/>
              <a:t> thinking through </a:t>
            </a:r>
            <a:r>
              <a:rPr lang="en-US" b="1" u="sng" baseline="0" dirty="0"/>
              <a:t>how</a:t>
            </a:r>
            <a:r>
              <a:rPr lang="en-US" b="1" u="none" baseline="0" dirty="0"/>
              <a:t> </a:t>
            </a:r>
            <a:r>
              <a:rPr lang="en-US" baseline="0" dirty="0"/>
              <a:t>you might best start to address the OSNAP goals around healthy eating and drinking. Just to re-cap, the goals are:</a:t>
            </a:r>
            <a:endParaRPr lang="en-US" dirty="0"/>
          </a:p>
          <a:p>
            <a:pPr lvl="1"/>
            <a:endParaRPr lang="en-US" dirty="0"/>
          </a:p>
          <a:p>
            <a:pPr lvl="1"/>
            <a:r>
              <a:rPr lang="en-US" dirty="0"/>
              <a:t>-Do not serve sugary drinks.</a:t>
            </a:r>
          </a:p>
          <a:p>
            <a:pPr lvl="1"/>
            <a:r>
              <a:rPr lang="en-US" dirty="0"/>
              <a:t>-Do not allow sugary drinks</a:t>
            </a:r>
            <a:r>
              <a:rPr lang="en-US" baseline="0" dirty="0"/>
              <a:t> </a:t>
            </a:r>
            <a:r>
              <a:rPr lang="en-US" dirty="0"/>
              <a:t>to be brought in during program time.</a:t>
            </a:r>
          </a:p>
          <a:p>
            <a:pPr lvl="1"/>
            <a:r>
              <a:rPr lang="en-US" dirty="0"/>
              <a:t>-Offer water as a drink at snack every day.</a:t>
            </a:r>
          </a:p>
          <a:p>
            <a:pPr lvl="1"/>
            <a:r>
              <a:rPr lang="en-US" dirty="0"/>
              <a:t>-Offer a fruit or vegetable option every day at snack.</a:t>
            </a:r>
          </a:p>
          <a:p>
            <a:pPr lvl="1"/>
            <a:r>
              <a:rPr lang="en-US" dirty="0"/>
              <a:t>-When serving grains (like bread, crackers, and cereals), serve whole grains. </a:t>
            </a:r>
          </a:p>
          <a:p>
            <a:pPr lvl="1"/>
            <a:r>
              <a:rPr lang="en-US" dirty="0"/>
              <a:t>-Do not serve foods with trans fat.</a:t>
            </a:r>
          </a:p>
          <a:p>
            <a:pPr lvl="1"/>
            <a:endParaRPr lang="en-US" dirty="0"/>
          </a:p>
          <a:p>
            <a:pPr lvl="1"/>
            <a:r>
              <a:rPr lang="en-US" dirty="0"/>
              <a:t>Today we’ll give you some</a:t>
            </a:r>
            <a:r>
              <a:rPr lang="en-US" baseline="0" dirty="0"/>
              <a:t> tips based on the successes of programs like yours that have set goals and action steps around promoting nutrition in out of school time.</a:t>
            </a:r>
            <a:endParaRPr lang="en-US" dirty="0"/>
          </a:p>
          <a:p>
            <a:endParaRPr lang="en-US" dirty="0"/>
          </a:p>
        </p:txBody>
      </p:sp>
      <p:sp>
        <p:nvSpPr>
          <p:cNvPr id="4" name="Slide Number Placeholder 3"/>
          <p:cNvSpPr>
            <a:spLocks noGrp="1"/>
          </p:cNvSpPr>
          <p:nvPr>
            <p:ph type="sldNum" sz="quarter" idx="5"/>
          </p:nvPr>
        </p:nvSpPr>
        <p:spPr/>
        <p:txBody>
          <a:bodyPr/>
          <a:lstStyle/>
          <a:p>
            <a:fld id="{8E164FA1-B39C-4049-B585-DC0EB72365AE}" type="slidenum">
              <a:rPr lang="en-US" smtClean="0"/>
              <a:t>10</a:t>
            </a:fld>
            <a:endParaRPr lang="en-US"/>
          </a:p>
        </p:txBody>
      </p:sp>
    </p:spTree>
    <p:extLst>
      <p:ext uri="{BB962C8B-B14F-4D97-AF65-F5344CB8AC3E}">
        <p14:creationId xmlns:p14="http://schemas.microsoft.com/office/powerpoint/2010/main" val="318488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38C74-4F7F-80A5-15F9-3CF220F2D9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2F21B1-90B5-C64E-538C-FFC0A2B645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00345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699CF-4EF1-CBFA-234B-37D064DEAB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8A2709-6227-1A69-1D24-718396EE0A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8215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FE0FB-B2AD-AB9C-0D5E-78F7B142C7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17749C-68C7-FB73-8642-A60BF4F53B2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158416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0E676-52FB-1010-4B5C-09D0D379E9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E95EAB-E044-6D42-49CE-A8FB5B138F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0F6F57-066C-C479-2846-9809EF6F1A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5822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1EF37-5CCB-55DB-BEBD-95B040BC45C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318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5823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D80F4-D2E4-FEFE-AA13-40B0F30262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F49E97-EBA8-99C8-ED85-BDEEE3A9D0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996EB1-1025-A136-7496-EE36E7ED86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1335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CD635-41B9-FDC7-52B8-28DF22C8BB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DFBC82-F961-1BFB-C8BA-A5855C2DB1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69A232-9346-CBDE-5232-1045E0BF02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08440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3331A6-3398-90EF-094A-D529B3F41F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04B8752-EC28-C10A-CBB5-4743715E97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04B05274-D34B-FFA7-FC34-91886C7F0FBD}"/>
              </a:ext>
            </a:extLst>
          </p:cNvPr>
          <p:cNvSpPr/>
          <p:nvPr userDrawn="1"/>
        </p:nvSpPr>
        <p:spPr>
          <a:xfrm>
            <a:off x="0" y="1080"/>
            <a:ext cx="12192000" cy="216916"/>
          </a:xfrm>
          <a:prstGeom prst="rect">
            <a:avLst/>
          </a:prstGeom>
          <a:blipFill dpi="0" rotWithShape="1">
            <a:blip r:embed="rId11">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arrot logo with a letter a&#10;&#10;Description automatically generated">
            <a:extLst>
              <a:ext uri="{FF2B5EF4-FFF2-40B4-BE49-F238E27FC236}">
                <a16:creationId xmlns:a16="http://schemas.microsoft.com/office/drawing/2014/main" id="{ABF6FC7A-A8EF-F3A1-15F4-02933E68D965}"/>
              </a:ext>
            </a:extLst>
          </p:cNvPr>
          <p:cNvPicPr>
            <a:picLocks noChangeAspect="1"/>
          </p:cNvPicPr>
          <p:nvPr userDrawn="1"/>
        </p:nvPicPr>
        <p:blipFill>
          <a:blip r:embed="rId12"/>
          <a:stretch>
            <a:fillRect/>
          </a:stretch>
        </p:blipFill>
        <p:spPr>
          <a:xfrm>
            <a:off x="10027134" y="6400800"/>
            <a:ext cx="2164866" cy="457200"/>
          </a:xfrm>
          <a:prstGeom prst="rect">
            <a:avLst/>
          </a:prstGeom>
        </p:spPr>
      </p:pic>
      <p:cxnSp>
        <p:nvCxnSpPr>
          <p:cNvPr id="12" name="Straight Connector 11">
            <a:extLst>
              <a:ext uri="{FF2B5EF4-FFF2-40B4-BE49-F238E27FC236}">
                <a16:creationId xmlns:a16="http://schemas.microsoft.com/office/drawing/2014/main" id="{DF0DFC44-0B9B-840E-73AE-225C65D2EDF9}"/>
              </a:ext>
            </a:extLst>
          </p:cNvPr>
          <p:cNvCxnSpPr>
            <a:cxnSpLocks/>
          </p:cNvCxnSpPr>
          <p:nvPr userDrawn="1"/>
        </p:nvCxnSpPr>
        <p:spPr>
          <a:xfrm flipH="1" flipV="1">
            <a:off x="0" y="6656832"/>
            <a:ext cx="10027134" cy="9144"/>
          </a:xfrm>
          <a:prstGeom prst="line">
            <a:avLst/>
          </a:prstGeom>
          <a:ln w="952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2737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Lst>
  <p:txStyles>
    <p:titleStyle>
      <a:lvl1pPr algn="l" defTabSz="914400" rtl="0" eaLnBrk="1" latinLnBrk="0" hangingPunct="1">
        <a:lnSpc>
          <a:spcPct val="90000"/>
        </a:lnSpc>
        <a:spcBef>
          <a:spcPct val="0"/>
        </a:spcBef>
        <a:buNone/>
        <a:defRPr sz="4400" b="1" i="0" kern="1200" spc="-200" baseline="0">
          <a:solidFill>
            <a:schemeClr val="tx1"/>
          </a:solidFill>
          <a:latin typeface="Franklin Gothic Demi" panose="020B06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osnap.org/myosnap/" TargetMode="Externa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osnap.org/myosnap/" TargetMode="Externa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osnap.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hsph.harvard.edu/prc/"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46DDE-B391-86C1-B71F-DF5BC1FA0630}"/>
              </a:ext>
            </a:extLst>
          </p:cNvPr>
          <p:cNvSpPr>
            <a:spLocks noGrp="1"/>
          </p:cNvSpPr>
          <p:nvPr>
            <p:ph type="ctrTitle"/>
          </p:nvPr>
        </p:nvSpPr>
        <p:spPr/>
        <p:txBody>
          <a:bodyPr>
            <a:normAutofit/>
          </a:bodyPr>
          <a:lstStyle/>
          <a:p>
            <a:r>
              <a:rPr lang="en-US" dirty="0"/>
              <a:t>Learning Community 2</a:t>
            </a:r>
          </a:p>
        </p:txBody>
      </p:sp>
      <p:sp>
        <p:nvSpPr>
          <p:cNvPr id="3" name="Subtitle 2">
            <a:extLst>
              <a:ext uri="{FF2B5EF4-FFF2-40B4-BE49-F238E27FC236}">
                <a16:creationId xmlns:a16="http://schemas.microsoft.com/office/drawing/2014/main" id="{13F233D5-A413-55FD-F83F-9BA1A7AE11AE}"/>
              </a:ext>
            </a:extLst>
          </p:cNvPr>
          <p:cNvSpPr>
            <a:spLocks noGrp="1"/>
          </p:cNvSpPr>
          <p:nvPr>
            <p:ph type="subTitle" idx="1"/>
          </p:nvPr>
        </p:nvSpPr>
        <p:spPr/>
        <p:txBody>
          <a:bodyPr>
            <a:normAutofit/>
          </a:bodyPr>
          <a:lstStyle/>
          <a:p>
            <a:r>
              <a:rPr lang="en-US" sz="2800" dirty="0">
                <a:latin typeface="Franklin Gothic Book" panose="020B0503020102020204" pitchFamily="34" charset="0"/>
              </a:rPr>
              <a:t>Out-of-School Nutrition &amp; Physical Activity Initiative (OSNAP) </a:t>
            </a:r>
          </a:p>
        </p:txBody>
      </p:sp>
      <p:pic>
        <p:nvPicPr>
          <p:cNvPr id="4" name="Picture 3" descr="A black and red sign with red letters&#10;&#10;Description automatically generated">
            <a:extLst>
              <a:ext uri="{FF2B5EF4-FFF2-40B4-BE49-F238E27FC236}">
                <a16:creationId xmlns:a16="http://schemas.microsoft.com/office/drawing/2014/main" id="{F7E092A8-C68E-907B-32FA-677CA191A70E}"/>
              </a:ext>
            </a:extLst>
          </p:cNvPr>
          <p:cNvPicPr>
            <a:picLocks noChangeAspect="1"/>
          </p:cNvPicPr>
          <p:nvPr/>
        </p:nvPicPr>
        <p:blipFill>
          <a:blip r:embed="rId3"/>
          <a:stretch>
            <a:fillRect/>
          </a:stretch>
        </p:blipFill>
        <p:spPr>
          <a:xfrm>
            <a:off x="1658112" y="4965871"/>
            <a:ext cx="3474720" cy="582981"/>
          </a:xfrm>
          <a:prstGeom prst="rect">
            <a:avLst/>
          </a:prstGeom>
        </p:spPr>
      </p:pic>
      <p:pic>
        <p:nvPicPr>
          <p:cNvPr id="5" name="Picture 4" descr="A blue and black logo&#10;&#10;Description automatically generated">
            <a:extLst>
              <a:ext uri="{FF2B5EF4-FFF2-40B4-BE49-F238E27FC236}">
                <a16:creationId xmlns:a16="http://schemas.microsoft.com/office/drawing/2014/main" id="{9FE3C9D4-4B38-F113-F6EA-7D476B96982E}"/>
              </a:ext>
            </a:extLst>
          </p:cNvPr>
          <p:cNvPicPr>
            <a:picLocks noChangeAspect="1"/>
          </p:cNvPicPr>
          <p:nvPr/>
        </p:nvPicPr>
        <p:blipFill>
          <a:blip r:embed="rId4"/>
          <a:stretch>
            <a:fillRect/>
          </a:stretch>
        </p:blipFill>
        <p:spPr>
          <a:xfrm>
            <a:off x="8082534" y="4949335"/>
            <a:ext cx="2585466" cy="652190"/>
          </a:xfrm>
          <a:prstGeom prst="rect">
            <a:avLst/>
          </a:prstGeom>
        </p:spPr>
      </p:pic>
    </p:spTree>
    <p:extLst>
      <p:ext uri="{BB962C8B-B14F-4D97-AF65-F5344CB8AC3E}">
        <p14:creationId xmlns:p14="http://schemas.microsoft.com/office/powerpoint/2010/main" val="3083089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96AA732-9365-2C83-B426-5F67CFB05EEF}"/>
              </a:ext>
            </a:extLst>
          </p:cNvPr>
          <p:cNvSpPr txBox="1">
            <a:spLocks/>
          </p:cNvSpPr>
          <p:nvPr/>
        </p:nvSpPr>
        <p:spPr>
          <a:xfrm>
            <a:off x="834364" y="2002631"/>
            <a:ext cx="5689266" cy="285273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spc="-200" baseline="0">
                <a:solidFill>
                  <a:schemeClr val="tx1"/>
                </a:solidFill>
                <a:latin typeface="+mj-lt"/>
                <a:ea typeface="+mj-ea"/>
                <a:cs typeface="+mj-cs"/>
              </a:defRPr>
            </a:lvl1pPr>
          </a:lstStyle>
          <a:p>
            <a:r>
              <a:rPr lang="en-US" sz="5000" dirty="0">
                <a:latin typeface="Franklin Gothic Demi" panose="020B0603020102020204" pitchFamily="34" charset="0"/>
              </a:rPr>
              <a:t>Skill Development #2: Healthy Eating and Drinking</a:t>
            </a:r>
          </a:p>
        </p:txBody>
      </p:sp>
      <p:pic>
        <p:nvPicPr>
          <p:cNvPr id="4" name="Picture 7" descr="S:\HPRC Research Assistants\Jeff &amp; Jake's Technology work\2011\website images\FINAL\boy_apple_water_000013621451XSmall.jpg">
            <a:extLst>
              <a:ext uri="{FF2B5EF4-FFF2-40B4-BE49-F238E27FC236}">
                <a16:creationId xmlns:a16="http://schemas.microsoft.com/office/drawing/2014/main" id="{8D339FB2-0DF3-DA7F-80B8-9F54711827E2}"/>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7733732" y="1299267"/>
            <a:ext cx="4012132" cy="402336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369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3383A-382B-070A-DD6F-0AFEBF16A7A5}"/>
              </a:ext>
            </a:extLst>
          </p:cNvPr>
          <p:cNvSpPr>
            <a:spLocks noGrp="1"/>
          </p:cNvSpPr>
          <p:nvPr>
            <p:ph type="title"/>
          </p:nvPr>
        </p:nvSpPr>
        <p:spPr/>
        <p:txBody>
          <a:bodyPr/>
          <a:lstStyle/>
          <a:p>
            <a:r>
              <a:rPr lang="en-US" dirty="0"/>
              <a:t>Skill Development #2:</a:t>
            </a:r>
            <a:br>
              <a:rPr lang="en-US" dirty="0"/>
            </a:br>
            <a:r>
              <a:rPr lang="en-US" dirty="0"/>
              <a:t>Healthy Eating &amp; Drinking</a:t>
            </a:r>
          </a:p>
        </p:txBody>
      </p:sp>
      <p:sp>
        <p:nvSpPr>
          <p:cNvPr id="3" name="Content Placeholder 2">
            <a:extLst>
              <a:ext uri="{FF2B5EF4-FFF2-40B4-BE49-F238E27FC236}">
                <a16:creationId xmlns:a16="http://schemas.microsoft.com/office/drawing/2014/main" id="{CE2D38FD-1528-68F8-A3F7-38FBBC767616}"/>
              </a:ext>
            </a:extLst>
          </p:cNvPr>
          <p:cNvSpPr>
            <a:spLocks noGrp="1"/>
          </p:cNvSpPr>
          <p:nvPr>
            <p:ph idx="1"/>
          </p:nvPr>
        </p:nvSpPr>
        <p:spPr>
          <a:xfrm>
            <a:off x="838201" y="1825625"/>
            <a:ext cx="6496878" cy="4351338"/>
          </a:xfrm>
        </p:spPr>
        <p:txBody>
          <a:bodyPr/>
          <a:lstStyle/>
          <a:p>
            <a:r>
              <a:rPr lang="en-US" dirty="0">
                <a:latin typeface="Franklin Gothic Book" panose="020B0503020102020204" pitchFamily="34" charset="0"/>
              </a:rPr>
              <a:t>Serve water every day</a:t>
            </a:r>
          </a:p>
          <a:p>
            <a:pPr lvl="1"/>
            <a:r>
              <a:rPr lang="en-US" dirty="0">
                <a:latin typeface="Franklin Gothic Book" panose="020B0503020102020204" pitchFamily="34" charset="0"/>
              </a:rPr>
              <a:t>Coolers or pitchers</a:t>
            </a:r>
          </a:p>
          <a:p>
            <a:pPr lvl="1"/>
            <a:r>
              <a:rPr lang="en-US" dirty="0">
                <a:latin typeface="Franklin Gothic Book" panose="020B0503020102020204" pitchFamily="34" charset="0"/>
              </a:rPr>
              <a:t>Don’t forget the cups!</a:t>
            </a:r>
          </a:p>
          <a:p>
            <a:r>
              <a:rPr lang="en-US" dirty="0">
                <a:latin typeface="Franklin Gothic Book" panose="020B0503020102020204" pitchFamily="34" charset="0"/>
              </a:rPr>
              <a:t>No sugary drinks</a:t>
            </a:r>
          </a:p>
          <a:p>
            <a:pPr lvl="1"/>
            <a:r>
              <a:rPr lang="en-US" dirty="0">
                <a:latin typeface="Franklin Gothic Book" panose="020B0503020102020204" pitchFamily="34" charset="0"/>
              </a:rPr>
              <a:t>That means fruit punch, iced tea, lemonade, soda, sports drinks, energy drinks… </a:t>
            </a:r>
          </a:p>
          <a:p>
            <a:pPr lvl="1"/>
            <a:r>
              <a:rPr lang="en-US" dirty="0">
                <a:latin typeface="Franklin Gothic Book" panose="020B0503020102020204" pitchFamily="34" charset="0"/>
              </a:rPr>
              <a:t>Serve water at snack/meals instead</a:t>
            </a:r>
          </a:p>
          <a:p>
            <a:pPr lvl="1"/>
            <a:r>
              <a:rPr lang="en-US" dirty="0">
                <a:latin typeface="Franklin Gothic Book" panose="020B0503020102020204" pitchFamily="34" charset="0"/>
              </a:rPr>
              <a:t>Try to limit the amount of juice served</a:t>
            </a:r>
          </a:p>
          <a:p>
            <a:pPr lvl="1"/>
            <a:r>
              <a:rPr lang="en-US" dirty="0">
                <a:latin typeface="Franklin Gothic Book" panose="020B0503020102020204" pitchFamily="34" charset="0"/>
              </a:rPr>
              <a:t>Set policies in your handbook &amp; staff manual that ban sugary drinks from being brought to the program</a:t>
            </a:r>
          </a:p>
          <a:p>
            <a:endParaRPr lang="en-US" dirty="0">
              <a:latin typeface="Franklin Gothic Book" panose="020B0503020102020204" pitchFamily="34" charset="0"/>
            </a:endParaRPr>
          </a:p>
        </p:txBody>
      </p:sp>
      <p:pic>
        <p:nvPicPr>
          <p:cNvPr id="7" name="Picture 6" descr="A couple of girls drinking water&#10;&#10;Description automatically generated">
            <a:extLst>
              <a:ext uri="{FF2B5EF4-FFF2-40B4-BE49-F238E27FC236}">
                <a16:creationId xmlns:a16="http://schemas.microsoft.com/office/drawing/2014/main" id="{20BEA2A3-3CDB-86C8-CDCC-D6ED53E5505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96429" y="2008786"/>
            <a:ext cx="5095571" cy="3398101"/>
          </a:xfrm>
          <a:prstGeom prst="rect">
            <a:avLst/>
          </a:prstGeom>
        </p:spPr>
      </p:pic>
    </p:spTree>
    <p:extLst>
      <p:ext uri="{BB962C8B-B14F-4D97-AF65-F5344CB8AC3E}">
        <p14:creationId xmlns:p14="http://schemas.microsoft.com/office/powerpoint/2010/main" val="315884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9C77C-B126-59C0-0238-952ECBD3B2DA}"/>
              </a:ext>
            </a:extLst>
          </p:cNvPr>
          <p:cNvSpPr>
            <a:spLocks noGrp="1"/>
          </p:cNvSpPr>
          <p:nvPr>
            <p:ph type="title"/>
          </p:nvPr>
        </p:nvSpPr>
        <p:spPr/>
        <p:txBody>
          <a:bodyPr/>
          <a:lstStyle/>
          <a:p>
            <a:r>
              <a:rPr lang="en-US" dirty="0"/>
              <a:t>Skill Development #2:</a:t>
            </a:r>
            <a:br>
              <a:rPr lang="en-US" dirty="0"/>
            </a:br>
            <a:r>
              <a:rPr lang="en-US" dirty="0"/>
              <a:t>Healthy Eating &amp; Drinking</a:t>
            </a:r>
          </a:p>
        </p:txBody>
      </p:sp>
      <p:sp>
        <p:nvSpPr>
          <p:cNvPr id="3" name="Content Placeholder 2">
            <a:extLst>
              <a:ext uri="{FF2B5EF4-FFF2-40B4-BE49-F238E27FC236}">
                <a16:creationId xmlns:a16="http://schemas.microsoft.com/office/drawing/2014/main" id="{A787383B-F47F-9EB1-8D86-CCCA44F245EA}"/>
              </a:ext>
            </a:extLst>
          </p:cNvPr>
          <p:cNvSpPr>
            <a:spLocks noGrp="1"/>
          </p:cNvSpPr>
          <p:nvPr>
            <p:ph idx="1"/>
          </p:nvPr>
        </p:nvSpPr>
        <p:spPr>
          <a:xfrm>
            <a:off x="838200" y="1825625"/>
            <a:ext cx="7351643" cy="4351338"/>
          </a:xfrm>
        </p:spPr>
        <p:txBody>
          <a:bodyPr/>
          <a:lstStyle/>
          <a:p>
            <a:r>
              <a:rPr lang="en-US" dirty="0">
                <a:latin typeface="Franklin Gothic Book" panose="020B0503020102020204" pitchFamily="34" charset="0"/>
              </a:rPr>
              <a:t>Different strategies for programs that purchase their own snacks vs. those that work with school food service</a:t>
            </a:r>
          </a:p>
          <a:p>
            <a:pPr lvl="1"/>
            <a:r>
              <a:rPr lang="en-US" dirty="0">
                <a:latin typeface="Franklin Gothic Book" panose="020B0503020102020204" pitchFamily="34" charset="0"/>
              </a:rPr>
              <a:t>Snack sense</a:t>
            </a:r>
          </a:p>
          <a:p>
            <a:pPr lvl="1"/>
            <a:r>
              <a:rPr lang="en-US" dirty="0">
                <a:latin typeface="Franklin Gothic Book" panose="020B0503020102020204" pitchFamily="34" charset="0"/>
              </a:rPr>
              <a:t>Sample menus</a:t>
            </a:r>
          </a:p>
          <a:p>
            <a:r>
              <a:rPr lang="en-US" dirty="0">
                <a:latin typeface="Franklin Gothic Book" panose="020B0503020102020204" pitchFamily="34" charset="0"/>
              </a:rPr>
              <a:t>Replace juice with water &amp; a whole fruit</a:t>
            </a:r>
          </a:p>
          <a:p>
            <a:endParaRPr lang="en-US" dirty="0">
              <a:latin typeface="Franklin Gothic Book" panose="020B0503020102020204" pitchFamily="34" charset="0"/>
            </a:endParaRPr>
          </a:p>
        </p:txBody>
      </p:sp>
      <p:pic>
        <p:nvPicPr>
          <p:cNvPr id="5" name="Picture 4" descr="A young child eating an apple&#10;&#10;Description automatically generated">
            <a:extLst>
              <a:ext uri="{FF2B5EF4-FFF2-40B4-BE49-F238E27FC236}">
                <a16:creationId xmlns:a16="http://schemas.microsoft.com/office/drawing/2014/main" id="{FCAB6D89-3272-12D7-7AFD-304FCD30336A}"/>
              </a:ext>
            </a:extLst>
          </p:cNvPr>
          <p:cNvPicPr>
            <a:picLocks noChangeAspect="1"/>
          </p:cNvPicPr>
          <p:nvPr/>
        </p:nvPicPr>
        <p:blipFill>
          <a:blip r:embed="rId3"/>
          <a:stretch>
            <a:fillRect/>
          </a:stretch>
        </p:blipFill>
        <p:spPr>
          <a:xfrm>
            <a:off x="8677477" y="1027906"/>
            <a:ext cx="3038327" cy="4552122"/>
          </a:xfrm>
          <a:prstGeom prst="rect">
            <a:avLst/>
          </a:prstGeom>
        </p:spPr>
      </p:pic>
    </p:spTree>
    <p:extLst>
      <p:ext uri="{BB962C8B-B14F-4D97-AF65-F5344CB8AC3E}">
        <p14:creationId xmlns:p14="http://schemas.microsoft.com/office/powerpoint/2010/main" val="3557557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F67DF-26BE-A37C-9979-4D8D30AD3232}"/>
              </a:ext>
            </a:extLst>
          </p:cNvPr>
          <p:cNvSpPr>
            <a:spLocks noGrp="1"/>
          </p:cNvSpPr>
          <p:nvPr>
            <p:ph type="title"/>
          </p:nvPr>
        </p:nvSpPr>
        <p:spPr/>
        <p:txBody>
          <a:bodyPr/>
          <a:lstStyle/>
          <a:p>
            <a:r>
              <a:rPr lang="en-US" dirty="0"/>
              <a:t>What types of healthy changes can you make at your program?</a:t>
            </a:r>
          </a:p>
        </p:txBody>
      </p:sp>
      <p:sp>
        <p:nvSpPr>
          <p:cNvPr id="3" name="Content Placeholder 2">
            <a:extLst>
              <a:ext uri="{FF2B5EF4-FFF2-40B4-BE49-F238E27FC236}">
                <a16:creationId xmlns:a16="http://schemas.microsoft.com/office/drawing/2014/main" id="{52F0ED0F-373B-050D-DA61-65F7E5CB7F99}"/>
              </a:ext>
            </a:extLst>
          </p:cNvPr>
          <p:cNvSpPr>
            <a:spLocks noGrp="1"/>
          </p:cNvSpPr>
          <p:nvPr>
            <p:ph idx="1"/>
          </p:nvPr>
        </p:nvSpPr>
        <p:spPr/>
        <p:txBody>
          <a:bodyPr/>
          <a:lstStyle/>
          <a:p>
            <a:r>
              <a:rPr lang="en-US" sz="2000" dirty="0">
                <a:latin typeface="Franklin Gothic Book" panose="020B0503020102020204" pitchFamily="34" charset="0"/>
              </a:rPr>
              <a:t>Child behaviors</a:t>
            </a:r>
          </a:p>
          <a:p>
            <a:pPr lvl="1"/>
            <a:r>
              <a:rPr lang="en-US" sz="1600" dirty="0">
                <a:latin typeface="Franklin Gothic Book" panose="020B0503020102020204" pitchFamily="34" charset="0"/>
              </a:rPr>
              <a:t>Encouraging kids to eat more fruits and vegetables or participate in physical activity</a:t>
            </a:r>
          </a:p>
          <a:p>
            <a:r>
              <a:rPr lang="en-US" sz="2000" dirty="0">
                <a:latin typeface="Franklin Gothic Book" panose="020B0503020102020204" pitchFamily="34" charset="0"/>
              </a:rPr>
              <a:t>Program practices</a:t>
            </a:r>
          </a:p>
          <a:p>
            <a:pPr lvl="1"/>
            <a:r>
              <a:rPr lang="en-US" sz="1600" dirty="0">
                <a:latin typeface="Franklin Gothic Book" panose="020B0503020102020204" pitchFamily="34" charset="0"/>
              </a:rPr>
              <a:t>Changing the day-to-day operations at your site, like serving water at the table during snack time or offering more options for physical activity.</a:t>
            </a:r>
          </a:p>
          <a:p>
            <a:r>
              <a:rPr lang="en-US" sz="2000" dirty="0">
                <a:latin typeface="Franklin Gothic Book" panose="020B0503020102020204" pitchFamily="34" charset="0"/>
              </a:rPr>
              <a:t>Informal policies</a:t>
            </a:r>
          </a:p>
          <a:p>
            <a:pPr lvl="1"/>
            <a:r>
              <a:rPr lang="en-US" sz="1600" dirty="0">
                <a:latin typeface="Franklin Gothic Book" panose="020B0503020102020204" pitchFamily="34" charset="0"/>
              </a:rPr>
              <a:t>Changing the informal written plan of action for the program, for instance on schedules or snack menus or in trainings. </a:t>
            </a:r>
          </a:p>
          <a:p>
            <a:r>
              <a:rPr lang="en-US" sz="2000" dirty="0">
                <a:latin typeface="Franklin Gothic Book" panose="020B0503020102020204" pitchFamily="34" charset="0"/>
              </a:rPr>
              <a:t>Formal policies</a:t>
            </a:r>
          </a:p>
          <a:p>
            <a:pPr lvl="1"/>
            <a:r>
              <a:rPr lang="en-US" sz="1600" dirty="0">
                <a:latin typeface="Franklin Gothic Book" panose="020B0503020102020204" pitchFamily="34" charset="0"/>
              </a:rPr>
              <a:t>Changing the formal written plan of action for the program, for instance state law and regulations or the rules in written documents like parent handbooks and staff manuals. </a:t>
            </a:r>
          </a:p>
          <a:p>
            <a:r>
              <a:rPr lang="en-US" sz="2000" dirty="0">
                <a:latin typeface="Franklin Gothic Book" panose="020B0503020102020204" pitchFamily="34" charset="0"/>
              </a:rPr>
              <a:t>Health Communication </a:t>
            </a:r>
          </a:p>
          <a:p>
            <a:pPr lvl="1"/>
            <a:r>
              <a:rPr lang="en-US" sz="1600" dirty="0">
                <a:latin typeface="Franklin Gothic Book" panose="020B0503020102020204" pitchFamily="34" charset="0"/>
              </a:rPr>
              <a:t>Sharing health information, practices or policies with families, program partners, and children.</a:t>
            </a:r>
            <a:endParaRPr lang="en-US" dirty="0">
              <a:latin typeface="Franklin Gothic Book" panose="020B0503020102020204" pitchFamily="34" charset="0"/>
            </a:endParaRPr>
          </a:p>
        </p:txBody>
      </p:sp>
    </p:spTree>
    <p:extLst>
      <p:ext uri="{BB962C8B-B14F-4D97-AF65-F5344CB8AC3E}">
        <p14:creationId xmlns:p14="http://schemas.microsoft.com/office/powerpoint/2010/main" val="2029112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6D7723D-9012-4413-7A9D-6E1EF396B039}"/>
              </a:ext>
            </a:extLst>
          </p:cNvPr>
          <p:cNvSpPr txBox="1">
            <a:spLocks/>
          </p:cNvSpPr>
          <p:nvPr/>
        </p:nvSpPr>
        <p:spPr>
          <a:xfrm>
            <a:off x="834363" y="2002631"/>
            <a:ext cx="5924245" cy="285273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spc="-200" baseline="0">
                <a:solidFill>
                  <a:schemeClr val="tx1"/>
                </a:solidFill>
                <a:latin typeface="+mj-lt"/>
                <a:ea typeface="+mj-ea"/>
                <a:cs typeface="+mj-cs"/>
              </a:defRPr>
            </a:lvl1pPr>
          </a:lstStyle>
          <a:p>
            <a:r>
              <a:rPr lang="en-US" sz="5000" dirty="0">
                <a:latin typeface="Franklin Gothic Demi" panose="020B0603020102020204" pitchFamily="34" charset="0"/>
              </a:rPr>
              <a:t>Skill Development #3: </a:t>
            </a:r>
            <a:br>
              <a:rPr lang="en-US" sz="5000" dirty="0">
                <a:latin typeface="Franklin Gothic Demi" panose="020B0603020102020204" pitchFamily="34" charset="0"/>
              </a:rPr>
            </a:br>
            <a:r>
              <a:rPr lang="en-US" sz="5000" dirty="0">
                <a:latin typeface="Franklin Gothic Demi" panose="020B0603020102020204" pitchFamily="34" charset="0"/>
              </a:rPr>
              <a:t>Policy writing &amp; communication</a:t>
            </a:r>
          </a:p>
        </p:txBody>
      </p:sp>
      <p:pic>
        <p:nvPicPr>
          <p:cNvPr id="5" name="Picture 4" descr="Close-up of a highlighter on a page of a dictionary&#10;&#10;Description automatically generated">
            <a:extLst>
              <a:ext uri="{FF2B5EF4-FFF2-40B4-BE49-F238E27FC236}">
                <a16:creationId xmlns:a16="http://schemas.microsoft.com/office/drawing/2014/main" id="{035024F0-AEE7-453D-8FB8-1892F7A6938F}"/>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7733731" y="1299267"/>
            <a:ext cx="4012133" cy="4023360"/>
          </a:xfrm>
          <a:prstGeom prst="ellipse">
            <a:avLst/>
          </a:prstGeom>
        </p:spPr>
      </p:pic>
    </p:spTree>
    <p:extLst>
      <p:ext uri="{BB962C8B-B14F-4D97-AF65-F5344CB8AC3E}">
        <p14:creationId xmlns:p14="http://schemas.microsoft.com/office/powerpoint/2010/main" val="744056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192E2-459C-C810-293C-C9F7BD6A8C42}"/>
              </a:ext>
            </a:extLst>
          </p:cNvPr>
          <p:cNvSpPr>
            <a:spLocks noGrp="1"/>
          </p:cNvSpPr>
          <p:nvPr>
            <p:ph type="title"/>
          </p:nvPr>
        </p:nvSpPr>
        <p:spPr/>
        <p:txBody>
          <a:bodyPr/>
          <a:lstStyle/>
          <a:p>
            <a:r>
              <a:rPr lang="en-US" dirty="0"/>
              <a:t>Skill Development #3: </a:t>
            </a:r>
            <a:br>
              <a:rPr lang="en-US" dirty="0"/>
            </a:br>
            <a:r>
              <a:rPr lang="en-US" dirty="0"/>
              <a:t>Policy writing &amp; communication</a:t>
            </a:r>
          </a:p>
        </p:txBody>
      </p:sp>
      <p:sp>
        <p:nvSpPr>
          <p:cNvPr id="3" name="Content Placeholder 2">
            <a:extLst>
              <a:ext uri="{FF2B5EF4-FFF2-40B4-BE49-F238E27FC236}">
                <a16:creationId xmlns:a16="http://schemas.microsoft.com/office/drawing/2014/main" id="{C781283C-0131-9058-0887-20B91CD459E4}"/>
              </a:ext>
            </a:extLst>
          </p:cNvPr>
          <p:cNvSpPr>
            <a:spLocks noGrp="1"/>
          </p:cNvSpPr>
          <p:nvPr>
            <p:ph idx="1"/>
          </p:nvPr>
        </p:nvSpPr>
        <p:spPr/>
        <p:txBody>
          <a:bodyPr/>
          <a:lstStyle/>
          <a:p>
            <a:r>
              <a:rPr lang="en-US" dirty="0">
                <a:latin typeface="Franklin Gothic Book" panose="020B0503020102020204" pitchFamily="34" charset="0"/>
              </a:rPr>
              <a:t>Why is policy important?</a:t>
            </a:r>
          </a:p>
          <a:p>
            <a:r>
              <a:rPr lang="en-US" dirty="0">
                <a:latin typeface="Franklin Gothic Book" panose="020B0503020102020204" pitchFamily="34" charset="0"/>
              </a:rPr>
              <a:t>How do you make policy happen?</a:t>
            </a:r>
          </a:p>
          <a:p>
            <a:r>
              <a:rPr lang="en-US" dirty="0">
                <a:latin typeface="Franklin Gothic Book" panose="020B0503020102020204" pitchFamily="34" charset="0"/>
              </a:rPr>
              <a:t>Let’s do it!</a:t>
            </a:r>
          </a:p>
          <a:p>
            <a:pPr lvl="1"/>
            <a:r>
              <a:rPr lang="en-US" dirty="0">
                <a:latin typeface="Franklin Gothic Book" panose="020B0503020102020204" pitchFamily="34" charset="0"/>
              </a:rPr>
              <a:t>Assess current policies</a:t>
            </a:r>
          </a:p>
          <a:p>
            <a:pPr lvl="1"/>
            <a:r>
              <a:rPr lang="en-US" dirty="0">
                <a:latin typeface="Franklin Gothic Book" panose="020B0503020102020204" pitchFamily="34" charset="0"/>
              </a:rPr>
              <a:t>Create new healthy policies</a:t>
            </a:r>
          </a:p>
          <a:p>
            <a:endParaRPr lang="en-US" dirty="0">
              <a:latin typeface="Franklin Gothic Book" panose="020B0503020102020204" pitchFamily="34" charset="0"/>
            </a:endParaRPr>
          </a:p>
        </p:txBody>
      </p:sp>
    </p:spTree>
    <p:extLst>
      <p:ext uri="{BB962C8B-B14F-4D97-AF65-F5344CB8AC3E}">
        <p14:creationId xmlns:p14="http://schemas.microsoft.com/office/powerpoint/2010/main" val="2507937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939F6-E39D-7ED8-8E1A-300269476D1A}"/>
              </a:ext>
            </a:extLst>
          </p:cNvPr>
          <p:cNvSpPr>
            <a:spLocks noGrp="1"/>
          </p:cNvSpPr>
          <p:nvPr>
            <p:ph type="title"/>
          </p:nvPr>
        </p:nvSpPr>
        <p:spPr/>
        <p:txBody>
          <a:bodyPr/>
          <a:lstStyle/>
          <a:p>
            <a:r>
              <a:rPr lang="en-US" dirty="0"/>
              <a:t>Policy Self-Assessments</a:t>
            </a:r>
          </a:p>
        </p:txBody>
      </p:sp>
      <p:pic>
        <p:nvPicPr>
          <p:cNvPr id="6" name="Content Placeholder 5">
            <a:extLst>
              <a:ext uri="{FF2B5EF4-FFF2-40B4-BE49-F238E27FC236}">
                <a16:creationId xmlns:a16="http://schemas.microsoft.com/office/drawing/2014/main" id="{1CCA1DFC-8A90-4F5F-78A8-409777FD5C4B}"/>
              </a:ext>
            </a:extLst>
          </p:cNvPr>
          <p:cNvPicPr>
            <a:picLocks noGrp="1" noChangeAspect="1"/>
          </p:cNvPicPr>
          <p:nvPr>
            <p:ph idx="1"/>
          </p:nvPr>
        </p:nvPicPr>
        <p:blipFill>
          <a:blip r:embed="rId3"/>
          <a:stretch>
            <a:fillRect/>
          </a:stretch>
        </p:blipFill>
        <p:spPr>
          <a:xfrm>
            <a:off x="7523446" y="2149118"/>
            <a:ext cx="4447650" cy="4095019"/>
          </a:xfr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8C7DAE1E-4225-3140-3CF5-E03A781177DD}"/>
              </a:ext>
            </a:extLst>
          </p:cNvPr>
          <p:cNvPicPr/>
          <p:nvPr/>
        </p:nvPicPr>
        <p:blipFill rotWithShape="1">
          <a:blip r:embed="rId4">
            <a:extLst>
              <a:ext uri="{28A0092B-C50C-407E-A947-70E740481C1C}">
                <a14:useLocalDpi xmlns:a14="http://schemas.microsoft.com/office/drawing/2010/main"/>
              </a:ext>
            </a:extLst>
          </a:blip>
          <a:srcRect/>
          <a:stretch/>
        </p:blipFill>
        <p:spPr bwMode="auto">
          <a:xfrm>
            <a:off x="685800" y="1558925"/>
            <a:ext cx="6220349" cy="4351338"/>
          </a:xfrm>
          <a:prstGeom prst="rect">
            <a:avLst/>
          </a:prstGeom>
          <a:ln>
            <a:no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C2285EE0-BD02-CA54-A794-8D988B6EED3D}"/>
              </a:ext>
            </a:extLst>
          </p:cNvPr>
          <p:cNvSpPr txBox="1"/>
          <p:nvPr/>
        </p:nvSpPr>
        <p:spPr>
          <a:xfrm>
            <a:off x="7523445" y="730269"/>
            <a:ext cx="4447651" cy="1277273"/>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a:latin typeface="Franklin Gothic Book" panose="020B0503020102020204" pitchFamily="34" charset="0"/>
              </a:rPr>
              <a:t>Visit our website</a:t>
            </a:r>
          </a:p>
          <a:p>
            <a:pPr algn="ctr"/>
            <a:r>
              <a:rPr lang="en-US" b="1" dirty="0">
                <a:latin typeface="Franklin Gothic Book" panose="020B0503020102020204" pitchFamily="34" charset="0"/>
              </a:rPr>
              <a:t>to complete your policy assessment online in My OSNAP portal</a:t>
            </a:r>
          </a:p>
          <a:p>
            <a:pPr algn="ctr">
              <a:spcBef>
                <a:spcPts val="600"/>
              </a:spcBef>
            </a:pPr>
            <a:r>
              <a:rPr lang="en-US" b="1" dirty="0">
                <a:latin typeface="Franklin Gothic Book" panose="020B0503020102020204" pitchFamily="34" charset="0"/>
                <a:hlinkClick r:id="rId5"/>
              </a:rPr>
              <a:t>osnap.org/myosnap</a:t>
            </a:r>
            <a:r>
              <a:rPr lang="en-US" b="1" dirty="0">
                <a:latin typeface="Franklin Gothic Book" panose="020B0503020102020204" pitchFamily="34" charset="0"/>
              </a:rPr>
              <a:t> </a:t>
            </a:r>
          </a:p>
        </p:txBody>
      </p:sp>
      <p:sp>
        <p:nvSpPr>
          <p:cNvPr id="9" name="TextBox 8">
            <a:extLst>
              <a:ext uri="{FF2B5EF4-FFF2-40B4-BE49-F238E27FC236}">
                <a16:creationId xmlns:a16="http://schemas.microsoft.com/office/drawing/2014/main" id="{E8516784-DA44-4707-A779-5E5F0D122D38}"/>
              </a:ext>
            </a:extLst>
          </p:cNvPr>
          <p:cNvSpPr txBox="1"/>
          <p:nvPr/>
        </p:nvSpPr>
        <p:spPr>
          <a:xfrm>
            <a:off x="1955042" y="6049963"/>
            <a:ext cx="3231107" cy="369332"/>
          </a:xfrm>
          <a:prstGeom prst="rect">
            <a:avLst/>
          </a:prstGeom>
          <a:solidFill>
            <a:srgbClr val="E1FAF6"/>
          </a:solidFill>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b="1" dirty="0">
                <a:hlinkClick r:id="rId5"/>
              </a:rPr>
              <a:t>osnap.org/myosnap</a:t>
            </a:r>
            <a:endParaRPr lang="en-US" b="1" dirty="0"/>
          </a:p>
        </p:txBody>
      </p:sp>
    </p:spTree>
    <p:extLst>
      <p:ext uri="{BB962C8B-B14F-4D97-AF65-F5344CB8AC3E}">
        <p14:creationId xmlns:p14="http://schemas.microsoft.com/office/powerpoint/2010/main" val="169194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6CA60-C16C-6C48-3A84-D920DDAF46B7}"/>
              </a:ext>
            </a:extLst>
          </p:cNvPr>
          <p:cNvSpPr>
            <a:spLocks noGrp="1"/>
          </p:cNvSpPr>
          <p:nvPr>
            <p:ph type="title"/>
          </p:nvPr>
        </p:nvSpPr>
        <p:spPr/>
        <p:txBody>
          <a:bodyPr/>
          <a:lstStyle/>
          <a:p>
            <a:r>
              <a:rPr lang="en-US" dirty="0"/>
              <a:t>Policy Assessment Areas for Improvement</a:t>
            </a:r>
          </a:p>
        </p:txBody>
      </p:sp>
      <p:pic>
        <p:nvPicPr>
          <p:cNvPr id="6" name="Content Placeholder 5">
            <a:extLst>
              <a:ext uri="{FF2B5EF4-FFF2-40B4-BE49-F238E27FC236}">
                <a16:creationId xmlns:a16="http://schemas.microsoft.com/office/drawing/2014/main" id="{524A476B-C8A8-2552-C6D8-27D923C725DD}"/>
              </a:ext>
            </a:extLst>
          </p:cNvPr>
          <p:cNvPicPr>
            <a:picLocks noGrp="1" noChangeAspect="1"/>
          </p:cNvPicPr>
          <p:nvPr>
            <p:ph idx="1"/>
          </p:nvPr>
        </p:nvPicPr>
        <p:blipFill>
          <a:blip r:embed="rId3"/>
          <a:stretch>
            <a:fillRect/>
          </a:stretch>
        </p:blipFill>
        <p:spPr>
          <a:xfrm>
            <a:off x="7792350" y="2349500"/>
            <a:ext cx="4102526" cy="3786243"/>
          </a:xfr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44E0B69F-D19F-22A8-AA18-C582A265C43F}"/>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a:stretch/>
        </p:blipFill>
        <p:spPr bwMode="auto">
          <a:xfrm>
            <a:off x="297124" y="2975212"/>
            <a:ext cx="7322876" cy="280278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70238F5B-85E5-AB5F-DBC1-D629676E5BE3}"/>
              </a:ext>
            </a:extLst>
          </p:cNvPr>
          <p:cNvSpPr txBox="1"/>
          <p:nvPr/>
        </p:nvSpPr>
        <p:spPr>
          <a:xfrm>
            <a:off x="965146" y="1690688"/>
            <a:ext cx="4236754" cy="1000274"/>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a:latin typeface="Franklin Gothic Book" panose="020B0503020102020204" pitchFamily="34" charset="0"/>
              </a:rPr>
              <a:t>Assessment reports can also be generated via My OSNAP</a:t>
            </a:r>
          </a:p>
          <a:p>
            <a:pPr algn="ctr">
              <a:spcBef>
                <a:spcPts val="600"/>
              </a:spcBef>
            </a:pPr>
            <a:r>
              <a:rPr lang="en-US" b="1" dirty="0">
                <a:latin typeface="Franklin Gothic Book" panose="020B0503020102020204" pitchFamily="34" charset="0"/>
                <a:hlinkClick r:id="rId5"/>
              </a:rPr>
              <a:t>osnap.org/myosnap</a:t>
            </a:r>
            <a:r>
              <a:rPr lang="en-US" b="1" dirty="0">
                <a:latin typeface="Franklin Gothic Book" panose="020B0503020102020204" pitchFamily="34" charset="0"/>
              </a:rPr>
              <a:t> </a:t>
            </a:r>
          </a:p>
        </p:txBody>
      </p:sp>
    </p:spTree>
    <p:extLst>
      <p:ext uri="{BB962C8B-B14F-4D97-AF65-F5344CB8AC3E}">
        <p14:creationId xmlns:p14="http://schemas.microsoft.com/office/powerpoint/2010/main" val="1556654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1AC93-68F9-C2FD-61AB-C7060F8E867C}"/>
              </a:ext>
            </a:extLst>
          </p:cNvPr>
          <p:cNvSpPr>
            <a:spLocks noGrp="1"/>
          </p:cNvSpPr>
          <p:nvPr>
            <p:ph type="title"/>
          </p:nvPr>
        </p:nvSpPr>
        <p:spPr/>
        <p:txBody>
          <a:bodyPr/>
          <a:lstStyle/>
          <a:p>
            <a:r>
              <a:rPr lang="en-US" dirty="0"/>
              <a:t>Why policy?</a:t>
            </a:r>
          </a:p>
        </p:txBody>
      </p:sp>
      <p:sp>
        <p:nvSpPr>
          <p:cNvPr id="3" name="Content Placeholder 2">
            <a:extLst>
              <a:ext uri="{FF2B5EF4-FFF2-40B4-BE49-F238E27FC236}">
                <a16:creationId xmlns:a16="http://schemas.microsoft.com/office/drawing/2014/main" id="{7DE6C42E-B802-0921-590B-F22EED1C3415}"/>
              </a:ext>
            </a:extLst>
          </p:cNvPr>
          <p:cNvSpPr>
            <a:spLocks noGrp="1"/>
          </p:cNvSpPr>
          <p:nvPr>
            <p:ph idx="1"/>
          </p:nvPr>
        </p:nvSpPr>
        <p:spPr>
          <a:xfrm>
            <a:off x="838199" y="1825625"/>
            <a:ext cx="10850217" cy="4351338"/>
          </a:xfrm>
        </p:spPr>
        <p:txBody>
          <a:bodyPr>
            <a:normAutofit/>
          </a:bodyPr>
          <a:lstStyle/>
          <a:p>
            <a:r>
              <a:rPr lang="en-US" sz="2300" dirty="0">
                <a:latin typeface="Franklin Gothic Book" panose="020B0503020102020204" pitchFamily="34" charset="0"/>
              </a:rPr>
              <a:t>Lays the groundwork for practice and programs</a:t>
            </a:r>
          </a:p>
          <a:p>
            <a:r>
              <a:rPr lang="en-US" sz="2300" dirty="0">
                <a:latin typeface="Franklin Gothic Book" panose="020B0503020102020204" pitchFamily="34" charset="0"/>
              </a:rPr>
              <a:t>Ensures that everyone is aware of what is expected from them and what they can expect from the program</a:t>
            </a:r>
          </a:p>
          <a:p>
            <a:r>
              <a:rPr lang="en-US" sz="2300" dirty="0">
                <a:latin typeface="Franklin Gothic Book" panose="020B0503020102020204" pitchFamily="34" charset="0"/>
              </a:rPr>
              <a:t>Helps hold staff, caregivers, and children accountable for following the program’s rules </a:t>
            </a:r>
          </a:p>
          <a:p>
            <a:r>
              <a:rPr lang="en-US" sz="2300" dirty="0">
                <a:latin typeface="Franklin Gothic Book" panose="020B0503020102020204" pitchFamily="34" charset="0"/>
              </a:rPr>
              <a:t>Helps ensure that program practices are sustained over time, even as staff changes by providing a written record</a:t>
            </a:r>
          </a:p>
          <a:p>
            <a:r>
              <a:rPr lang="en-US" sz="2300" dirty="0">
                <a:latin typeface="Franklin Gothic Book" panose="020B0503020102020204" pitchFamily="34" charset="0"/>
              </a:rPr>
              <a:t>Available evidence suggests that policies in school settings can change food service, increase access to physical education, and improve children’s dietary intake. </a:t>
            </a:r>
          </a:p>
          <a:p>
            <a:pPr marL="0" indent="0">
              <a:buNone/>
            </a:pPr>
            <a:endParaRPr lang="en-US" b="1" dirty="0">
              <a:latin typeface="Franklin Gothic Book" panose="020B0503020102020204" pitchFamily="34" charset="0"/>
            </a:endParaRPr>
          </a:p>
        </p:txBody>
      </p:sp>
      <p:sp>
        <p:nvSpPr>
          <p:cNvPr id="4" name="Rectangle 3">
            <a:extLst>
              <a:ext uri="{FF2B5EF4-FFF2-40B4-BE49-F238E27FC236}">
                <a16:creationId xmlns:a16="http://schemas.microsoft.com/office/drawing/2014/main" id="{98DADA32-7CD3-6F40-528B-08A2726735C7}"/>
              </a:ext>
            </a:extLst>
          </p:cNvPr>
          <p:cNvSpPr/>
          <p:nvPr/>
        </p:nvSpPr>
        <p:spPr>
          <a:xfrm>
            <a:off x="838200" y="5584825"/>
            <a:ext cx="10515600" cy="72707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b="1" dirty="0">
                <a:latin typeface="Franklin Gothic Book" panose="020B0503020102020204" pitchFamily="34" charset="0"/>
              </a:rPr>
              <a:t>OSNAP Evidence:</a:t>
            </a:r>
            <a:r>
              <a:rPr lang="en-US" dirty="0">
                <a:latin typeface="Franklin Gothic Book" panose="020B0503020102020204" pitchFamily="34" charset="0"/>
              </a:rPr>
              <a:t> We’ve found that programs participating in OSNAP are more likely to have policy language related to physical activity and nutrition.  </a:t>
            </a:r>
            <a:endParaRPr lang="en-US" sz="1800" dirty="0">
              <a:latin typeface="Franklin Gothic Book" panose="020B0503020102020204" pitchFamily="34" charset="0"/>
            </a:endParaRPr>
          </a:p>
        </p:txBody>
      </p:sp>
    </p:spTree>
    <p:extLst>
      <p:ext uri="{BB962C8B-B14F-4D97-AF65-F5344CB8AC3E}">
        <p14:creationId xmlns:p14="http://schemas.microsoft.com/office/powerpoint/2010/main" val="2543294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B9D9-FFA5-428D-C16D-C460A6CB4E86}"/>
              </a:ext>
            </a:extLst>
          </p:cNvPr>
          <p:cNvSpPr>
            <a:spLocks noGrp="1"/>
          </p:cNvSpPr>
          <p:nvPr>
            <p:ph type="title"/>
          </p:nvPr>
        </p:nvSpPr>
        <p:spPr/>
        <p:txBody>
          <a:bodyPr/>
          <a:lstStyle/>
          <a:p>
            <a:r>
              <a:rPr lang="en-US" sz="4400" dirty="0"/>
              <a:t>OSNAP Guide for Writing Afterschool Wellness Policies</a:t>
            </a:r>
            <a:endParaRPr lang="en-US" dirty="0"/>
          </a:p>
        </p:txBody>
      </p:sp>
      <p:sp>
        <p:nvSpPr>
          <p:cNvPr id="3" name="Content Placeholder 2">
            <a:extLst>
              <a:ext uri="{FF2B5EF4-FFF2-40B4-BE49-F238E27FC236}">
                <a16:creationId xmlns:a16="http://schemas.microsoft.com/office/drawing/2014/main" id="{C865796C-8A16-EC8C-6F10-C68770FD7AD9}"/>
              </a:ext>
            </a:extLst>
          </p:cNvPr>
          <p:cNvSpPr>
            <a:spLocks noGrp="1"/>
          </p:cNvSpPr>
          <p:nvPr>
            <p:ph idx="1"/>
          </p:nvPr>
        </p:nvSpPr>
        <p:spPr/>
        <p:txBody>
          <a:bodyPr/>
          <a:lstStyle/>
          <a:p>
            <a:r>
              <a:rPr lang="en-US" dirty="0">
                <a:latin typeface="Franklin Gothic Book" panose="020B0503020102020204" pitchFamily="34" charset="0"/>
              </a:rPr>
              <a:t>Provides suggestions for language supporting physical activity at your school. Can be directly inserted in:</a:t>
            </a:r>
          </a:p>
          <a:p>
            <a:pPr lvl="1"/>
            <a:r>
              <a:rPr lang="en-US" dirty="0">
                <a:latin typeface="Franklin Gothic Book" panose="020B0503020102020204" pitchFamily="34" charset="0"/>
              </a:rPr>
              <a:t>Parent or family handbooks, staff handbooks, general program handbooks</a:t>
            </a:r>
          </a:p>
          <a:p>
            <a:pPr lvl="1"/>
            <a:r>
              <a:rPr lang="en-US" dirty="0">
                <a:latin typeface="Franklin Gothic Book" panose="020B0503020102020204" pitchFamily="34" charset="0"/>
              </a:rPr>
              <a:t>Letters to families, staff training materials, MOAs/MOUs, or even schedules </a:t>
            </a:r>
          </a:p>
          <a:p>
            <a:r>
              <a:rPr lang="en-US" dirty="0">
                <a:latin typeface="Franklin Gothic Book" panose="020B0503020102020204" pitchFamily="34" charset="0"/>
              </a:rPr>
              <a:t>Includes explanation of how practices would have to be changed to implement the policy. </a:t>
            </a:r>
          </a:p>
          <a:p>
            <a:endParaRPr lang="en-US" dirty="0">
              <a:latin typeface="Franklin Gothic Book" panose="020B0503020102020204" pitchFamily="34" charset="0"/>
            </a:endParaRPr>
          </a:p>
        </p:txBody>
      </p:sp>
    </p:spTree>
    <p:extLst>
      <p:ext uri="{BB962C8B-B14F-4D97-AF65-F5344CB8AC3E}">
        <p14:creationId xmlns:p14="http://schemas.microsoft.com/office/powerpoint/2010/main" val="2136955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04643-0273-BD2F-7C4B-3CD0CFD4544F}"/>
              </a:ext>
            </a:extLst>
          </p:cNvPr>
          <p:cNvSpPr>
            <a:spLocks noGrp="1"/>
          </p:cNvSpPr>
          <p:nvPr>
            <p:ph type="title"/>
          </p:nvPr>
        </p:nvSpPr>
        <p:spPr>
          <a:xfrm>
            <a:off x="286109" y="227102"/>
            <a:ext cx="10515600" cy="1325563"/>
          </a:xfrm>
        </p:spPr>
        <p:txBody>
          <a:bodyPr/>
          <a:lstStyle/>
          <a:p>
            <a:r>
              <a:rPr lang="en-US" dirty="0"/>
              <a:t>Agenda</a:t>
            </a:r>
          </a:p>
        </p:txBody>
      </p:sp>
      <p:graphicFrame>
        <p:nvGraphicFramePr>
          <p:cNvPr id="4" name="Content Placeholder 3">
            <a:extLst>
              <a:ext uri="{FF2B5EF4-FFF2-40B4-BE49-F238E27FC236}">
                <a16:creationId xmlns:a16="http://schemas.microsoft.com/office/drawing/2014/main" id="{B7E6939D-58A9-7A16-3271-E30D9E80EA3B}"/>
              </a:ext>
            </a:extLst>
          </p:cNvPr>
          <p:cNvGraphicFramePr>
            <a:graphicFrameLocks noGrp="1"/>
          </p:cNvGraphicFramePr>
          <p:nvPr>
            <p:ph idx="1"/>
            <p:extLst>
              <p:ext uri="{D42A27DB-BD31-4B8C-83A1-F6EECF244321}">
                <p14:modId xmlns:p14="http://schemas.microsoft.com/office/powerpoint/2010/main" val="3042450312"/>
              </p:ext>
            </p:extLst>
          </p:nvPr>
        </p:nvGraphicFramePr>
        <p:xfrm>
          <a:off x="1" y="1337825"/>
          <a:ext cx="12192000" cy="2995114"/>
        </p:xfrm>
        <a:graphic>
          <a:graphicData uri="http://schemas.openxmlformats.org/drawingml/2006/table">
            <a:tbl>
              <a:tblPr firstRow="1" bandRow="1">
                <a:tableStyleId>{5C22544A-7EE6-4342-B048-85BDC9FD1C3A}</a:tableStyleId>
              </a:tblPr>
              <a:tblGrid>
                <a:gridCol w="3088841">
                  <a:extLst>
                    <a:ext uri="{9D8B030D-6E8A-4147-A177-3AD203B41FA5}">
                      <a16:colId xmlns:a16="http://schemas.microsoft.com/office/drawing/2014/main" val="254998833"/>
                    </a:ext>
                  </a:extLst>
                </a:gridCol>
                <a:gridCol w="9103159">
                  <a:extLst>
                    <a:ext uri="{9D8B030D-6E8A-4147-A177-3AD203B41FA5}">
                      <a16:colId xmlns:a16="http://schemas.microsoft.com/office/drawing/2014/main" val="2623671046"/>
                    </a:ext>
                  </a:extLst>
                </a:gridCol>
              </a:tblGrid>
              <a:tr h="370840">
                <a:tc>
                  <a:txBody>
                    <a:bodyPr/>
                    <a:lstStyle/>
                    <a:p>
                      <a:r>
                        <a:rPr lang="en-US" dirty="0">
                          <a:latin typeface="Franklin Gothic Book" panose="020B0503020102020204" pitchFamily="34" charset="0"/>
                        </a:rPr>
                        <a:t>Time</a:t>
                      </a:r>
                    </a:p>
                  </a:txBody>
                  <a:tcPr/>
                </a:tc>
                <a:tc>
                  <a:txBody>
                    <a:bodyPr/>
                    <a:lstStyle/>
                    <a:p>
                      <a:r>
                        <a:rPr lang="en-US" dirty="0">
                          <a:latin typeface="Franklin Gothic Book" panose="020B0503020102020204" pitchFamily="34" charset="0"/>
                        </a:rPr>
                        <a:t>Task</a:t>
                      </a:r>
                    </a:p>
                  </a:txBody>
                  <a:tcPr/>
                </a:tc>
                <a:extLst>
                  <a:ext uri="{0D108BD9-81ED-4DB2-BD59-A6C34878D82A}">
                    <a16:rowId xmlns:a16="http://schemas.microsoft.com/office/drawing/2014/main" val="585175414"/>
                  </a:ext>
                </a:extLst>
              </a:tr>
              <a:tr h="370840">
                <a:tc>
                  <a:txBody>
                    <a:bodyPr/>
                    <a:lstStyle/>
                    <a:p>
                      <a:r>
                        <a:rPr lang="en-US" sz="1800" dirty="0">
                          <a:latin typeface="Franklin Gothic Book" panose="020B0503020102020204" pitchFamily="34" charset="0"/>
                        </a:rPr>
                        <a:t>10:00am – 10:20am</a:t>
                      </a:r>
                    </a:p>
                  </a:txBody>
                  <a:tcPr marT="45711" marB="45711"/>
                </a:tc>
                <a:tc>
                  <a:txBody>
                    <a:bodyPr/>
                    <a:lstStyle/>
                    <a:p>
                      <a:r>
                        <a:rPr lang="en-US" sz="2000" dirty="0">
                          <a:latin typeface="Franklin Gothic Book" panose="020B0503020102020204" pitchFamily="34" charset="0"/>
                        </a:rPr>
                        <a:t>Progress</a:t>
                      </a:r>
                    </a:p>
                    <a:p>
                      <a:pPr>
                        <a:lnSpc>
                          <a:spcPct val="125000"/>
                        </a:lnSpc>
                        <a:buFont typeface="Arial" pitchFamily="34" charset="0"/>
                        <a:buChar char="•"/>
                      </a:pPr>
                      <a:r>
                        <a:rPr lang="en-US" sz="1600" baseline="0" dirty="0">
                          <a:latin typeface="Franklin Gothic Book" panose="020B0503020102020204" pitchFamily="34" charset="0"/>
                        </a:rPr>
                        <a:t>Review Action Planning Documents</a:t>
                      </a:r>
                    </a:p>
                    <a:p>
                      <a:pPr>
                        <a:lnSpc>
                          <a:spcPct val="125000"/>
                        </a:lnSpc>
                        <a:buFont typeface="Arial" pitchFamily="34" charset="0"/>
                        <a:buChar char="•"/>
                      </a:pPr>
                      <a:r>
                        <a:rPr lang="en-US" sz="1600" baseline="0" dirty="0">
                          <a:latin typeface="Franklin Gothic Book" panose="020B0503020102020204" pitchFamily="34" charset="0"/>
                        </a:rPr>
                        <a:t>Small groups by topic</a:t>
                      </a:r>
                    </a:p>
                    <a:p>
                      <a:pPr marL="0" marR="0" indent="0" algn="l" defTabSz="914400" rtl="0" eaLnBrk="1" fontAlgn="auto" latinLnBrk="0" hangingPunct="1">
                        <a:lnSpc>
                          <a:spcPct val="125000"/>
                        </a:lnSpc>
                        <a:spcBef>
                          <a:spcPts val="0"/>
                        </a:spcBef>
                        <a:spcAft>
                          <a:spcPts val="0"/>
                        </a:spcAft>
                        <a:buClrTx/>
                        <a:buSzTx/>
                        <a:buFont typeface="Arial" pitchFamily="34" charset="0"/>
                        <a:buChar char="•"/>
                        <a:tabLst/>
                        <a:defRPr/>
                      </a:pPr>
                      <a:r>
                        <a:rPr lang="en-US" sz="1600" baseline="0" dirty="0">
                          <a:latin typeface="Franklin Gothic Book" panose="020B0503020102020204" pitchFamily="34" charset="0"/>
                        </a:rPr>
                        <a:t>Discuss improvements and challenges</a:t>
                      </a:r>
                    </a:p>
                  </a:txBody>
                  <a:tcPr marT="45711" marB="45711"/>
                </a:tc>
                <a:extLst>
                  <a:ext uri="{0D108BD9-81ED-4DB2-BD59-A6C34878D82A}">
                    <a16:rowId xmlns:a16="http://schemas.microsoft.com/office/drawing/2014/main" val="3406132225"/>
                  </a:ext>
                </a:extLst>
              </a:tr>
              <a:tr h="501327">
                <a:tc>
                  <a:txBody>
                    <a:bodyPr/>
                    <a:lstStyle/>
                    <a:p>
                      <a:r>
                        <a:rPr lang="en-US" sz="1800" dirty="0">
                          <a:latin typeface="Franklin Gothic Book" panose="020B0503020102020204" pitchFamily="34" charset="0"/>
                        </a:rPr>
                        <a:t>10:20am</a:t>
                      </a:r>
                      <a:r>
                        <a:rPr lang="en-US" sz="1800" baseline="0" dirty="0">
                          <a:latin typeface="Franklin Gothic Book" panose="020B0503020102020204" pitchFamily="34" charset="0"/>
                        </a:rPr>
                        <a:t> – 11:00am</a:t>
                      </a:r>
                      <a:endParaRPr lang="en-US" sz="1800" dirty="0">
                        <a:latin typeface="Franklin Gothic Book" panose="020B0503020102020204" pitchFamily="34" charset="0"/>
                      </a:endParaRPr>
                    </a:p>
                  </a:txBody>
                  <a:tcPr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latin typeface="Franklin Gothic Book" panose="020B0503020102020204" pitchFamily="34" charset="0"/>
                        </a:rPr>
                        <a:t>Skills Development 1</a:t>
                      </a:r>
                    </a:p>
                    <a:p>
                      <a:pPr>
                        <a:lnSpc>
                          <a:spcPct val="125000"/>
                        </a:lnSpc>
                        <a:buFont typeface="Arial" pitchFamily="34" charset="0"/>
                        <a:buChar char="•"/>
                      </a:pPr>
                      <a:r>
                        <a:rPr lang="en-US" sz="1600" baseline="0" dirty="0">
                          <a:latin typeface="Franklin Gothic Book" panose="020B0503020102020204" pitchFamily="34" charset="0"/>
                        </a:rPr>
                        <a:t>Physical activity breaks</a:t>
                      </a:r>
                    </a:p>
                  </a:txBody>
                  <a:tcPr marT="45711" marB="45711"/>
                </a:tc>
                <a:extLst>
                  <a:ext uri="{0D108BD9-81ED-4DB2-BD59-A6C34878D82A}">
                    <a16:rowId xmlns:a16="http://schemas.microsoft.com/office/drawing/2014/main" val="1366358875"/>
                  </a:ext>
                </a:extLst>
              </a:tr>
              <a:tr h="370840">
                <a:tc>
                  <a:txBody>
                    <a:bodyPr/>
                    <a:lstStyle/>
                    <a:p>
                      <a:r>
                        <a:rPr lang="en-US" sz="1800" kern="1200" dirty="0">
                          <a:solidFill>
                            <a:schemeClr val="dk1"/>
                          </a:solidFill>
                          <a:effectLst/>
                          <a:latin typeface="Franklin Gothic Book" panose="020B0503020102020204" pitchFamily="34" charset="0"/>
                          <a:ea typeface="+mn-ea"/>
                          <a:cs typeface="+mn-cs"/>
                        </a:rPr>
                        <a:t>11:00am</a:t>
                      </a:r>
                      <a:r>
                        <a:rPr lang="en-US" sz="1800" baseline="0" dirty="0">
                          <a:latin typeface="Franklin Gothic Book" panose="020B0503020102020204" pitchFamily="34" charset="0"/>
                        </a:rPr>
                        <a:t> – </a:t>
                      </a:r>
                      <a:r>
                        <a:rPr lang="en-US" sz="1800" kern="1200" dirty="0">
                          <a:solidFill>
                            <a:schemeClr val="dk1"/>
                          </a:solidFill>
                          <a:effectLst/>
                          <a:latin typeface="Franklin Gothic Book" panose="020B0503020102020204" pitchFamily="34" charset="0"/>
                          <a:ea typeface="+mn-ea"/>
                          <a:cs typeface="+mn-cs"/>
                        </a:rPr>
                        <a:t>11:30am</a:t>
                      </a:r>
                      <a:endParaRPr lang="en-US" sz="1800" dirty="0">
                        <a:latin typeface="Franklin Gothic Book" panose="020B0503020102020204" pitchFamily="34" charset="0"/>
                      </a:endParaRPr>
                    </a:p>
                  </a:txBody>
                  <a:tcPr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latin typeface="Franklin Gothic Book" panose="020B0503020102020204" pitchFamily="34" charset="0"/>
                        </a:rPr>
                        <a:t>Skills Development 2</a:t>
                      </a:r>
                    </a:p>
                    <a:p>
                      <a:pPr>
                        <a:lnSpc>
                          <a:spcPct val="125000"/>
                        </a:lnSpc>
                        <a:buFont typeface="Arial" pitchFamily="34" charset="0"/>
                        <a:buChar char="•"/>
                      </a:pPr>
                      <a:r>
                        <a:rPr lang="en-US" sz="1600" kern="1200" dirty="0">
                          <a:solidFill>
                            <a:schemeClr val="dk1"/>
                          </a:solidFill>
                          <a:effectLst/>
                          <a:latin typeface="Franklin Gothic Book" panose="020B0503020102020204" pitchFamily="34" charset="0"/>
                          <a:ea typeface="+mn-ea"/>
                          <a:cs typeface="+mn-cs"/>
                        </a:rPr>
                        <a:t>Healthy eating &amp; drinking</a:t>
                      </a:r>
                      <a:endParaRPr lang="en-US" sz="1200" baseline="0" dirty="0">
                        <a:latin typeface="Franklin Gothic Book" panose="020B0503020102020204" pitchFamily="34" charset="0"/>
                      </a:endParaRPr>
                    </a:p>
                  </a:txBody>
                  <a:tcPr marT="45711" marB="45711"/>
                </a:tc>
                <a:extLst>
                  <a:ext uri="{0D108BD9-81ED-4DB2-BD59-A6C34878D82A}">
                    <a16:rowId xmlns:a16="http://schemas.microsoft.com/office/drawing/2014/main" val="1813798566"/>
                  </a:ext>
                </a:extLst>
              </a:tr>
            </a:tbl>
          </a:graphicData>
        </a:graphic>
      </p:graphicFrame>
    </p:spTree>
    <p:extLst>
      <p:ext uri="{BB962C8B-B14F-4D97-AF65-F5344CB8AC3E}">
        <p14:creationId xmlns:p14="http://schemas.microsoft.com/office/powerpoint/2010/main" val="4278700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38DCA-BBF4-BB5F-0BF5-D2858F309DDF}"/>
              </a:ext>
            </a:extLst>
          </p:cNvPr>
          <p:cNvSpPr>
            <a:spLocks noGrp="1"/>
          </p:cNvSpPr>
          <p:nvPr>
            <p:ph type="title"/>
          </p:nvPr>
        </p:nvSpPr>
        <p:spPr/>
        <p:txBody>
          <a:bodyPr/>
          <a:lstStyle/>
          <a:p>
            <a:r>
              <a:rPr lang="en-US" sz="4400" dirty="0"/>
              <a:t>OSNAP Guide for Writing Afterschool Wellness Policies, cont’d </a:t>
            </a:r>
            <a:endParaRPr lang="en-US" dirty="0"/>
          </a:p>
        </p:txBody>
      </p:sp>
      <p:sp>
        <p:nvSpPr>
          <p:cNvPr id="3" name="Content Placeholder 2">
            <a:extLst>
              <a:ext uri="{FF2B5EF4-FFF2-40B4-BE49-F238E27FC236}">
                <a16:creationId xmlns:a16="http://schemas.microsoft.com/office/drawing/2014/main" id="{8CB26882-B883-58AC-D212-A8B1172DEC0F}"/>
              </a:ext>
            </a:extLst>
          </p:cNvPr>
          <p:cNvSpPr>
            <a:spLocks noGrp="1"/>
          </p:cNvSpPr>
          <p:nvPr>
            <p:ph idx="1"/>
          </p:nvPr>
        </p:nvSpPr>
        <p:spPr/>
        <p:txBody>
          <a:bodyPr/>
          <a:lstStyle/>
          <a:p>
            <a:r>
              <a:rPr lang="en-US" dirty="0">
                <a:latin typeface="Franklin Gothic Book" panose="020B0503020102020204" pitchFamily="34" charset="0"/>
              </a:rPr>
              <a:t>Similar policy language has already been used in other programs like yours</a:t>
            </a:r>
          </a:p>
          <a:p>
            <a:r>
              <a:rPr lang="en-US" dirty="0">
                <a:latin typeface="Franklin Gothic Book" panose="020B0503020102020204" pitchFamily="34" charset="0"/>
              </a:rPr>
              <a:t>Language can be adapted and changed to suit your needs</a:t>
            </a:r>
          </a:p>
          <a:p>
            <a:pPr lvl="1"/>
            <a:r>
              <a:rPr lang="en-US" dirty="0">
                <a:latin typeface="Franklin Gothic Book" panose="020B0503020102020204" pitchFamily="34" charset="0"/>
              </a:rPr>
              <a:t>Think carefully about what your changes might mean for practice. </a:t>
            </a:r>
          </a:p>
          <a:p>
            <a:pPr lvl="1"/>
            <a:r>
              <a:rPr lang="en-US" dirty="0">
                <a:latin typeface="Franklin Gothic Book" panose="020B0503020102020204" pitchFamily="34" charset="0"/>
              </a:rPr>
              <a:t>For example, a policy that states that teachers should include activity breaks in the daily schedule is weaker than a policy stating that teachers must include them. </a:t>
            </a:r>
          </a:p>
          <a:p>
            <a:endParaRPr lang="en-US" dirty="0">
              <a:latin typeface="Franklin Gothic Book" panose="020B0503020102020204" pitchFamily="34" charset="0"/>
            </a:endParaRPr>
          </a:p>
        </p:txBody>
      </p:sp>
    </p:spTree>
    <p:extLst>
      <p:ext uri="{BB962C8B-B14F-4D97-AF65-F5344CB8AC3E}">
        <p14:creationId xmlns:p14="http://schemas.microsoft.com/office/powerpoint/2010/main" val="1163842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1A52E-5F47-46EF-BD5F-3C28CB9B7718}"/>
              </a:ext>
            </a:extLst>
          </p:cNvPr>
          <p:cNvSpPr>
            <a:spLocks noGrp="1"/>
          </p:cNvSpPr>
          <p:nvPr>
            <p:ph type="title"/>
          </p:nvPr>
        </p:nvSpPr>
        <p:spPr/>
        <p:txBody>
          <a:bodyPr/>
          <a:lstStyle/>
          <a:p>
            <a:r>
              <a:rPr lang="en-US" dirty="0"/>
              <a:t>Afterschool team breakout/lunch</a:t>
            </a:r>
          </a:p>
        </p:txBody>
      </p:sp>
    </p:spTree>
    <p:extLst>
      <p:ext uri="{BB962C8B-B14F-4D97-AF65-F5344CB8AC3E}">
        <p14:creationId xmlns:p14="http://schemas.microsoft.com/office/powerpoint/2010/main" val="1737453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AF222-3613-763C-3F43-0EB52E5F7BF9}"/>
              </a:ext>
            </a:extLst>
          </p:cNvPr>
          <p:cNvSpPr>
            <a:spLocks noGrp="1"/>
          </p:cNvSpPr>
          <p:nvPr>
            <p:ph type="title"/>
          </p:nvPr>
        </p:nvSpPr>
        <p:spPr/>
        <p:txBody>
          <a:bodyPr/>
          <a:lstStyle/>
          <a:p>
            <a:r>
              <a:rPr lang="en-US" dirty="0"/>
              <a:t>Afterschool team breakout</a:t>
            </a:r>
          </a:p>
        </p:txBody>
      </p:sp>
      <p:sp>
        <p:nvSpPr>
          <p:cNvPr id="3" name="Content Placeholder 2">
            <a:extLst>
              <a:ext uri="{FF2B5EF4-FFF2-40B4-BE49-F238E27FC236}">
                <a16:creationId xmlns:a16="http://schemas.microsoft.com/office/drawing/2014/main" id="{DCCDEEB2-1F86-2176-93CD-542C7B68B264}"/>
              </a:ext>
            </a:extLst>
          </p:cNvPr>
          <p:cNvSpPr>
            <a:spLocks noGrp="1"/>
          </p:cNvSpPr>
          <p:nvPr>
            <p:ph idx="1"/>
          </p:nvPr>
        </p:nvSpPr>
        <p:spPr/>
        <p:txBody>
          <a:bodyPr/>
          <a:lstStyle/>
          <a:p>
            <a:r>
              <a:rPr lang="en-US" dirty="0">
                <a:latin typeface="Franklin Gothic Book" panose="020B0503020102020204" pitchFamily="34" charset="0"/>
              </a:rPr>
              <a:t>Break out into afterschool teams</a:t>
            </a:r>
          </a:p>
          <a:p>
            <a:r>
              <a:rPr lang="en-US" dirty="0">
                <a:latin typeface="Franklin Gothic Book" panose="020B0503020102020204" pitchFamily="34" charset="0"/>
              </a:rPr>
              <a:t>Revise &amp; update OSNAP Action Planning Document</a:t>
            </a:r>
          </a:p>
          <a:p>
            <a:r>
              <a:rPr lang="en-US" dirty="0">
                <a:latin typeface="Franklin Gothic Book" panose="020B0503020102020204" pitchFamily="34" charset="0"/>
              </a:rPr>
              <a:t>Decide on practice, policy, and communication action steps for each goal</a:t>
            </a:r>
          </a:p>
          <a:p>
            <a:pPr lvl="1"/>
            <a:r>
              <a:rPr lang="en-US" dirty="0">
                <a:latin typeface="Franklin Gothic Book" panose="020B0503020102020204" pitchFamily="34" charset="0"/>
              </a:rPr>
              <a:t>Set at least 1 action step that addresses the steps necessary for implementing policies </a:t>
            </a:r>
          </a:p>
          <a:p>
            <a:r>
              <a:rPr lang="en-US" dirty="0">
                <a:latin typeface="Franklin Gothic Book" panose="020B0503020102020204" pitchFamily="34" charset="0"/>
              </a:rPr>
              <a:t>Complete 2 copies of the OSNAP Action Planning Document</a:t>
            </a:r>
          </a:p>
          <a:p>
            <a:endParaRPr lang="en-US" dirty="0">
              <a:latin typeface="Franklin Gothic Book" panose="020B0503020102020204" pitchFamily="34" charset="0"/>
            </a:endParaRPr>
          </a:p>
        </p:txBody>
      </p:sp>
    </p:spTree>
    <p:extLst>
      <p:ext uri="{BB962C8B-B14F-4D97-AF65-F5344CB8AC3E}">
        <p14:creationId xmlns:p14="http://schemas.microsoft.com/office/powerpoint/2010/main" val="761000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3341F-1D1F-5182-89FC-C4D77550A0FB}"/>
              </a:ext>
            </a:extLst>
          </p:cNvPr>
          <p:cNvSpPr>
            <a:spLocks noGrp="1"/>
          </p:cNvSpPr>
          <p:nvPr>
            <p:ph type="title"/>
          </p:nvPr>
        </p:nvSpPr>
        <p:spPr/>
        <p:txBody>
          <a:bodyPr/>
          <a:lstStyle/>
          <a:p>
            <a:r>
              <a:rPr lang="en-US" dirty="0"/>
              <a:t>Recap &amp; questions</a:t>
            </a:r>
          </a:p>
        </p:txBody>
      </p:sp>
      <p:sp>
        <p:nvSpPr>
          <p:cNvPr id="3" name="Content Placeholder 2">
            <a:extLst>
              <a:ext uri="{FF2B5EF4-FFF2-40B4-BE49-F238E27FC236}">
                <a16:creationId xmlns:a16="http://schemas.microsoft.com/office/drawing/2014/main" id="{B7B4DBB4-E8BF-E53F-F167-D3768BF4C9C9}"/>
              </a:ext>
            </a:extLst>
          </p:cNvPr>
          <p:cNvSpPr>
            <a:spLocks noGrp="1"/>
          </p:cNvSpPr>
          <p:nvPr>
            <p:ph idx="1"/>
          </p:nvPr>
        </p:nvSpPr>
        <p:spPr/>
        <p:txBody>
          <a:bodyPr/>
          <a:lstStyle/>
          <a:p>
            <a:r>
              <a:rPr lang="en-US" dirty="0">
                <a:latin typeface="Franklin Gothic Book" panose="020B0503020102020204" pitchFamily="34" charset="0"/>
              </a:rPr>
              <a:t>Share 1 new goal or action step with the group</a:t>
            </a:r>
          </a:p>
          <a:p>
            <a:r>
              <a:rPr lang="en-US" dirty="0">
                <a:latin typeface="Franklin Gothic Book" panose="020B0503020102020204" pitchFamily="34" charset="0"/>
              </a:rPr>
              <a:t>What did you learn today?</a:t>
            </a:r>
          </a:p>
          <a:p>
            <a:r>
              <a:rPr lang="en-US" dirty="0">
                <a:latin typeface="Franklin Gothic Book" panose="020B0503020102020204" pitchFamily="34" charset="0"/>
              </a:rPr>
              <a:t>How might you apply the new skills you developed around policy development and/or physical activity?</a:t>
            </a:r>
          </a:p>
          <a:p>
            <a:r>
              <a:rPr lang="en-US" dirty="0">
                <a:latin typeface="Franklin Gothic Book" panose="020B0503020102020204" pitchFamily="34" charset="0"/>
              </a:rPr>
              <a:t>What do you need from me?</a:t>
            </a:r>
          </a:p>
          <a:p>
            <a:r>
              <a:rPr lang="en-US" dirty="0">
                <a:latin typeface="Franklin Gothic Book" panose="020B0503020102020204" pitchFamily="34" charset="0"/>
              </a:rPr>
              <a:t>Lingering questions…</a:t>
            </a:r>
          </a:p>
          <a:p>
            <a:endParaRPr lang="en-US" dirty="0">
              <a:latin typeface="Franklin Gothic Book" panose="020B0503020102020204" pitchFamily="34" charset="0"/>
            </a:endParaRPr>
          </a:p>
        </p:txBody>
      </p:sp>
    </p:spTree>
    <p:extLst>
      <p:ext uri="{BB962C8B-B14F-4D97-AF65-F5344CB8AC3E}">
        <p14:creationId xmlns:p14="http://schemas.microsoft.com/office/powerpoint/2010/main" val="953411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5322F-EEC1-75F0-871B-63060D9D30B0}"/>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507F71F3-D773-867F-8027-79C8137D077F}"/>
              </a:ext>
            </a:extLst>
          </p:cNvPr>
          <p:cNvSpPr>
            <a:spLocks noGrp="1"/>
          </p:cNvSpPr>
          <p:nvPr>
            <p:ph idx="1"/>
          </p:nvPr>
        </p:nvSpPr>
        <p:spPr/>
        <p:txBody>
          <a:bodyPr/>
          <a:lstStyle/>
          <a:p>
            <a:pPr>
              <a:defRPr/>
            </a:pPr>
            <a:r>
              <a:rPr lang="en-US" sz="2400" dirty="0">
                <a:latin typeface="Franklin Gothic Book" panose="020B0503020102020204" pitchFamily="34" charset="0"/>
              </a:rPr>
              <a:t>Learning Community 3 is scheduled for the week of [Month Day, Year]</a:t>
            </a:r>
          </a:p>
          <a:p>
            <a:pPr lvl="1">
              <a:defRPr/>
            </a:pPr>
            <a:r>
              <a:rPr lang="en-US" sz="2000" dirty="0">
                <a:latin typeface="Franklin Gothic Book" panose="020B0503020102020204" pitchFamily="34" charset="0"/>
              </a:rPr>
              <a:t>Collect policy documents</a:t>
            </a:r>
          </a:p>
          <a:p>
            <a:pPr>
              <a:defRPr/>
            </a:pPr>
            <a:r>
              <a:rPr lang="en-US" sz="2400" dirty="0">
                <a:latin typeface="Franklin Gothic Book" panose="020B0503020102020204" pitchFamily="34" charset="0"/>
              </a:rPr>
              <a:t>Complete Nutrition and Physical Activity Planning Tool each month</a:t>
            </a:r>
          </a:p>
          <a:p>
            <a:pPr>
              <a:defRPr/>
            </a:pPr>
            <a:r>
              <a:rPr lang="en-US" sz="2400" dirty="0">
                <a:latin typeface="Franklin Gothic Book" panose="020B0503020102020204" pitchFamily="34" charset="0"/>
              </a:rPr>
              <a:t>[Insert local training dates &amp; opportunities]</a:t>
            </a:r>
          </a:p>
          <a:p>
            <a:pPr marL="0" indent="0" algn="ctr">
              <a:buFont typeface="Wingdings" pitchFamily="2" charset="2"/>
              <a:buNone/>
              <a:defRPr/>
            </a:pPr>
            <a:r>
              <a:rPr lang="en-US" sz="2400" dirty="0">
                <a:latin typeface="Franklin Gothic Book" panose="020B0503020102020204" pitchFamily="34" charset="0"/>
              </a:rPr>
              <a:t> 	</a:t>
            </a:r>
            <a:r>
              <a:rPr lang="en-US" sz="2400" b="1" dirty="0">
                <a:latin typeface="Franklin Gothic Book" panose="020B0503020102020204" pitchFamily="34" charset="0"/>
              </a:rPr>
              <a:t>**Please fill out your evaluation**</a:t>
            </a:r>
          </a:p>
          <a:p>
            <a:pPr>
              <a:defRPr/>
            </a:pPr>
            <a:endParaRPr lang="en-US" sz="2400" dirty="0">
              <a:latin typeface="Franklin Gothic Book" panose="020B0503020102020204" pitchFamily="34" charset="0"/>
            </a:endParaRPr>
          </a:p>
          <a:p>
            <a:pPr>
              <a:defRPr/>
            </a:pPr>
            <a:endParaRPr lang="en-US" sz="2400" dirty="0">
              <a:latin typeface="Franklin Gothic Book" panose="020B0503020102020204" pitchFamily="34" charset="0"/>
            </a:endParaRPr>
          </a:p>
          <a:p>
            <a:pPr>
              <a:defRPr/>
            </a:pPr>
            <a:r>
              <a:rPr lang="en-US" sz="2400" dirty="0">
                <a:latin typeface="Franklin Gothic Book" panose="020B0503020102020204" pitchFamily="34" charset="0"/>
              </a:rPr>
              <a:t>[insert your contact information here]</a:t>
            </a:r>
          </a:p>
          <a:p>
            <a:endParaRPr lang="en-US" dirty="0">
              <a:latin typeface="Franklin Gothic Book" panose="020B0503020102020204" pitchFamily="34" charset="0"/>
            </a:endParaRPr>
          </a:p>
        </p:txBody>
      </p:sp>
    </p:spTree>
    <p:extLst>
      <p:ext uri="{BB962C8B-B14F-4D97-AF65-F5344CB8AC3E}">
        <p14:creationId xmlns:p14="http://schemas.microsoft.com/office/powerpoint/2010/main" val="2973302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B925C-D5A2-904E-DAC1-99140E88A7D0}"/>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B94E114C-BDE6-D897-1245-3D6CB3E061EB}"/>
              </a:ext>
            </a:extLst>
          </p:cNvPr>
          <p:cNvSpPr>
            <a:spLocks noGrp="1"/>
          </p:cNvSpPr>
          <p:nvPr>
            <p:ph idx="1"/>
          </p:nvPr>
        </p:nvSpPr>
        <p:spPr>
          <a:xfrm>
            <a:off x="838200" y="1825625"/>
            <a:ext cx="10731500" cy="4351338"/>
          </a:xfrm>
        </p:spPr>
        <p:txBody>
          <a:bodyPr>
            <a:normAutofit fontScale="77500" lnSpcReduction="20000"/>
          </a:bodyPr>
          <a:lstStyle/>
          <a:p>
            <a:pPr marL="0" indent="0" algn="l">
              <a:lnSpc>
                <a:spcPct val="120000"/>
              </a:lnSpc>
              <a:buNone/>
            </a:pPr>
            <a:r>
              <a:rPr lang="en-US" sz="2300" i="0" dirty="0">
                <a:effectLst/>
                <a:latin typeface="Franklin Gothic Book" panose="020B0503020102020204" pitchFamily="34" charset="0"/>
              </a:rPr>
              <a:t>The Out-of-School Nutrition and Physical Activity Initiative (OSNAP) was developed as a research project at the Prevention Research Center on Nutrition and Physical Activity at the Harvard T.H. Chan School of Public Health (HPRC) (2009 – 2015). </a:t>
            </a:r>
            <a:endParaRPr lang="en-US" sz="2300" dirty="0">
              <a:latin typeface="Franklin Gothic Book" panose="020B0503020102020204" pitchFamily="34" charset="0"/>
            </a:endParaRPr>
          </a:p>
          <a:p>
            <a:pPr marL="0" indent="0">
              <a:lnSpc>
                <a:spcPct val="120000"/>
              </a:lnSpc>
              <a:buNone/>
            </a:pPr>
            <a:r>
              <a:rPr lang="en-US" sz="2900" i="1" dirty="0"/>
              <a:t>Funding</a:t>
            </a:r>
            <a:r>
              <a:rPr lang="en-US" sz="4000" dirty="0"/>
              <a:t> </a:t>
            </a:r>
          </a:p>
          <a:p>
            <a:pPr marL="0" indent="0">
              <a:lnSpc>
                <a:spcPct val="120000"/>
              </a:lnSpc>
              <a:spcBef>
                <a:spcPts val="0"/>
              </a:spcBef>
              <a:buNone/>
            </a:pPr>
            <a:r>
              <a:rPr lang="en-US" sz="2300" dirty="0">
                <a:latin typeface="Franklin Gothic Book" panose="020B0503020102020204" pitchFamily="34" charset="0"/>
              </a:rPr>
              <a:t>This work and the Prevention Research Center on Nutrition and Physical Activity at the Harvard T.H. Chan School of Public Health (HPRC) is supported by the Centers for Disease Control and Prevention (U48DP001946 and U48DP006376), including the Nutrition and Obesity Policy Research and Evaluation Network, as well as support from the Donald and Sue Pritzker Nutrition and Fitness Initiative and the Robert Wood Johnson Foundation (#66284). The findings and conclusions are those of the author(s) and do not necessarily represent the official position of the Centers for Disease Control and Prevention or other funders.</a:t>
            </a:r>
          </a:p>
          <a:p>
            <a:pPr marL="0" indent="0">
              <a:lnSpc>
                <a:spcPct val="120000"/>
              </a:lnSpc>
              <a:spcBef>
                <a:spcPts val="0"/>
              </a:spcBef>
              <a:buNone/>
            </a:pPr>
            <a:endParaRPr lang="en-US" sz="2300" dirty="0">
              <a:latin typeface="Franklin Gothic Book" panose="020B0503020102020204" pitchFamily="34" charset="0"/>
            </a:endParaRPr>
          </a:p>
          <a:p>
            <a:pPr>
              <a:lnSpc>
                <a:spcPct val="120000"/>
              </a:lnSpc>
            </a:pPr>
            <a:r>
              <a:rPr lang="en-US" sz="2400" b="1" dirty="0">
                <a:latin typeface="Franklin Gothic Demi" panose="020B0603020102020204" pitchFamily="34" charset="0"/>
              </a:rPr>
              <a:t>For more information about OSNAP, visit: </a:t>
            </a:r>
            <a:r>
              <a:rPr lang="en-US" sz="2400" b="1" dirty="0">
                <a:latin typeface="Franklin Gothic Demi" panose="020B0603020102020204" pitchFamily="34" charset="0"/>
                <a:hlinkClick r:id="rId3"/>
              </a:rPr>
              <a:t>www.osnap.org </a:t>
            </a:r>
            <a:endParaRPr lang="en-US" sz="2400" b="1" dirty="0">
              <a:latin typeface="Franklin Gothic Demi" panose="020B0603020102020204" pitchFamily="34" charset="0"/>
            </a:endParaRPr>
          </a:p>
          <a:p>
            <a:pPr>
              <a:lnSpc>
                <a:spcPct val="120000"/>
              </a:lnSpc>
            </a:pPr>
            <a:r>
              <a:rPr lang="en-US" sz="2400" b="1" dirty="0">
                <a:latin typeface="Franklin Gothic Demi" panose="020B0603020102020204" pitchFamily="34" charset="0"/>
              </a:rPr>
              <a:t>For more information about HPRC, visit: </a:t>
            </a:r>
            <a:r>
              <a:rPr lang="en-US" sz="2400" b="1" dirty="0">
                <a:latin typeface="Franklin Gothic Demi" panose="020B0603020102020204" pitchFamily="34" charset="0"/>
                <a:hlinkClick r:id="rId4"/>
              </a:rPr>
              <a:t>www.hsph.harvard.edu/prc</a:t>
            </a:r>
            <a:endParaRPr lang="en-US" sz="2400" b="1" dirty="0">
              <a:latin typeface="Franklin Gothic Demi" panose="020B0603020102020204" pitchFamily="34" charset="0"/>
            </a:endParaRPr>
          </a:p>
        </p:txBody>
      </p:sp>
    </p:spTree>
    <p:extLst>
      <p:ext uri="{BB962C8B-B14F-4D97-AF65-F5344CB8AC3E}">
        <p14:creationId xmlns:p14="http://schemas.microsoft.com/office/powerpoint/2010/main" val="59579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616D5-BB24-A24C-62FB-DFC0FE9CF088}"/>
              </a:ext>
            </a:extLst>
          </p:cNvPr>
          <p:cNvSpPr>
            <a:spLocks noGrp="1"/>
          </p:cNvSpPr>
          <p:nvPr>
            <p:ph type="title"/>
          </p:nvPr>
        </p:nvSpPr>
        <p:spPr/>
        <p:txBody>
          <a:bodyPr/>
          <a:lstStyle/>
          <a:p>
            <a:r>
              <a:rPr lang="en-US" dirty="0"/>
              <a:t>Policy writing &amp; communication</a:t>
            </a:r>
          </a:p>
        </p:txBody>
      </p:sp>
      <p:sp>
        <p:nvSpPr>
          <p:cNvPr id="3" name="Content Placeholder 2">
            <a:extLst>
              <a:ext uri="{FF2B5EF4-FFF2-40B4-BE49-F238E27FC236}">
                <a16:creationId xmlns:a16="http://schemas.microsoft.com/office/drawing/2014/main" id="{965B4E13-0007-6650-9ABB-8236BEE9BB39}"/>
              </a:ext>
            </a:extLst>
          </p:cNvPr>
          <p:cNvSpPr>
            <a:spLocks noGrp="1"/>
          </p:cNvSpPr>
          <p:nvPr>
            <p:ph idx="1"/>
          </p:nvPr>
        </p:nvSpPr>
        <p:spPr/>
        <p:txBody>
          <a:bodyPr/>
          <a:lstStyle/>
          <a:p>
            <a:pPr eaLnBrk="1" hangingPunct="1"/>
            <a:r>
              <a:rPr lang="en-US" dirty="0">
                <a:latin typeface="Franklin Gothic Book" panose="020B0503020102020204" pitchFamily="34" charset="0"/>
              </a:rPr>
              <a:t>Let’s do it!</a:t>
            </a:r>
          </a:p>
          <a:p>
            <a:pPr lvl="1" eaLnBrk="1" hangingPunct="1"/>
            <a:r>
              <a:rPr lang="en-US" dirty="0">
                <a:latin typeface="Franklin Gothic Book" panose="020B0503020102020204" pitchFamily="34" charset="0"/>
              </a:rPr>
              <a:t>Assess current policies</a:t>
            </a:r>
          </a:p>
          <a:p>
            <a:pPr lvl="2" eaLnBrk="1" hangingPunct="1"/>
            <a:r>
              <a:rPr lang="en-US" dirty="0">
                <a:latin typeface="Franklin Gothic Book" panose="020B0503020102020204" pitchFamily="34" charset="0"/>
              </a:rPr>
              <a:t>What policy documents do you have?</a:t>
            </a:r>
          </a:p>
          <a:p>
            <a:pPr lvl="3" eaLnBrk="1" hangingPunct="1"/>
            <a:r>
              <a:rPr lang="en-US" dirty="0">
                <a:latin typeface="Franklin Gothic Book" panose="020B0503020102020204" pitchFamily="34" charset="0"/>
              </a:rPr>
              <a:t>Policy Self-Assessment</a:t>
            </a:r>
          </a:p>
          <a:p>
            <a:pPr lvl="2" eaLnBrk="1" hangingPunct="1"/>
            <a:r>
              <a:rPr lang="en-US" dirty="0">
                <a:latin typeface="Franklin Gothic Book" panose="020B0503020102020204" pitchFamily="34" charset="0"/>
              </a:rPr>
              <a:t>Do your policies support the OSNAP goals for nutrition and physical activity? </a:t>
            </a:r>
          </a:p>
          <a:p>
            <a:pPr lvl="3" eaLnBrk="1" hangingPunct="1"/>
            <a:r>
              <a:rPr lang="en-US" dirty="0">
                <a:latin typeface="Franklin Gothic Book" panose="020B0503020102020204" pitchFamily="34" charset="0"/>
              </a:rPr>
              <a:t>OSNAP Policy Self-Assessment Areas for Improvement Policy Report</a:t>
            </a:r>
          </a:p>
          <a:p>
            <a:pPr lvl="3" eaLnBrk="1" hangingPunct="1"/>
            <a:endParaRPr lang="en-US" dirty="0">
              <a:latin typeface="Franklin Gothic Book" panose="020B0503020102020204" pitchFamily="34" charset="0"/>
            </a:endParaRPr>
          </a:p>
          <a:p>
            <a:pPr lvl="1" eaLnBrk="1" hangingPunct="1">
              <a:buFont typeface="Wingdings" pitchFamily="2" charset="2"/>
              <a:buNone/>
            </a:pPr>
            <a:endParaRPr lang="en-US" dirty="0">
              <a:latin typeface="Franklin Gothic Book" panose="020B0503020102020204" pitchFamily="34" charset="0"/>
            </a:endParaRPr>
          </a:p>
          <a:p>
            <a:endParaRPr lang="en-US" dirty="0">
              <a:latin typeface="Franklin Gothic Book" panose="020B0503020102020204" pitchFamily="34" charset="0"/>
            </a:endParaRPr>
          </a:p>
        </p:txBody>
      </p:sp>
    </p:spTree>
    <p:extLst>
      <p:ext uri="{BB962C8B-B14F-4D97-AF65-F5344CB8AC3E}">
        <p14:creationId xmlns:p14="http://schemas.microsoft.com/office/powerpoint/2010/main" val="2253165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6737B-FB3E-BA79-DDE9-A1213C88BE91}"/>
              </a:ext>
            </a:extLst>
          </p:cNvPr>
          <p:cNvSpPr>
            <a:spLocks noGrp="1"/>
          </p:cNvSpPr>
          <p:nvPr>
            <p:ph type="title"/>
          </p:nvPr>
        </p:nvSpPr>
        <p:spPr/>
        <p:txBody>
          <a:bodyPr/>
          <a:lstStyle/>
          <a:p>
            <a:r>
              <a:rPr lang="en-US" dirty="0"/>
              <a:t>Policy Self-Assessment</a:t>
            </a:r>
          </a:p>
        </p:txBody>
      </p:sp>
      <p:sp>
        <p:nvSpPr>
          <p:cNvPr id="3" name="Content Placeholder 2">
            <a:extLst>
              <a:ext uri="{FF2B5EF4-FFF2-40B4-BE49-F238E27FC236}">
                <a16:creationId xmlns:a16="http://schemas.microsoft.com/office/drawing/2014/main" id="{E79E4541-94F0-8235-E5A5-2EB684F6706B}"/>
              </a:ext>
            </a:extLst>
          </p:cNvPr>
          <p:cNvSpPr>
            <a:spLocks noGrp="1"/>
          </p:cNvSpPr>
          <p:nvPr>
            <p:ph idx="1"/>
          </p:nvPr>
        </p:nvSpPr>
        <p:spPr>
          <a:xfrm>
            <a:off x="838200" y="1825625"/>
            <a:ext cx="5954486" cy="4351338"/>
          </a:xfrm>
        </p:spPr>
        <p:txBody>
          <a:bodyPr/>
          <a:lstStyle/>
          <a:p>
            <a:r>
              <a:rPr lang="en-US" dirty="0">
                <a:latin typeface="Franklin Gothic Book" panose="020B0503020102020204" pitchFamily="34" charset="0"/>
              </a:rPr>
              <a:t>Let’s do it!</a:t>
            </a:r>
          </a:p>
          <a:p>
            <a:pPr lvl="1"/>
            <a:r>
              <a:rPr lang="en-US" dirty="0">
                <a:latin typeface="Franklin Gothic Book" panose="020B0503020102020204" pitchFamily="34" charset="0"/>
              </a:rPr>
              <a:t>Assess current policies</a:t>
            </a:r>
          </a:p>
          <a:p>
            <a:pPr lvl="2"/>
            <a:r>
              <a:rPr lang="en-US" dirty="0">
                <a:latin typeface="Franklin Gothic Book" panose="020B0503020102020204" pitchFamily="34" charset="0"/>
              </a:rPr>
              <a:t>What policy documents do you have?</a:t>
            </a:r>
          </a:p>
          <a:p>
            <a:pPr lvl="2"/>
            <a:r>
              <a:rPr lang="en-US" dirty="0">
                <a:latin typeface="Franklin Gothic Book" panose="020B0503020102020204" pitchFamily="34" charset="0"/>
              </a:rPr>
              <a:t>Do you have written statements that address nutrition and physical activity?</a:t>
            </a:r>
          </a:p>
          <a:p>
            <a:pPr lvl="2"/>
            <a:r>
              <a:rPr lang="en-US" dirty="0">
                <a:latin typeface="Franklin Gothic Book" panose="020B0503020102020204" pitchFamily="34" charset="0"/>
              </a:rPr>
              <a:t>Do your policies support the OSNAP goals for nutrition and physical activity? </a:t>
            </a:r>
          </a:p>
          <a:p>
            <a:endParaRPr lang="en-US" dirty="0">
              <a:latin typeface="Franklin Gothic Book" panose="020B0503020102020204" pitchFamily="34" charset="0"/>
            </a:endParaRPr>
          </a:p>
          <a:p>
            <a:endParaRPr lang="en-US" dirty="0">
              <a:latin typeface="Franklin Gothic Book" panose="020B0503020102020204" pitchFamily="34" charset="0"/>
            </a:endParaRPr>
          </a:p>
          <a:p>
            <a:endParaRPr lang="en-US" dirty="0">
              <a:latin typeface="Franklin Gothic Book" panose="020B0503020102020204" pitchFamily="34" charset="0"/>
            </a:endParaRPr>
          </a:p>
        </p:txBody>
      </p:sp>
      <p:pic>
        <p:nvPicPr>
          <p:cNvPr id="4" name="Picture 2">
            <a:extLst>
              <a:ext uri="{FF2B5EF4-FFF2-40B4-BE49-F238E27FC236}">
                <a16:creationId xmlns:a16="http://schemas.microsoft.com/office/drawing/2014/main" id="{ACB50C1D-71AC-E9B4-5363-0ED6911D069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12208" y="1368425"/>
            <a:ext cx="4371975" cy="460533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6402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64421-CA6B-27A4-B8D7-BC787498B795}"/>
              </a:ext>
            </a:extLst>
          </p:cNvPr>
          <p:cNvSpPr>
            <a:spLocks noGrp="1"/>
          </p:cNvSpPr>
          <p:nvPr>
            <p:ph type="title"/>
          </p:nvPr>
        </p:nvSpPr>
        <p:spPr/>
        <p:txBody>
          <a:bodyPr/>
          <a:lstStyle/>
          <a:p>
            <a:r>
              <a:rPr lang="en-US" dirty="0"/>
              <a:t>Coding Your Policies</a:t>
            </a:r>
          </a:p>
        </p:txBody>
      </p:sp>
      <p:sp>
        <p:nvSpPr>
          <p:cNvPr id="3" name="Content Placeholder 2">
            <a:extLst>
              <a:ext uri="{FF2B5EF4-FFF2-40B4-BE49-F238E27FC236}">
                <a16:creationId xmlns:a16="http://schemas.microsoft.com/office/drawing/2014/main" id="{81146404-CEB3-3207-F1E6-1C0D8A8FF634}"/>
              </a:ext>
            </a:extLst>
          </p:cNvPr>
          <p:cNvSpPr>
            <a:spLocks noGrp="1"/>
          </p:cNvSpPr>
          <p:nvPr>
            <p:ph idx="1"/>
          </p:nvPr>
        </p:nvSpPr>
        <p:spPr/>
        <p:txBody>
          <a:bodyPr/>
          <a:lstStyle/>
          <a:p>
            <a:r>
              <a:rPr lang="en-US" dirty="0">
                <a:latin typeface="Franklin Gothic Book" panose="020B0503020102020204" pitchFamily="34" charset="0"/>
              </a:rPr>
              <a:t>Read through your documents to familiarize yourself with what they say. </a:t>
            </a:r>
          </a:p>
          <a:p>
            <a:r>
              <a:rPr lang="en-US" dirty="0">
                <a:latin typeface="Franklin Gothic Book" panose="020B0503020102020204" pitchFamily="34" charset="0"/>
              </a:rPr>
              <a:t>Use a highlighter or pen to mark any statement that has something to do with nutrition, screen time, or physical activity (note: “recreation” does not count as physical activity). </a:t>
            </a:r>
          </a:p>
          <a:p>
            <a:r>
              <a:rPr lang="en-US" dirty="0">
                <a:latin typeface="Franklin Gothic Book" panose="020B0503020102020204" pitchFamily="34" charset="0"/>
              </a:rPr>
              <a:t>For each policy goal, check whether there is a written statement that corresponds to the policy goal and note which type of document you see it in. </a:t>
            </a:r>
          </a:p>
          <a:p>
            <a:endParaRPr lang="en-US" dirty="0">
              <a:latin typeface="Franklin Gothic Book" panose="020B0503020102020204" pitchFamily="34" charset="0"/>
            </a:endParaRPr>
          </a:p>
        </p:txBody>
      </p:sp>
    </p:spTree>
    <p:extLst>
      <p:ext uri="{BB962C8B-B14F-4D97-AF65-F5344CB8AC3E}">
        <p14:creationId xmlns:p14="http://schemas.microsoft.com/office/powerpoint/2010/main" val="2900509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04643-0273-BD2F-7C4B-3CD0CFD4544F}"/>
              </a:ext>
            </a:extLst>
          </p:cNvPr>
          <p:cNvSpPr>
            <a:spLocks noGrp="1"/>
          </p:cNvSpPr>
          <p:nvPr>
            <p:ph type="title"/>
          </p:nvPr>
        </p:nvSpPr>
        <p:spPr>
          <a:xfrm>
            <a:off x="286109" y="227102"/>
            <a:ext cx="10515600" cy="1325563"/>
          </a:xfrm>
        </p:spPr>
        <p:txBody>
          <a:bodyPr/>
          <a:lstStyle/>
          <a:p>
            <a:r>
              <a:rPr lang="en-US" dirty="0"/>
              <a:t>Agenda (continued) </a:t>
            </a:r>
          </a:p>
        </p:txBody>
      </p:sp>
      <p:graphicFrame>
        <p:nvGraphicFramePr>
          <p:cNvPr id="4" name="Content Placeholder 3">
            <a:extLst>
              <a:ext uri="{FF2B5EF4-FFF2-40B4-BE49-F238E27FC236}">
                <a16:creationId xmlns:a16="http://schemas.microsoft.com/office/drawing/2014/main" id="{B7E6939D-58A9-7A16-3271-E30D9E80EA3B}"/>
              </a:ext>
            </a:extLst>
          </p:cNvPr>
          <p:cNvGraphicFramePr>
            <a:graphicFrameLocks noGrp="1"/>
          </p:cNvGraphicFramePr>
          <p:nvPr>
            <p:ph idx="1"/>
            <p:extLst>
              <p:ext uri="{D42A27DB-BD31-4B8C-83A1-F6EECF244321}">
                <p14:modId xmlns:p14="http://schemas.microsoft.com/office/powerpoint/2010/main" val="3531629230"/>
              </p:ext>
            </p:extLst>
          </p:nvPr>
        </p:nvGraphicFramePr>
        <p:xfrm>
          <a:off x="1" y="1337825"/>
          <a:ext cx="12192000" cy="3299914"/>
        </p:xfrm>
        <a:graphic>
          <a:graphicData uri="http://schemas.openxmlformats.org/drawingml/2006/table">
            <a:tbl>
              <a:tblPr firstRow="1" bandRow="1">
                <a:tableStyleId>{5C22544A-7EE6-4342-B048-85BDC9FD1C3A}</a:tableStyleId>
              </a:tblPr>
              <a:tblGrid>
                <a:gridCol w="3088841">
                  <a:extLst>
                    <a:ext uri="{9D8B030D-6E8A-4147-A177-3AD203B41FA5}">
                      <a16:colId xmlns:a16="http://schemas.microsoft.com/office/drawing/2014/main" val="254998833"/>
                    </a:ext>
                  </a:extLst>
                </a:gridCol>
                <a:gridCol w="9103159">
                  <a:extLst>
                    <a:ext uri="{9D8B030D-6E8A-4147-A177-3AD203B41FA5}">
                      <a16:colId xmlns:a16="http://schemas.microsoft.com/office/drawing/2014/main" val="2623671046"/>
                    </a:ext>
                  </a:extLst>
                </a:gridCol>
              </a:tblGrid>
              <a:tr h="370840">
                <a:tc>
                  <a:txBody>
                    <a:bodyPr/>
                    <a:lstStyle/>
                    <a:p>
                      <a:r>
                        <a:rPr lang="en-US" dirty="0">
                          <a:latin typeface="Franklin Gothic Book" panose="020B0503020102020204" pitchFamily="34" charset="0"/>
                        </a:rPr>
                        <a:t>Time</a:t>
                      </a:r>
                    </a:p>
                  </a:txBody>
                  <a:tcPr/>
                </a:tc>
                <a:tc>
                  <a:txBody>
                    <a:bodyPr/>
                    <a:lstStyle/>
                    <a:p>
                      <a:r>
                        <a:rPr lang="en-US" dirty="0">
                          <a:latin typeface="Franklin Gothic Book" panose="020B0503020102020204" pitchFamily="34" charset="0"/>
                        </a:rPr>
                        <a:t>Task</a:t>
                      </a:r>
                    </a:p>
                  </a:txBody>
                  <a:tcPr/>
                </a:tc>
                <a:extLst>
                  <a:ext uri="{0D108BD9-81ED-4DB2-BD59-A6C34878D82A}">
                    <a16:rowId xmlns:a16="http://schemas.microsoft.com/office/drawing/2014/main" val="585175414"/>
                  </a:ext>
                </a:extLst>
              </a:tr>
              <a:tr h="370840">
                <a:tc>
                  <a:txBody>
                    <a:bodyPr/>
                    <a:lstStyle/>
                    <a:p>
                      <a:r>
                        <a:rPr lang="en-US" sz="1800" dirty="0">
                          <a:latin typeface="Franklin Gothic Book" panose="020B0503020102020204" pitchFamily="34" charset="0"/>
                        </a:rPr>
                        <a:t>11:30am</a:t>
                      </a:r>
                      <a:r>
                        <a:rPr lang="en-US" sz="1800" baseline="0" dirty="0">
                          <a:latin typeface="Franklin Gothic Book" panose="020B0503020102020204" pitchFamily="34" charset="0"/>
                        </a:rPr>
                        <a:t> – 12:00pm</a:t>
                      </a:r>
                      <a:endParaRPr lang="en-US" sz="1800" dirty="0">
                        <a:latin typeface="Franklin Gothic Book" panose="020B0503020102020204" pitchFamily="34" charset="0"/>
                      </a:endParaRPr>
                    </a:p>
                  </a:txBody>
                  <a:tcPr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latin typeface="Franklin Gothic Book" panose="020B0503020102020204" pitchFamily="34" charset="0"/>
                        </a:rPr>
                        <a:t>Skills Development 3</a:t>
                      </a:r>
                    </a:p>
                    <a:p>
                      <a:pPr>
                        <a:lnSpc>
                          <a:spcPct val="125000"/>
                        </a:lnSpc>
                        <a:buFont typeface="Arial" pitchFamily="34" charset="0"/>
                        <a:buChar char="•"/>
                      </a:pPr>
                      <a:r>
                        <a:rPr lang="en-US" sz="1600" baseline="0" dirty="0">
                          <a:latin typeface="Franklin Gothic Book" panose="020B0503020102020204" pitchFamily="34" charset="0"/>
                        </a:rPr>
                        <a:t>Introduction to policy writing</a:t>
                      </a:r>
                    </a:p>
                    <a:p>
                      <a:pPr>
                        <a:lnSpc>
                          <a:spcPct val="125000"/>
                        </a:lnSpc>
                        <a:buFont typeface="Arial" pitchFamily="34" charset="0"/>
                        <a:buChar char="•"/>
                      </a:pPr>
                      <a:r>
                        <a:rPr lang="en-US" sz="1600" baseline="0" dirty="0">
                          <a:latin typeface="Franklin Gothic Book" panose="020B0503020102020204" pitchFamily="34" charset="0"/>
                        </a:rPr>
                        <a:t>Policy Assessment</a:t>
                      </a:r>
                    </a:p>
                  </a:txBody>
                  <a:tcPr marT="45711" marB="45711"/>
                </a:tc>
                <a:extLst>
                  <a:ext uri="{0D108BD9-81ED-4DB2-BD59-A6C34878D82A}">
                    <a16:rowId xmlns:a16="http://schemas.microsoft.com/office/drawing/2014/main" val="3406132225"/>
                  </a:ext>
                </a:extLst>
              </a:tr>
              <a:tr h="501327">
                <a:tc>
                  <a:txBody>
                    <a:bodyPr/>
                    <a:lstStyle/>
                    <a:p>
                      <a:r>
                        <a:rPr lang="en-US" sz="1800" dirty="0">
                          <a:latin typeface="Franklin Gothic Book" panose="020B0503020102020204" pitchFamily="34" charset="0"/>
                        </a:rPr>
                        <a:t>12:00pm </a:t>
                      </a:r>
                      <a:r>
                        <a:rPr lang="en-US" sz="1800" baseline="0" dirty="0">
                          <a:latin typeface="Franklin Gothic Book" panose="020B0503020102020204" pitchFamily="34" charset="0"/>
                        </a:rPr>
                        <a:t>– 12:45pm</a:t>
                      </a:r>
                      <a:endParaRPr lang="en-US" sz="1800" dirty="0">
                        <a:latin typeface="Franklin Gothic Book" panose="020B0503020102020204" pitchFamily="34" charset="0"/>
                      </a:endParaRPr>
                    </a:p>
                  </a:txBody>
                  <a:tcPr marT="45711" marB="45711"/>
                </a:tc>
                <a:tc>
                  <a:txBody>
                    <a:bodyPr/>
                    <a:lstStyle/>
                    <a:p>
                      <a:r>
                        <a:rPr lang="en-US" sz="2000" dirty="0">
                          <a:latin typeface="Franklin Gothic Book" panose="020B0503020102020204" pitchFamily="34" charset="0"/>
                        </a:rPr>
                        <a:t>Afterschool</a:t>
                      </a:r>
                      <a:r>
                        <a:rPr lang="en-US" sz="2000" baseline="0" dirty="0">
                          <a:latin typeface="Franklin Gothic Book" panose="020B0503020102020204" pitchFamily="34" charset="0"/>
                        </a:rPr>
                        <a:t> team breakout/Lunch</a:t>
                      </a:r>
                    </a:p>
                    <a:p>
                      <a:pPr>
                        <a:lnSpc>
                          <a:spcPct val="125000"/>
                        </a:lnSpc>
                        <a:buFont typeface="Arial" pitchFamily="34" charset="0"/>
                        <a:buChar char="•"/>
                      </a:pPr>
                      <a:r>
                        <a:rPr lang="en-US" sz="1600" baseline="0" dirty="0">
                          <a:latin typeface="Franklin Gothic Book" panose="020B0503020102020204" pitchFamily="34" charset="0"/>
                        </a:rPr>
                        <a:t>Complete Policy Assessment</a:t>
                      </a:r>
                    </a:p>
                    <a:p>
                      <a:pPr>
                        <a:lnSpc>
                          <a:spcPct val="125000"/>
                        </a:lnSpc>
                        <a:buFont typeface="Arial" pitchFamily="34" charset="0"/>
                        <a:buChar char="•"/>
                      </a:pPr>
                      <a:r>
                        <a:rPr lang="en-US" sz="1600" baseline="0" dirty="0">
                          <a:latin typeface="Franklin Gothic Book" panose="020B0503020102020204" pitchFamily="34" charset="0"/>
                        </a:rPr>
                        <a:t>Revise Goals &amp; Action Steps</a:t>
                      </a:r>
                    </a:p>
                  </a:txBody>
                  <a:tcPr marT="45711" marB="45711"/>
                </a:tc>
                <a:extLst>
                  <a:ext uri="{0D108BD9-81ED-4DB2-BD59-A6C34878D82A}">
                    <a16:rowId xmlns:a16="http://schemas.microsoft.com/office/drawing/2014/main" val="1366358875"/>
                  </a:ext>
                </a:extLst>
              </a:tr>
              <a:tr h="370840">
                <a:tc>
                  <a:txBody>
                    <a:bodyPr/>
                    <a:lstStyle/>
                    <a:p>
                      <a:r>
                        <a:rPr lang="en-US" sz="1800" dirty="0">
                          <a:latin typeface="Franklin Gothic Book" panose="020B0503020102020204" pitchFamily="34" charset="0"/>
                        </a:rPr>
                        <a:t>12:45pm – 1:00pm</a:t>
                      </a:r>
                    </a:p>
                  </a:txBody>
                  <a:tcPr marT="45711" marB="45711"/>
                </a:tc>
                <a:tc>
                  <a:txBody>
                    <a:bodyPr/>
                    <a:lstStyle/>
                    <a:p>
                      <a:r>
                        <a:rPr lang="en-US" sz="2000" dirty="0">
                          <a:latin typeface="Franklin Gothic Book" panose="020B0503020102020204" pitchFamily="34" charset="0"/>
                        </a:rPr>
                        <a:t>Wrap up &amp;</a:t>
                      </a:r>
                      <a:r>
                        <a:rPr lang="en-US" sz="2000" baseline="0" dirty="0">
                          <a:latin typeface="Franklin Gothic Book" panose="020B0503020102020204" pitchFamily="34" charset="0"/>
                        </a:rPr>
                        <a:t> next steps</a:t>
                      </a:r>
                      <a:endParaRPr lang="en-US" sz="2000" dirty="0">
                        <a:latin typeface="Franklin Gothic Book" panose="020B0503020102020204" pitchFamily="34" charset="0"/>
                      </a:endParaRPr>
                    </a:p>
                    <a:p>
                      <a:pPr>
                        <a:lnSpc>
                          <a:spcPct val="125000"/>
                        </a:lnSpc>
                        <a:buFont typeface="Arial" pitchFamily="34" charset="0"/>
                        <a:buChar char="•"/>
                      </a:pPr>
                      <a:r>
                        <a:rPr lang="en-US" sz="1600" dirty="0">
                          <a:latin typeface="Franklin Gothic Book" panose="020B0503020102020204" pitchFamily="34" charset="0"/>
                        </a:rPr>
                        <a:t>Share goals</a:t>
                      </a:r>
                    </a:p>
                    <a:p>
                      <a:pPr>
                        <a:lnSpc>
                          <a:spcPct val="125000"/>
                        </a:lnSpc>
                        <a:buFont typeface="Arial" pitchFamily="34" charset="0"/>
                        <a:buChar char="•"/>
                      </a:pPr>
                      <a:r>
                        <a:rPr lang="en-US" sz="1600" baseline="0" dirty="0">
                          <a:latin typeface="Franklin Gothic Book" panose="020B0503020102020204" pitchFamily="34" charset="0"/>
                        </a:rPr>
                        <a:t>Future learning communities &amp; trainings</a:t>
                      </a:r>
                    </a:p>
                  </a:txBody>
                  <a:tcPr marT="45711" marB="45711"/>
                </a:tc>
                <a:extLst>
                  <a:ext uri="{0D108BD9-81ED-4DB2-BD59-A6C34878D82A}">
                    <a16:rowId xmlns:a16="http://schemas.microsoft.com/office/drawing/2014/main" val="1813798566"/>
                  </a:ext>
                </a:extLst>
              </a:tr>
            </a:tbl>
          </a:graphicData>
        </a:graphic>
      </p:graphicFrame>
    </p:spTree>
    <p:extLst>
      <p:ext uri="{BB962C8B-B14F-4D97-AF65-F5344CB8AC3E}">
        <p14:creationId xmlns:p14="http://schemas.microsoft.com/office/powerpoint/2010/main" val="1336888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D7FAA-E2F9-70D5-FD04-BC62D410B2A1}"/>
              </a:ext>
            </a:extLst>
          </p:cNvPr>
          <p:cNvSpPr>
            <a:spLocks noGrp="1"/>
          </p:cNvSpPr>
          <p:nvPr>
            <p:ph type="title"/>
          </p:nvPr>
        </p:nvSpPr>
        <p:spPr/>
        <p:txBody>
          <a:bodyPr/>
          <a:lstStyle/>
          <a:p>
            <a:r>
              <a:rPr lang="en-US" dirty="0"/>
              <a:t>Meeting Objectives</a:t>
            </a:r>
          </a:p>
        </p:txBody>
      </p:sp>
      <p:sp>
        <p:nvSpPr>
          <p:cNvPr id="3" name="Content Placeholder 2">
            <a:extLst>
              <a:ext uri="{FF2B5EF4-FFF2-40B4-BE49-F238E27FC236}">
                <a16:creationId xmlns:a16="http://schemas.microsoft.com/office/drawing/2014/main" id="{B3026B88-3A4A-9CFB-62D4-AC5AC2613A47}"/>
              </a:ext>
            </a:extLst>
          </p:cNvPr>
          <p:cNvSpPr>
            <a:spLocks noGrp="1"/>
          </p:cNvSpPr>
          <p:nvPr>
            <p:ph idx="1"/>
          </p:nvPr>
        </p:nvSpPr>
        <p:spPr/>
        <p:txBody>
          <a:bodyPr>
            <a:normAutofit fontScale="92500" lnSpcReduction="10000"/>
          </a:bodyPr>
          <a:lstStyle/>
          <a:p>
            <a:r>
              <a:rPr lang="en-US" dirty="0">
                <a:latin typeface="Franklin Gothic Book" panose="020B0503020102020204" pitchFamily="34" charset="0"/>
              </a:rPr>
              <a:t>Discuss any changes you have made over the past 2 months</a:t>
            </a:r>
          </a:p>
          <a:p>
            <a:r>
              <a:rPr lang="en-US" dirty="0">
                <a:latin typeface="Franklin Gothic Book" panose="020B0503020102020204" pitchFamily="34" charset="0"/>
              </a:rPr>
              <a:t>Share successes and challenges around specific nutrition and physical activity goals</a:t>
            </a:r>
          </a:p>
          <a:p>
            <a:r>
              <a:rPr lang="en-US" dirty="0">
                <a:latin typeface="Franklin Gothic Book" panose="020B0503020102020204" pitchFamily="34" charset="0"/>
              </a:rPr>
              <a:t>Learn to get kids moving with activity breaks in small spaces or when time is limited</a:t>
            </a:r>
          </a:p>
          <a:p>
            <a:r>
              <a:rPr lang="en-US" dirty="0">
                <a:latin typeface="Franklin Gothic Book" panose="020B0503020102020204" pitchFamily="34" charset="0"/>
              </a:rPr>
              <a:t>Identify ways to improve the nutrition of food and beverages in affordable ways</a:t>
            </a:r>
          </a:p>
          <a:p>
            <a:r>
              <a:rPr lang="en-US" dirty="0">
                <a:latin typeface="Franklin Gothic Book" panose="020B0503020102020204" pitchFamily="34" charset="0"/>
              </a:rPr>
              <a:t>Obtain resources for developing nutrition and physical activity policies</a:t>
            </a:r>
          </a:p>
          <a:p>
            <a:r>
              <a:rPr lang="en-US" dirty="0">
                <a:latin typeface="Franklin Gothic Book" panose="020B0503020102020204" pitchFamily="34" charset="0"/>
              </a:rPr>
              <a:t>Revise goals/action plans and write innovation proposals for healthy changes at your program</a:t>
            </a:r>
          </a:p>
          <a:p>
            <a:endParaRPr lang="en-US" dirty="0">
              <a:latin typeface="Franklin Gothic Book" panose="020B0503020102020204" pitchFamily="34" charset="0"/>
            </a:endParaRPr>
          </a:p>
        </p:txBody>
      </p:sp>
    </p:spTree>
    <p:extLst>
      <p:ext uri="{BB962C8B-B14F-4D97-AF65-F5344CB8AC3E}">
        <p14:creationId xmlns:p14="http://schemas.microsoft.com/office/powerpoint/2010/main" val="726845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C8AF877-38D0-85D8-4CBD-EDB75A871C6D}"/>
              </a:ext>
            </a:extLst>
          </p:cNvPr>
          <p:cNvSpPr>
            <a:spLocks noGrp="1"/>
          </p:cNvSpPr>
          <p:nvPr>
            <p:ph type="title"/>
          </p:nvPr>
        </p:nvSpPr>
        <p:spPr>
          <a:xfrm>
            <a:off x="838200" y="365125"/>
            <a:ext cx="10515600" cy="1325563"/>
          </a:xfrm>
        </p:spPr>
        <p:txBody>
          <a:bodyPr>
            <a:normAutofit/>
          </a:bodyPr>
          <a:lstStyle/>
          <a:p>
            <a:r>
              <a:rPr lang="en-US" dirty="0"/>
              <a:t>Goals for Nutrition and Physical Activity in Out-of-School Time</a:t>
            </a:r>
          </a:p>
        </p:txBody>
      </p:sp>
      <p:graphicFrame>
        <p:nvGraphicFramePr>
          <p:cNvPr id="9" name="Diagram 8">
            <a:extLst>
              <a:ext uri="{FF2B5EF4-FFF2-40B4-BE49-F238E27FC236}">
                <a16:creationId xmlns:a16="http://schemas.microsoft.com/office/drawing/2014/main" id="{40AAD326-413A-4BB1-E9A2-923A7F9A2F9C}"/>
              </a:ext>
            </a:extLst>
          </p:cNvPr>
          <p:cNvGraphicFramePr/>
          <p:nvPr>
            <p:extLst>
              <p:ext uri="{D42A27DB-BD31-4B8C-83A1-F6EECF244321}">
                <p14:modId xmlns:p14="http://schemas.microsoft.com/office/powerpoint/2010/main" val="3380056343"/>
              </p:ext>
            </p:extLst>
          </p:nvPr>
        </p:nvGraphicFramePr>
        <p:xfrm>
          <a:off x="647700" y="1690688"/>
          <a:ext cx="11250386" cy="45166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3833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CD753-0C39-2AD7-2EAD-ED0B30525351}"/>
              </a:ext>
            </a:extLst>
          </p:cNvPr>
          <p:cNvSpPr>
            <a:spLocks noGrp="1"/>
          </p:cNvSpPr>
          <p:nvPr>
            <p:ph type="title"/>
          </p:nvPr>
        </p:nvSpPr>
        <p:spPr/>
        <p:txBody>
          <a:bodyPr/>
          <a:lstStyle/>
          <a:p>
            <a:r>
              <a:rPr lang="en-US" dirty="0"/>
              <a:t>How </a:t>
            </a:r>
            <a:r>
              <a:rPr lang="en-US"/>
              <a:t>to Register for My OSNAP</a:t>
            </a:r>
          </a:p>
        </p:txBody>
      </p:sp>
      <p:sp>
        <p:nvSpPr>
          <p:cNvPr id="3" name="Content Placeholder 2">
            <a:extLst>
              <a:ext uri="{FF2B5EF4-FFF2-40B4-BE49-F238E27FC236}">
                <a16:creationId xmlns:a16="http://schemas.microsoft.com/office/drawing/2014/main" id="{878F4AC3-4DC2-A0C2-ED62-9952BDE40553}"/>
              </a:ext>
            </a:extLst>
          </p:cNvPr>
          <p:cNvSpPr>
            <a:spLocks noGrp="1"/>
          </p:cNvSpPr>
          <p:nvPr>
            <p:ph idx="1"/>
          </p:nvPr>
        </p:nvSpPr>
        <p:spPr>
          <a:xfrm>
            <a:off x="838200" y="1582135"/>
            <a:ext cx="10515600" cy="477960"/>
          </a:xfrm>
        </p:spPr>
        <p:txBody>
          <a:bodyPr>
            <a:normAutofit/>
          </a:bodyPr>
          <a:lstStyle/>
          <a:p>
            <a:pPr marL="0" indent="0">
              <a:buNone/>
            </a:pPr>
            <a:r>
              <a:rPr lang="en-US" sz="2200" i="1" dirty="0"/>
              <a:t>Did you know that you can access OSNAP materials electronically?</a:t>
            </a:r>
          </a:p>
        </p:txBody>
      </p:sp>
      <p:sp>
        <p:nvSpPr>
          <p:cNvPr id="5" name="TextBox 4">
            <a:extLst>
              <a:ext uri="{FF2B5EF4-FFF2-40B4-BE49-F238E27FC236}">
                <a16:creationId xmlns:a16="http://schemas.microsoft.com/office/drawing/2014/main" id="{95C80E81-472C-6330-E1ED-BAF57DF1BEA4}"/>
              </a:ext>
            </a:extLst>
          </p:cNvPr>
          <p:cNvSpPr txBox="1"/>
          <p:nvPr/>
        </p:nvSpPr>
        <p:spPr>
          <a:xfrm>
            <a:off x="838200" y="2102411"/>
            <a:ext cx="8225521" cy="1015663"/>
          </a:xfrm>
          <a:prstGeom prst="rect">
            <a:avLst/>
          </a:prstGeom>
          <a:noFill/>
        </p:spPr>
        <p:txBody>
          <a:bodyPr wrap="none" rtlCol="0">
            <a:spAutoFit/>
          </a:bodyPr>
          <a:lstStyle/>
          <a:p>
            <a:r>
              <a:rPr lang="en-US" sz="2000" b="1" u="sng" dirty="0"/>
              <a:t>To register for My OSNAP: </a:t>
            </a:r>
          </a:p>
          <a:p>
            <a:pPr marL="342900" indent="-342900">
              <a:buFont typeface="+mj-lt"/>
              <a:buAutoNum type="arabicPeriod"/>
            </a:pPr>
            <a:r>
              <a:rPr lang="en-US" sz="2000" dirty="0">
                <a:latin typeface="Franklin Gothic Book" panose="020B0503020102020204" pitchFamily="34" charset="0"/>
              </a:rPr>
              <a:t>Go to </a:t>
            </a:r>
            <a:r>
              <a:rPr lang="en-US" sz="2000" dirty="0" err="1">
                <a:latin typeface="Franklin Gothic Book" panose="020B0503020102020204" pitchFamily="34" charset="0"/>
              </a:rPr>
              <a:t>osnap.org</a:t>
            </a:r>
            <a:r>
              <a:rPr lang="en-US" sz="2000" dirty="0">
                <a:latin typeface="Franklin Gothic Book" panose="020B0503020102020204" pitchFamily="34" charset="0"/>
              </a:rPr>
              <a:t> and click “Log in to My OSNAP” or scan this QR code</a:t>
            </a:r>
            <a:r>
              <a:rPr lang="en-US" sz="2000" dirty="0">
                <a:latin typeface="Franklin Gothic Book" panose="020B0503020102020204" pitchFamily="34" charset="0"/>
                <a:sym typeface="Wingdings" pitchFamily="2" charset="2"/>
              </a:rPr>
              <a:t></a:t>
            </a:r>
            <a:endParaRPr lang="en-US" sz="2000" dirty="0">
              <a:latin typeface="Franklin Gothic Book" panose="020B0503020102020204" pitchFamily="34" charset="0"/>
            </a:endParaRPr>
          </a:p>
          <a:p>
            <a:pPr marL="342900" indent="-342900">
              <a:buFont typeface="+mj-lt"/>
              <a:buAutoNum type="arabicPeriod"/>
            </a:pPr>
            <a:r>
              <a:rPr lang="en-US" sz="2000" dirty="0">
                <a:latin typeface="Franklin Gothic Book" panose="020B0503020102020204" pitchFamily="34" charset="0"/>
              </a:rPr>
              <a:t>Click “Register” to create your account.</a:t>
            </a:r>
          </a:p>
        </p:txBody>
      </p:sp>
      <p:grpSp>
        <p:nvGrpSpPr>
          <p:cNvPr id="24" name="Group 23">
            <a:extLst>
              <a:ext uri="{FF2B5EF4-FFF2-40B4-BE49-F238E27FC236}">
                <a16:creationId xmlns:a16="http://schemas.microsoft.com/office/drawing/2014/main" id="{5EEBE7FB-6DB9-3158-5B50-C24864DA72D2}"/>
              </a:ext>
            </a:extLst>
          </p:cNvPr>
          <p:cNvGrpSpPr/>
          <p:nvPr/>
        </p:nvGrpSpPr>
        <p:grpSpPr>
          <a:xfrm>
            <a:off x="838200" y="3277105"/>
            <a:ext cx="10993154" cy="3215770"/>
            <a:chOff x="838200" y="3277105"/>
            <a:chExt cx="10993154" cy="3215770"/>
          </a:xfrm>
        </p:grpSpPr>
        <p:pic>
          <p:nvPicPr>
            <p:cNvPr id="9" name="Picture 8" descr="A screenshot of a web page&#10;&#10;Description automatically generated">
              <a:extLst>
                <a:ext uri="{FF2B5EF4-FFF2-40B4-BE49-F238E27FC236}">
                  <a16:creationId xmlns:a16="http://schemas.microsoft.com/office/drawing/2014/main" id="{62164E25-D013-F7CC-F9B9-5CC9314D1D6A}"/>
                </a:ext>
              </a:extLst>
            </p:cNvPr>
            <p:cNvPicPr>
              <a:picLocks noChangeAspect="1"/>
            </p:cNvPicPr>
            <p:nvPr/>
          </p:nvPicPr>
          <p:blipFill>
            <a:blip r:embed="rId2"/>
            <a:stretch>
              <a:fillRect/>
            </a:stretch>
          </p:blipFill>
          <p:spPr>
            <a:xfrm>
              <a:off x="838200" y="3524895"/>
              <a:ext cx="7772400" cy="2967980"/>
            </a:xfrm>
            <a:prstGeom prst="rect">
              <a:avLst/>
            </a:prstGeom>
            <a:ln>
              <a:solidFill>
                <a:schemeClr val="bg2">
                  <a:lumMod val="75000"/>
                </a:schemeClr>
              </a:solidFill>
            </a:ln>
            <a:effectLst>
              <a:outerShdw blurRad="444500" dir="2400000" algn="tl" rotWithShape="0">
                <a:prstClr val="black">
                  <a:alpha val="65000"/>
                </a:prstClr>
              </a:outerShdw>
            </a:effectLst>
          </p:spPr>
        </p:pic>
        <p:pic>
          <p:nvPicPr>
            <p:cNvPr id="7" name="Picture 6" descr="A screenshot of a login screen&#10;&#10;Description automatically generated">
              <a:extLst>
                <a:ext uri="{FF2B5EF4-FFF2-40B4-BE49-F238E27FC236}">
                  <a16:creationId xmlns:a16="http://schemas.microsoft.com/office/drawing/2014/main" id="{59DB806C-8264-658C-73CA-8115385E5F74}"/>
                </a:ext>
              </a:extLst>
            </p:cNvPr>
            <p:cNvPicPr>
              <a:picLocks noChangeAspect="1"/>
            </p:cNvPicPr>
            <p:nvPr/>
          </p:nvPicPr>
          <p:blipFill rotWithShape="1">
            <a:blip r:embed="rId3"/>
            <a:srcRect l="14659" t="17998" r="2063" b="16972"/>
            <a:stretch/>
          </p:blipFill>
          <p:spPr>
            <a:xfrm>
              <a:off x="8459917" y="3277105"/>
              <a:ext cx="3371437" cy="2162129"/>
            </a:xfrm>
            <a:prstGeom prst="rect">
              <a:avLst/>
            </a:prstGeom>
            <a:ln>
              <a:solidFill>
                <a:schemeClr val="bg2">
                  <a:lumMod val="75000"/>
                </a:schemeClr>
              </a:solidFill>
            </a:ln>
            <a:effectLst>
              <a:outerShdw blurRad="444500" dir="2400000" algn="tl" rotWithShape="0">
                <a:prstClr val="black">
                  <a:alpha val="65000"/>
                </a:prstClr>
              </a:outerShdw>
            </a:effectLst>
          </p:spPr>
        </p:pic>
        <p:sp>
          <p:nvSpPr>
            <p:cNvPr id="10" name="Oval 9">
              <a:extLst>
                <a:ext uri="{FF2B5EF4-FFF2-40B4-BE49-F238E27FC236}">
                  <a16:creationId xmlns:a16="http://schemas.microsoft.com/office/drawing/2014/main" id="{4AE26BC1-5AF5-B74A-4E03-D75BFAF6D574}"/>
                </a:ext>
              </a:extLst>
            </p:cNvPr>
            <p:cNvSpPr/>
            <p:nvPr/>
          </p:nvSpPr>
          <p:spPr>
            <a:xfrm>
              <a:off x="7152794" y="3806251"/>
              <a:ext cx="1307123" cy="378889"/>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B1AC2AE-440F-3E59-0E62-17E7E128226C}"/>
                </a:ext>
              </a:extLst>
            </p:cNvPr>
            <p:cNvSpPr/>
            <p:nvPr/>
          </p:nvSpPr>
          <p:spPr>
            <a:xfrm>
              <a:off x="9935305" y="5020611"/>
              <a:ext cx="910256" cy="27284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4CE54E44-2FE7-1528-32DC-677F64180F76}"/>
                </a:ext>
              </a:extLst>
            </p:cNvPr>
            <p:cNvCxnSpPr>
              <a:cxnSpLocks/>
              <a:endCxn id="10" idx="3"/>
            </p:cNvCxnSpPr>
            <p:nvPr/>
          </p:nvCxnSpPr>
          <p:spPr>
            <a:xfrm flipV="1">
              <a:off x="7002111" y="4129653"/>
              <a:ext cx="342107" cy="336843"/>
            </a:xfrm>
            <a:prstGeom prst="straightConnector1">
              <a:avLst/>
            </a:prstGeom>
            <a:ln w="38100">
              <a:solidFill>
                <a:schemeClr val="accent4"/>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E4D07764-4F45-0435-C87D-06D3EF4CA2F5}"/>
                </a:ext>
              </a:extLst>
            </p:cNvPr>
            <p:cNvCxnSpPr>
              <a:cxnSpLocks/>
              <a:endCxn id="11" idx="3"/>
            </p:cNvCxnSpPr>
            <p:nvPr/>
          </p:nvCxnSpPr>
          <p:spPr>
            <a:xfrm flipV="1">
              <a:off x="9726299" y="5253495"/>
              <a:ext cx="342310" cy="185739"/>
            </a:xfrm>
            <a:prstGeom prst="straightConnector1">
              <a:avLst/>
            </a:prstGeom>
            <a:ln w="38100">
              <a:solidFill>
                <a:schemeClr val="accent4"/>
              </a:solidFill>
              <a:tailEnd type="triangle"/>
            </a:ln>
          </p:spPr>
          <p:style>
            <a:lnRef idx="2">
              <a:schemeClr val="accent1"/>
            </a:lnRef>
            <a:fillRef idx="0">
              <a:schemeClr val="accent1"/>
            </a:fillRef>
            <a:effectRef idx="1">
              <a:schemeClr val="accent1"/>
            </a:effectRef>
            <a:fontRef idx="minor">
              <a:schemeClr val="tx1"/>
            </a:fontRef>
          </p:style>
        </p:cxnSp>
      </p:grpSp>
      <p:pic>
        <p:nvPicPr>
          <p:cNvPr id="6" name="Picture 5" descr="A qr code on a white background&#10;&#10;Description automatically generated">
            <a:extLst>
              <a:ext uri="{FF2B5EF4-FFF2-40B4-BE49-F238E27FC236}">
                <a16:creationId xmlns:a16="http://schemas.microsoft.com/office/drawing/2014/main" id="{CA52EC34-8191-A2DE-6C88-55CACC22D4C3}"/>
              </a:ext>
            </a:extLst>
          </p:cNvPr>
          <p:cNvPicPr>
            <a:picLocks noChangeAspect="1"/>
          </p:cNvPicPr>
          <p:nvPr/>
        </p:nvPicPr>
        <p:blipFill>
          <a:blip r:embed="rId4"/>
          <a:stretch>
            <a:fillRect/>
          </a:stretch>
        </p:blipFill>
        <p:spPr>
          <a:xfrm>
            <a:off x="9264616" y="723902"/>
            <a:ext cx="2251634" cy="2251634"/>
          </a:xfrm>
          <a:prstGeom prst="rect">
            <a:avLst/>
          </a:prstGeom>
        </p:spPr>
      </p:pic>
    </p:spTree>
    <p:extLst>
      <p:ext uri="{BB962C8B-B14F-4D97-AF65-F5344CB8AC3E}">
        <p14:creationId xmlns:p14="http://schemas.microsoft.com/office/powerpoint/2010/main" val="3383084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AC419-26B1-092C-FE99-8AB594AB8D56}"/>
              </a:ext>
            </a:extLst>
          </p:cNvPr>
          <p:cNvSpPr>
            <a:spLocks noGrp="1"/>
          </p:cNvSpPr>
          <p:nvPr>
            <p:ph type="title"/>
          </p:nvPr>
        </p:nvSpPr>
        <p:spPr/>
        <p:txBody>
          <a:bodyPr/>
          <a:lstStyle/>
          <a:p>
            <a:r>
              <a:rPr lang="en-US" dirty="0"/>
              <a:t>Topic Specific Breakout Groups (15 minutes)</a:t>
            </a:r>
          </a:p>
        </p:txBody>
      </p:sp>
      <p:sp>
        <p:nvSpPr>
          <p:cNvPr id="3" name="Content Placeholder 2">
            <a:extLst>
              <a:ext uri="{FF2B5EF4-FFF2-40B4-BE49-F238E27FC236}">
                <a16:creationId xmlns:a16="http://schemas.microsoft.com/office/drawing/2014/main" id="{AD8C1998-D8A5-DE89-457F-A8FFD61B7186}"/>
              </a:ext>
            </a:extLst>
          </p:cNvPr>
          <p:cNvSpPr>
            <a:spLocks noGrp="1"/>
          </p:cNvSpPr>
          <p:nvPr>
            <p:ph idx="1"/>
          </p:nvPr>
        </p:nvSpPr>
        <p:spPr/>
        <p:txBody>
          <a:bodyPr/>
          <a:lstStyle/>
          <a:p>
            <a:pPr marL="514350" indent="-514350">
              <a:buFont typeface="+mj-lt"/>
              <a:buAutoNum type="arabicPeriod"/>
            </a:pPr>
            <a:r>
              <a:rPr lang="en-US" dirty="0">
                <a:latin typeface="Franklin Gothic Book" panose="020B0503020102020204" pitchFamily="34" charset="0"/>
              </a:rPr>
              <a:t>Choose breakout group based on the health goals you set on your Action Planning Document at Learning Community 1</a:t>
            </a:r>
          </a:p>
          <a:p>
            <a:pPr marL="514350" indent="-514350">
              <a:buFont typeface="+mj-lt"/>
              <a:buAutoNum type="arabicPeriod"/>
            </a:pPr>
            <a:r>
              <a:rPr lang="en-US" dirty="0">
                <a:latin typeface="Franklin Gothic Book" panose="020B0503020102020204" pitchFamily="34" charset="0"/>
              </a:rPr>
              <a:t>Share the practice, policy, and communication improvements your program has worked on over the past 2 months</a:t>
            </a:r>
          </a:p>
          <a:p>
            <a:pPr marL="514350" indent="-514350">
              <a:buFont typeface="+mj-lt"/>
              <a:buAutoNum type="arabicPeriod"/>
            </a:pPr>
            <a:r>
              <a:rPr lang="en-US" dirty="0">
                <a:latin typeface="Franklin Gothic Book" panose="020B0503020102020204" pitchFamily="34" charset="0"/>
              </a:rPr>
              <a:t>Discuss any challenges you’ve faced trying to reach these goals</a:t>
            </a:r>
          </a:p>
          <a:p>
            <a:pPr marL="0" indent="0">
              <a:buNone/>
            </a:pPr>
            <a:endParaRPr lang="en-US" dirty="0">
              <a:latin typeface="Franklin Gothic Book" panose="020B0503020102020204" pitchFamily="34" charset="0"/>
            </a:endParaRPr>
          </a:p>
        </p:txBody>
      </p:sp>
    </p:spTree>
    <p:extLst>
      <p:ext uri="{BB962C8B-B14F-4D97-AF65-F5344CB8AC3E}">
        <p14:creationId xmlns:p14="http://schemas.microsoft.com/office/powerpoint/2010/main" val="1012048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A926D-BA78-7F7A-6C01-8DB46D91EE52}"/>
              </a:ext>
            </a:extLst>
          </p:cNvPr>
          <p:cNvSpPr>
            <a:spLocks noGrp="1"/>
          </p:cNvSpPr>
          <p:nvPr>
            <p:ph type="title"/>
          </p:nvPr>
        </p:nvSpPr>
        <p:spPr/>
        <p:txBody>
          <a:bodyPr/>
          <a:lstStyle/>
          <a:p>
            <a:r>
              <a:rPr lang="en-US" dirty="0"/>
              <a:t>Where do you stand?</a:t>
            </a:r>
          </a:p>
        </p:txBody>
      </p:sp>
      <p:sp>
        <p:nvSpPr>
          <p:cNvPr id="3" name="Content Placeholder 2">
            <a:extLst>
              <a:ext uri="{FF2B5EF4-FFF2-40B4-BE49-F238E27FC236}">
                <a16:creationId xmlns:a16="http://schemas.microsoft.com/office/drawing/2014/main" id="{3E6FA0A1-16C1-8579-EB98-3BD08F0C2F12}"/>
              </a:ext>
            </a:extLst>
          </p:cNvPr>
          <p:cNvSpPr>
            <a:spLocks noGrp="1"/>
          </p:cNvSpPr>
          <p:nvPr>
            <p:ph idx="1"/>
          </p:nvPr>
        </p:nvSpPr>
        <p:spPr>
          <a:xfrm>
            <a:off x="838200" y="1825625"/>
            <a:ext cx="10909852" cy="4351338"/>
          </a:xfrm>
        </p:spPr>
        <p:txBody>
          <a:bodyPr>
            <a:noAutofit/>
          </a:bodyPr>
          <a:lstStyle/>
          <a:p>
            <a:pPr>
              <a:lnSpc>
                <a:spcPct val="100000"/>
              </a:lnSpc>
            </a:pPr>
            <a:r>
              <a:rPr lang="en-US" sz="2400" dirty="0">
                <a:latin typeface="Franklin Gothic Book" panose="020B0503020102020204" pitchFamily="34" charset="0"/>
              </a:rPr>
              <a:t>What is one action step you’ve taken towards reaching this healthy goal?</a:t>
            </a:r>
          </a:p>
          <a:p>
            <a:pPr lvl="1">
              <a:lnSpc>
                <a:spcPct val="100000"/>
              </a:lnSpc>
            </a:pPr>
            <a:r>
              <a:rPr lang="en-US" dirty="0">
                <a:latin typeface="Franklin Gothic Book" panose="020B0503020102020204" pitchFamily="34" charset="0"/>
              </a:rPr>
              <a:t>Do you think you have fully achieved this goal?</a:t>
            </a:r>
          </a:p>
          <a:p>
            <a:pPr lvl="1">
              <a:lnSpc>
                <a:spcPct val="100000"/>
              </a:lnSpc>
            </a:pPr>
            <a:r>
              <a:rPr lang="en-US" dirty="0">
                <a:latin typeface="Franklin Gothic Book" panose="020B0503020102020204" pitchFamily="34" charset="0"/>
              </a:rPr>
              <a:t>What more do you need to do to achieve this goal?</a:t>
            </a:r>
          </a:p>
          <a:p>
            <a:pPr>
              <a:lnSpc>
                <a:spcPct val="100000"/>
              </a:lnSpc>
            </a:pPr>
            <a:r>
              <a:rPr lang="en-US" sz="2400" dirty="0">
                <a:latin typeface="Franklin Gothic Book" panose="020B0503020102020204" pitchFamily="34" charset="0"/>
              </a:rPr>
              <a:t>Did you face any challenges to the action steps you set?</a:t>
            </a:r>
          </a:p>
          <a:p>
            <a:pPr lvl="1">
              <a:lnSpc>
                <a:spcPct val="100000"/>
              </a:lnSpc>
            </a:pPr>
            <a:r>
              <a:rPr lang="en-US" dirty="0">
                <a:latin typeface="Franklin Gothic Book" panose="020B0503020102020204" pitchFamily="34" charset="0"/>
              </a:rPr>
              <a:t>Was it difficult to make changes?</a:t>
            </a:r>
          </a:p>
          <a:p>
            <a:pPr lvl="1">
              <a:lnSpc>
                <a:spcPct val="100000"/>
              </a:lnSpc>
            </a:pPr>
            <a:r>
              <a:rPr lang="en-US" dirty="0">
                <a:latin typeface="Franklin Gothic Book" panose="020B0503020102020204" pitchFamily="34" charset="0"/>
              </a:rPr>
              <a:t>Were their any barriers that you did not anticipate?</a:t>
            </a:r>
          </a:p>
          <a:p>
            <a:pPr>
              <a:lnSpc>
                <a:spcPct val="100000"/>
              </a:lnSpc>
            </a:pPr>
            <a:r>
              <a:rPr lang="en-US" sz="2400" dirty="0">
                <a:latin typeface="Franklin Gothic Book" panose="020B0503020102020204" pitchFamily="34" charset="0"/>
              </a:rPr>
              <a:t>Do your program policies reinforce this healthy goal?</a:t>
            </a:r>
          </a:p>
          <a:p>
            <a:pPr>
              <a:lnSpc>
                <a:spcPct val="100000"/>
              </a:lnSpc>
            </a:pPr>
            <a:r>
              <a:rPr lang="en-US" sz="2400" dirty="0">
                <a:latin typeface="Franklin Gothic Book" panose="020B0503020102020204" pitchFamily="34" charset="0"/>
              </a:rPr>
              <a:t>Have you communicated with children, parents and staff about this healthy goal?</a:t>
            </a:r>
          </a:p>
          <a:p>
            <a:pPr>
              <a:lnSpc>
                <a:spcPct val="100000"/>
              </a:lnSpc>
            </a:pPr>
            <a:r>
              <a:rPr lang="en-US" sz="2400" dirty="0">
                <a:latin typeface="Franklin Gothic Book" panose="020B0503020102020204" pitchFamily="34" charset="0"/>
              </a:rPr>
              <a:t>Have you used Food &amp; Fun to reinforce this healthy goal? Which lessons?</a:t>
            </a:r>
          </a:p>
          <a:p>
            <a:pPr>
              <a:lnSpc>
                <a:spcPct val="100000"/>
              </a:lnSpc>
            </a:pPr>
            <a:endParaRPr lang="en-US" sz="2400" dirty="0">
              <a:latin typeface="Franklin Gothic Book" panose="020B0503020102020204" pitchFamily="34" charset="0"/>
            </a:endParaRPr>
          </a:p>
        </p:txBody>
      </p:sp>
    </p:spTree>
    <p:extLst>
      <p:ext uri="{BB962C8B-B14F-4D97-AF65-F5344CB8AC3E}">
        <p14:creationId xmlns:p14="http://schemas.microsoft.com/office/powerpoint/2010/main" val="2162749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A336-32C3-7636-D26C-6FDDD0BD9A60}"/>
              </a:ext>
            </a:extLst>
          </p:cNvPr>
          <p:cNvSpPr>
            <a:spLocks noGrp="1"/>
          </p:cNvSpPr>
          <p:nvPr>
            <p:ph type="title"/>
          </p:nvPr>
        </p:nvSpPr>
        <p:spPr>
          <a:xfrm>
            <a:off x="834363" y="2002631"/>
            <a:ext cx="5804975" cy="2852737"/>
          </a:xfrm>
        </p:spPr>
        <p:txBody>
          <a:bodyPr>
            <a:noAutofit/>
          </a:bodyPr>
          <a:lstStyle/>
          <a:p>
            <a:r>
              <a:rPr lang="en-US" sz="5000" dirty="0"/>
              <a:t>Skill Development #1:  </a:t>
            </a:r>
            <a:br>
              <a:rPr lang="en-US" sz="5000" dirty="0"/>
            </a:br>
            <a:r>
              <a:rPr lang="en-US" sz="5000" dirty="0"/>
              <a:t>Physical Activity Breaks</a:t>
            </a:r>
          </a:p>
        </p:txBody>
      </p:sp>
      <p:pic>
        <p:nvPicPr>
          <p:cNvPr id="7" name="Picture 6" descr="A group of kids doing push ups&#10;&#10;Description automatically generated">
            <a:extLst>
              <a:ext uri="{FF2B5EF4-FFF2-40B4-BE49-F238E27FC236}">
                <a16:creationId xmlns:a16="http://schemas.microsoft.com/office/drawing/2014/main" id="{C33D6C00-5C7F-68EE-F8A1-7C7CFE2630C3}"/>
              </a:ext>
            </a:extLst>
          </p:cNvPr>
          <p:cNvPicPr>
            <a:picLocks/>
          </p:cNvPicPr>
          <p:nvPr/>
        </p:nvPicPr>
        <p:blipFill rotWithShape="1">
          <a:blip r:embed="rId3">
            <a:extLst>
              <a:ext uri="{28A0092B-C50C-407E-A947-70E740481C1C}">
                <a14:useLocalDpi xmlns:a14="http://schemas.microsoft.com/office/drawing/2010/main"/>
              </a:ext>
            </a:extLst>
          </a:blip>
          <a:srcRect/>
          <a:stretch/>
        </p:blipFill>
        <p:spPr>
          <a:xfrm>
            <a:off x="7733732" y="1302249"/>
            <a:ext cx="4023360" cy="4023360"/>
          </a:xfrm>
          <a:prstGeom prst="ellipse">
            <a:avLst/>
          </a:prstGeom>
        </p:spPr>
      </p:pic>
    </p:spTree>
    <p:extLst>
      <p:ext uri="{BB962C8B-B14F-4D97-AF65-F5344CB8AC3E}">
        <p14:creationId xmlns:p14="http://schemas.microsoft.com/office/powerpoint/2010/main" val="3881449090"/>
      </p:ext>
    </p:extLst>
  </p:cSld>
  <p:clrMapOvr>
    <a:masterClrMapping/>
  </p:clrMapOvr>
</p:sld>
</file>

<file path=ppt/theme/theme1.xml><?xml version="1.0" encoding="utf-8"?>
<a:theme xmlns:a="http://schemas.openxmlformats.org/drawingml/2006/main" name="Office Theme">
  <a:themeElements>
    <a:clrScheme name="OSNAP">
      <a:dk1>
        <a:srgbClr val="000000"/>
      </a:dk1>
      <a:lt1>
        <a:srgbClr val="FFFFFF"/>
      </a:lt1>
      <a:dk2>
        <a:srgbClr val="0E2841"/>
      </a:dk2>
      <a:lt2>
        <a:srgbClr val="E8E8E8"/>
      </a:lt2>
      <a:accent1>
        <a:srgbClr val="662E93"/>
      </a:accent1>
      <a:accent2>
        <a:srgbClr val="009344"/>
      </a:accent2>
      <a:accent3>
        <a:srgbClr val="F05928"/>
      </a:accent3>
      <a:accent4>
        <a:srgbClr val="D31920"/>
      </a:accent4>
      <a:accent5>
        <a:srgbClr val="1C75BB"/>
      </a:accent5>
      <a:accent6>
        <a:srgbClr val="9745DC"/>
      </a:accent6>
      <a:hlink>
        <a:srgbClr val="0432FF"/>
      </a:hlink>
      <a:folHlink>
        <a:srgbClr val="96607D"/>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385</TotalTime>
  <Words>5683</Words>
  <Application>Microsoft Macintosh PowerPoint</Application>
  <PresentationFormat>Widescreen</PresentationFormat>
  <Paragraphs>355</Paragraphs>
  <Slides>28</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Century Schoolbook</vt:lpstr>
      <vt:lpstr>Franklin Gothic Book</vt:lpstr>
      <vt:lpstr>Franklin Gothic Demi</vt:lpstr>
      <vt:lpstr>Wingdings</vt:lpstr>
      <vt:lpstr>Office Theme</vt:lpstr>
      <vt:lpstr>Learning Community 2</vt:lpstr>
      <vt:lpstr>Agenda</vt:lpstr>
      <vt:lpstr>Agenda (continued) </vt:lpstr>
      <vt:lpstr>Meeting Objectives</vt:lpstr>
      <vt:lpstr>Goals for Nutrition and Physical Activity in Out-of-School Time</vt:lpstr>
      <vt:lpstr>How to Register for My OSNAP</vt:lpstr>
      <vt:lpstr>Topic Specific Breakout Groups (15 minutes)</vt:lpstr>
      <vt:lpstr>Where do you stand?</vt:lpstr>
      <vt:lpstr>Skill Development #1:   Physical Activity Breaks</vt:lpstr>
      <vt:lpstr>PowerPoint Presentation</vt:lpstr>
      <vt:lpstr>Skill Development #2: Healthy Eating &amp; Drinking</vt:lpstr>
      <vt:lpstr>Skill Development #2: Healthy Eating &amp; Drinking</vt:lpstr>
      <vt:lpstr>What types of healthy changes can you make at your program?</vt:lpstr>
      <vt:lpstr>PowerPoint Presentation</vt:lpstr>
      <vt:lpstr>Skill Development #3:  Policy writing &amp; communication</vt:lpstr>
      <vt:lpstr>Policy Self-Assessments</vt:lpstr>
      <vt:lpstr>Policy Assessment Areas for Improvement</vt:lpstr>
      <vt:lpstr>Why policy?</vt:lpstr>
      <vt:lpstr>OSNAP Guide for Writing Afterschool Wellness Policies</vt:lpstr>
      <vt:lpstr>OSNAP Guide for Writing Afterschool Wellness Policies, cont’d </vt:lpstr>
      <vt:lpstr>Afterschool team breakout/lunch</vt:lpstr>
      <vt:lpstr>Afterschool team breakout</vt:lpstr>
      <vt:lpstr>Recap &amp; questions</vt:lpstr>
      <vt:lpstr>Next steps</vt:lpstr>
      <vt:lpstr>Acknowledgements</vt:lpstr>
      <vt:lpstr>Policy writing &amp; communication</vt:lpstr>
      <vt:lpstr>Policy Self-Assessment</vt:lpstr>
      <vt:lpstr>Coding Your Policies</vt:lpstr>
    </vt:vector>
  </TitlesOfParts>
  <Manager/>
  <Company>Harvard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OSNAP Learning Community 2 PPT</dc:title>
  <dc:subject/>
  <dc:creator>Out-of-School Nutrition and Physical Activity Initiative (OSNAP) was developed as a research project at the Prevention Research Center on Nutrition and Physical Activity at the Harvard T.H. Chan School of Public Health </dc:creator>
  <cp:keywords/>
  <dc:description/>
  <cp:lastModifiedBy>Garrone, Molly E</cp:lastModifiedBy>
  <cp:revision>21</cp:revision>
  <dcterms:created xsi:type="dcterms:W3CDTF">2023-09-22T13:38:40Z</dcterms:created>
  <dcterms:modified xsi:type="dcterms:W3CDTF">2024-05-02T19:49:44Z</dcterms:modified>
  <cp:category/>
</cp:coreProperties>
</file>