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8" r:id="rId3"/>
    <p:sldId id="259" r:id="rId4"/>
    <p:sldId id="260" r:id="rId5"/>
    <p:sldId id="261" r:id="rId6"/>
    <p:sldId id="262" r:id="rId7"/>
    <p:sldId id="265" r:id="rId8"/>
    <p:sldId id="288" r:id="rId9"/>
    <p:sldId id="285" r:id="rId10"/>
    <p:sldId id="284" r:id="rId11"/>
    <p:sldId id="289" r:id="rId12"/>
    <p:sldId id="283" r:id="rId13"/>
    <p:sldId id="306" r:id="rId14"/>
    <p:sldId id="307" r:id="rId15"/>
    <p:sldId id="308" r:id="rId16"/>
    <p:sldId id="309" r:id="rId17"/>
    <p:sldId id="310" r:id="rId18"/>
    <p:sldId id="311" r:id="rId19"/>
    <p:sldId id="342" r:id="rId20"/>
    <p:sldId id="312" r:id="rId21"/>
    <p:sldId id="313" r:id="rId22"/>
    <p:sldId id="314" r:id="rId23"/>
    <p:sldId id="315" r:id="rId24"/>
    <p:sldId id="317" r:id="rId25"/>
    <p:sldId id="318" r:id="rId26"/>
    <p:sldId id="319" r:id="rId27"/>
    <p:sldId id="339" r:id="rId28"/>
    <p:sldId id="320" r:id="rId29"/>
    <p:sldId id="321" r:id="rId30"/>
    <p:sldId id="322" r:id="rId31"/>
    <p:sldId id="338"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3E01CC-6368-4823-A72D-1C8E63C23DDE}">
          <p14:sldIdLst>
            <p14:sldId id="256"/>
            <p14:sldId id="258"/>
            <p14:sldId id="259"/>
            <p14:sldId id="260"/>
            <p14:sldId id="261"/>
            <p14:sldId id="262"/>
            <p14:sldId id="265"/>
            <p14:sldId id="288"/>
            <p14:sldId id="285"/>
            <p14:sldId id="284"/>
            <p14:sldId id="289"/>
            <p14:sldId id="283"/>
            <p14:sldId id="306"/>
            <p14:sldId id="307"/>
            <p14:sldId id="308"/>
            <p14:sldId id="309"/>
            <p14:sldId id="310"/>
            <p14:sldId id="311"/>
            <p14:sldId id="342"/>
            <p14:sldId id="312"/>
            <p14:sldId id="313"/>
            <p14:sldId id="314"/>
            <p14:sldId id="315"/>
            <p14:sldId id="317"/>
            <p14:sldId id="318"/>
            <p14:sldId id="319"/>
            <p14:sldId id="339"/>
          </p14:sldIdLst>
        </p14:section>
        <p14:section name="Bonus slides" id="{659EC3D6-209E-413F-B146-6DDFC74EEBD8}">
          <p14:sldIdLst>
            <p14:sldId id="320"/>
            <p14:sldId id="321"/>
            <p14:sldId id="322"/>
            <p14:sldId id="338"/>
            <p14:sldId id="325"/>
            <p14:sldId id="326"/>
            <p14:sldId id="327"/>
            <p14:sldId id="328"/>
            <p14:sldId id="329"/>
            <p14:sldId id="330"/>
            <p14:sldId id="331"/>
            <p14:sldId id="332"/>
            <p14:sldId id="333"/>
            <p14:sldId id="334"/>
            <p14:sldId id="335"/>
            <p14:sldId id="336"/>
            <p14:sldId id="3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D7AD9-8F9E-7AF2-DD1F-F89DCC5B183D}" name="Garrone, Molly E" initials="MG" userId="S::mgarrone@hsph.harvard.edu::aac30fd3-afbc-4563-9f96-f35c6f6d375f" providerId="AD"/>
  <p188:author id="{28ACD8E3-D37A-B964-B6B7-3A472F178019}" name="Reiner, Jennifer" initials="JR" userId="S::jfreiner@hsph.harvard.edu::4423d152-474b-4c62-a46f-5c23f23c39a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6" autoAdjust="0"/>
    <p:restoredTop sz="73562" autoAdjust="0"/>
  </p:normalViewPr>
  <p:slideViewPr>
    <p:cSldViewPr snapToGrid="0">
      <p:cViewPr>
        <p:scale>
          <a:sx n="110" d="100"/>
          <a:sy n="110" d="100"/>
        </p:scale>
        <p:origin x="360"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45BBA-3831-4974-8E56-A5BDF50E87F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F0C224E-5CAF-42F8-B662-672D0D5380EF}">
      <dgm:prSet phldrT="[Text]" custT="1"/>
      <dgm:spPr/>
      <dgm:t>
        <a:bodyPr/>
        <a:lstStyle/>
        <a:p>
          <a:r>
            <a:rPr lang="en-US" sz="2200" dirty="0">
              <a:latin typeface="Franklin Gothic Book" panose="020B0503020102020204" pitchFamily="34" charset="0"/>
            </a:rPr>
            <a:t>Staying Active</a:t>
          </a:r>
        </a:p>
      </dgm:t>
    </dgm:pt>
    <dgm:pt modelId="{00E3C8C9-3714-4EA0-BF01-408C40287171}" type="parTrans" cxnId="{99256EBB-F013-4731-B739-640D0C0B196A}">
      <dgm:prSet/>
      <dgm:spPr/>
      <dgm:t>
        <a:bodyPr/>
        <a:lstStyle/>
        <a:p>
          <a:endParaRPr lang="en-US">
            <a:latin typeface="Franklin Gothic Book" panose="020B0503020102020204" pitchFamily="34" charset="0"/>
          </a:endParaRPr>
        </a:p>
      </dgm:t>
    </dgm:pt>
    <dgm:pt modelId="{E8CF58AD-F2BD-4BB6-8942-CCE60778BDB0}" type="sibTrans" cxnId="{99256EBB-F013-4731-B739-640D0C0B196A}">
      <dgm:prSet/>
      <dgm:spPr/>
      <dgm:t>
        <a:bodyPr/>
        <a:lstStyle/>
        <a:p>
          <a:endParaRPr lang="en-US">
            <a:latin typeface="Franklin Gothic Book" panose="020B0503020102020204" pitchFamily="34" charset="0"/>
          </a:endParaRPr>
        </a:p>
      </dgm:t>
    </dgm:pt>
    <dgm:pt modelId="{1B0E11B0-AE8A-4AED-A181-B2D0175D5B9A}">
      <dgm:prSet phldrT="[Text]" custT="1"/>
      <dgm:spPr/>
      <dgm:t>
        <a:bodyPr/>
        <a:lstStyle/>
        <a:p>
          <a:pPr>
            <a:buFont typeface="Arial" panose="020B0604020202020204" pitchFamily="34" charset="0"/>
            <a:buChar char="•"/>
          </a:pPr>
          <a:r>
            <a:rPr lang="en-US" sz="1400" b="1" dirty="0">
              <a:latin typeface="Franklin Gothic Book" panose="020B0503020102020204" pitchFamily="34" charset="0"/>
            </a:rPr>
            <a:t>Provide all children with at least 30 minutes of moderate to vigorous physical activity every day (include outdoor activity if possible).</a:t>
          </a:r>
        </a:p>
      </dgm:t>
    </dgm:pt>
    <dgm:pt modelId="{6A3BB4D1-7E6A-4A7C-AA23-35E1E67D2E35}" type="parTrans" cxnId="{46EF617A-624A-4CC7-A278-D27FC315141F}">
      <dgm:prSet/>
      <dgm:spPr/>
      <dgm:t>
        <a:bodyPr/>
        <a:lstStyle/>
        <a:p>
          <a:endParaRPr lang="en-US">
            <a:latin typeface="Franklin Gothic Book" panose="020B0503020102020204" pitchFamily="34" charset="0"/>
          </a:endParaRPr>
        </a:p>
      </dgm:t>
    </dgm:pt>
    <dgm:pt modelId="{5285B16A-932E-4132-9759-FBA561BA6E2C}" type="sibTrans" cxnId="{46EF617A-624A-4CC7-A278-D27FC315141F}">
      <dgm:prSet/>
      <dgm:spPr/>
      <dgm:t>
        <a:bodyPr/>
        <a:lstStyle/>
        <a:p>
          <a:endParaRPr lang="en-US">
            <a:latin typeface="Franklin Gothic Book" panose="020B0503020102020204" pitchFamily="34" charset="0"/>
          </a:endParaRPr>
        </a:p>
      </dgm:t>
    </dgm:pt>
    <dgm:pt modelId="{82F989F9-5EA0-43FD-BB4A-643AA5E20089}">
      <dgm:prSet phldrT="[Text]" custT="1"/>
      <dgm:spPr/>
      <dgm:t>
        <a:bodyPr/>
        <a:lstStyle/>
        <a:p>
          <a:r>
            <a:rPr lang="en-US" sz="2200" dirty="0">
              <a:latin typeface="Franklin Gothic Book" panose="020B0503020102020204" pitchFamily="34" charset="0"/>
            </a:rPr>
            <a:t>Healthy Beverages</a:t>
          </a:r>
        </a:p>
      </dgm:t>
    </dgm:pt>
    <dgm:pt modelId="{5AF3266B-DB0F-4DF3-8796-EDA64D292118}" type="parTrans" cxnId="{FEFDF5CB-D41A-4CAF-860B-B0CE8348565C}">
      <dgm:prSet/>
      <dgm:spPr/>
      <dgm:t>
        <a:bodyPr/>
        <a:lstStyle/>
        <a:p>
          <a:endParaRPr lang="en-US">
            <a:latin typeface="Franklin Gothic Book" panose="020B0503020102020204" pitchFamily="34" charset="0"/>
          </a:endParaRPr>
        </a:p>
      </dgm:t>
    </dgm:pt>
    <dgm:pt modelId="{707EDCB0-703C-4020-8D4B-43150E16E3CC}" type="sibTrans" cxnId="{FEFDF5CB-D41A-4CAF-860B-B0CE8348565C}">
      <dgm:prSet/>
      <dgm:spPr/>
      <dgm:t>
        <a:bodyPr/>
        <a:lstStyle/>
        <a:p>
          <a:endParaRPr lang="en-US">
            <a:latin typeface="Franklin Gothic Book" panose="020B0503020102020204" pitchFamily="34" charset="0"/>
          </a:endParaRPr>
        </a:p>
      </dgm:t>
    </dgm:pt>
    <dgm:pt modelId="{D1852239-9F4D-4E8B-A80A-77860FEFFE89}">
      <dgm:prSet phldrT="[Text]" custT="1"/>
      <dgm:spPr/>
      <dgm:t>
        <a:bodyPr/>
        <a:lstStyle/>
        <a:p>
          <a:pPr>
            <a:buFont typeface="Arial" panose="020B0604020202020204" pitchFamily="34" charset="0"/>
            <a:buChar char="•"/>
          </a:pPr>
          <a:r>
            <a:rPr lang="en-US" sz="1400" b="1" dirty="0">
              <a:latin typeface="Franklin Gothic Book" panose="020B0503020102020204" pitchFamily="34" charset="0"/>
            </a:rPr>
            <a:t>Do not serve sugary drinks.</a:t>
          </a:r>
        </a:p>
      </dgm:t>
    </dgm:pt>
    <dgm:pt modelId="{669ADFE0-9AA1-4FA4-BB65-FB2CC503F7E6}" type="parTrans" cxnId="{63A63BB0-3186-4E21-909E-8CBC4932354C}">
      <dgm:prSet/>
      <dgm:spPr/>
      <dgm:t>
        <a:bodyPr/>
        <a:lstStyle/>
        <a:p>
          <a:endParaRPr lang="en-US">
            <a:latin typeface="Franklin Gothic Book" panose="020B0503020102020204" pitchFamily="34" charset="0"/>
          </a:endParaRPr>
        </a:p>
      </dgm:t>
    </dgm:pt>
    <dgm:pt modelId="{67C3D4D6-379D-400C-AE03-9F266A52A8E5}" type="sibTrans" cxnId="{63A63BB0-3186-4E21-909E-8CBC4932354C}">
      <dgm:prSet/>
      <dgm:spPr/>
      <dgm:t>
        <a:bodyPr/>
        <a:lstStyle/>
        <a:p>
          <a:endParaRPr lang="en-US">
            <a:latin typeface="Franklin Gothic Book" panose="020B0503020102020204" pitchFamily="34" charset="0"/>
          </a:endParaRPr>
        </a:p>
      </dgm:t>
    </dgm:pt>
    <dgm:pt modelId="{27006DA0-C6DC-4523-920D-787EA2604E81}">
      <dgm:prSet phldrT="[Text]" custT="1"/>
      <dgm:spPr/>
      <dgm:t>
        <a:bodyPr/>
        <a:lstStyle/>
        <a:p>
          <a:r>
            <a:rPr lang="en-US" sz="2200" dirty="0">
              <a:latin typeface="Franklin Gothic Book" panose="020B0503020102020204" pitchFamily="34" charset="0"/>
            </a:rPr>
            <a:t>Fruits &amp; Vegetables</a:t>
          </a:r>
        </a:p>
      </dgm:t>
    </dgm:pt>
    <dgm:pt modelId="{6B74B7AD-F890-4645-A0F4-8FC456F70EA8}" type="parTrans" cxnId="{70B9B46E-1290-45A0-B52D-F70FC4C53191}">
      <dgm:prSet/>
      <dgm:spPr/>
      <dgm:t>
        <a:bodyPr/>
        <a:lstStyle/>
        <a:p>
          <a:endParaRPr lang="en-US">
            <a:latin typeface="Franklin Gothic Book" panose="020B0503020102020204" pitchFamily="34" charset="0"/>
          </a:endParaRPr>
        </a:p>
      </dgm:t>
    </dgm:pt>
    <dgm:pt modelId="{B59569CB-1450-4C97-AD29-757C4B8B1DC5}" type="sibTrans" cxnId="{70B9B46E-1290-45A0-B52D-F70FC4C53191}">
      <dgm:prSet/>
      <dgm:spPr/>
      <dgm:t>
        <a:bodyPr/>
        <a:lstStyle/>
        <a:p>
          <a:endParaRPr lang="en-US">
            <a:latin typeface="Franklin Gothic Book" panose="020B0503020102020204" pitchFamily="34" charset="0"/>
          </a:endParaRPr>
        </a:p>
      </dgm:t>
    </dgm:pt>
    <dgm:pt modelId="{95AA500C-65EB-4ECC-975C-975C2D2870C7}">
      <dgm:prSet phldrT="[Text]" custT="1"/>
      <dgm:spPr/>
      <dgm:t>
        <a:bodyPr/>
        <a:lstStyle/>
        <a:p>
          <a:r>
            <a:rPr lang="en-US" sz="1400" b="1" dirty="0">
              <a:latin typeface="Franklin Gothic Book" panose="020B0503020102020204" pitchFamily="34" charset="0"/>
            </a:rPr>
            <a:t>Offer a fruit and/or vegetable option every day at every meal and snack.</a:t>
          </a:r>
        </a:p>
      </dgm:t>
    </dgm:pt>
    <dgm:pt modelId="{AF76EA67-EAF3-4448-A3EC-A5D0AF2CD538}" type="parTrans" cxnId="{ADB9AAF3-A3FB-4E76-8DCE-B08229A50141}">
      <dgm:prSet/>
      <dgm:spPr/>
      <dgm:t>
        <a:bodyPr/>
        <a:lstStyle/>
        <a:p>
          <a:endParaRPr lang="en-US">
            <a:latin typeface="Franklin Gothic Book" panose="020B0503020102020204" pitchFamily="34" charset="0"/>
          </a:endParaRPr>
        </a:p>
      </dgm:t>
    </dgm:pt>
    <dgm:pt modelId="{08B0E322-DC7D-421B-88C0-C7472AE607A9}" type="sibTrans" cxnId="{ADB9AAF3-A3FB-4E76-8DCE-B08229A50141}">
      <dgm:prSet/>
      <dgm:spPr/>
      <dgm:t>
        <a:bodyPr/>
        <a:lstStyle/>
        <a:p>
          <a:endParaRPr lang="en-US">
            <a:latin typeface="Franklin Gothic Book" panose="020B0503020102020204" pitchFamily="34" charset="0"/>
          </a:endParaRPr>
        </a:p>
      </dgm:t>
    </dgm:pt>
    <dgm:pt modelId="{48F5CB35-327F-4A1D-BD81-8C534524A139}">
      <dgm:prSet phldrT="[Text]" custT="1"/>
      <dgm:spPr/>
      <dgm:t>
        <a:bodyPr/>
        <a:lstStyle/>
        <a:p>
          <a:r>
            <a:rPr lang="en-US" sz="2200" dirty="0">
              <a:latin typeface="Franklin Gothic Book" panose="020B0503020102020204" pitchFamily="34" charset="0"/>
            </a:rPr>
            <a:t>Limit Inactivity</a:t>
          </a:r>
        </a:p>
      </dgm:t>
    </dgm:pt>
    <dgm:pt modelId="{373E1570-E36E-44F3-82AC-5983A3631CF3}" type="parTrans" cxnId="{A5B885D0-D05F-47FD-AEBB-965FE0DDBFF9}">
      <dgm:prSet/>
      <dgm:spPr/>
      <dgm:t>
        <a:bodyPr/>
        <a:lstStyle/>
        <a:p>
          <a:endParaRPr lang="en-US">
            <a:latin typeface="Franklin Gothic Book" panose="020B0503020102020204" pitchFamily="34" charset="0"/>
          </a:endParaRPr>
        </a:p>
      </dgm:t>
    </dgm:pt>
    <dgm:pt modelId="{9E4E7994-55B1-4516-9C42-705245E446CE}" type="sibTrans" cxnId="{A5B885D0-D05F-47FD-AEBB-965FE0DDBFF9}">
      <dgm:prSet/>
      <dgm:spPr/>
      <dgm:t>
        <a:bodyPr/>
        <a:lstStyle/>
        <a:p>
          <a:endParaRPr lang="en-US">
            <a:latin typeface="Franklin Gothic Book" panose="020B0503020102020204" pitchFamily="34" charset="0"/>
          </a:endParaRPr>
        </a:p>
      </dgm:t>
    </dgm:pt>
    <dgm:pt modelId="{8D6BBE56-C0E1-4D19-8662-518E24BF460B}">
      <dgm:prSet phldrT="[Text]" custT="1"/>
      <dgm:spPr/>
      <dgm:t>
        <a:bodyPr/>
        <a:lstStyle/>
        <a:p>
          <a:r>
            <a:rPr lang="en-US" sz="2200" dirty="0">
              <a:latin typeface="Franklin Gothic Book" panose="020B0503020102020204" pitchFamily="34" charset="0"/>
            </a:rPr>
            <a:t>Focus on Whole Grains</a:t>
          </a:r>
        </a:p>
      </dgm:t>
    </dgm:pt>
    <dgm:pt modelId="{F221CC0B-8824-487B-AF36-B8A916BD6C3E}" type="parTrans" cxnId="{860C27FA-18F3-4D71-9AC2-FF6C728A2C31}">
      <dgm:prSet/>
      <dgm:spPr/>
      <dgm:t>
        <a:bodyPr/>
        <a:lstStyle/>
        <a:p>
          <a:endParaRPr lang="en-US">
            <a:latin typeface="Franklin Gothic Book" panose="020B0503020102020204" pitchFamily="34" charset="0"/>
          </a:endParaRPr>
        </a:p>
      </dgm:t>
    </dgm:pt>
    <dgm:pt modelId="{5F9AC596-41C2-4B23-B533-3A488FDB00BF}" type="sibTrans" cxnId="{860C27FA-18F3-4D71-9AC2-FF6C728A2C31}">
      <dgm:prSet/>
      <dgm:spPr/>
      <dgm:t>
        <a:bodyPr/>
        <a:lstStyle/>
        <a:p>
          <a:endParaRPr lang="en-US">
            <a:latin typeface="Franklin Gothic Book" panose="020B0503020102020204" pitchFamily="34" charset="0"/>
          </a:endParaRPr>
        </a:p>
      </dgm:t>
    </dgm:pt>
    <dgm:pt modelId="{778B46BD-AC17-4422-8199-CF29FA5D5C58}">
      <dgm:prSet custT="1"/>
      <dgm:spPr/>
      <dgm:t>
        <a:bodyPr/>
        <a:lstStyle/>
        <a:p>
          <a:r>
            <a:rPr lang="en-US" sz="1400" b="1" dirty="0">
              <a:latin typeface="Franklin Gothic Book" panose="020B0503020102020204" pitchFamily="34" charset="0"/>
            </a:rPr>
            <a:t>Offer 20 minutes of vigorous physical activity at least 3 days per week.</a:t>
          </a:r>
        </a:p>
      </dgm:t>
    </dgm:pt>
    <dgm:pt modelId="{D332671D-0679-45E4-AD97-B571AF88E7CC}" type="parTrans" cxnId="{50370B7E-D2A4-4461-8B70-FFF8770821D8}">
      <dgm:prSet/>
      <dgm:spPr/>
      <dgm:t>
        <a:bodyPr/>
        <a:lstStyle/>
        <a:p>
          <a:endParaRPr lang="en-US">
            <a:latin typeface="Franklin Gothic Book" panose="020B0503020102020204" pitchFamily="34" charset="0"/>
          </a:endParaRPr>
        </a:p>
      </dgm:t>
    </dgm:pt>
    <dgm:pt modelId="{C2A9DAFF-0F4B-41C4-AB1C-E41B022300BD}" type="sibTrans" cxnId="{50370B7E-D2A4-4461-8B70-FFF8770821D8}">
      <dgm:prSet/>
      <dgm:spPr/>
      <dgm:t>
        <a:bodyPr/>
        <a:lstStyle/>
        <a:p>
          <a:endParaRPr lang="en-US">
            <a:latin typeface="Franklin Gothic Book" panose="020B0503020102020204" pitchFamily="34" charset="0"/>
          </a:endParaRPr>
        </a:p>
      </dgm:t>
    </dgm:pt>
    <dgm:pt modelId="{8E456CDC-FD68-45E2-B160-74283213684C}">
      <dgm:prSet custT="1"/>
      <dgm:spPr/>
      <dgm:t>
        <a:bodyPr/>
        <a:lstStyle/>
        <a:p>
          <a:r>
            <a:rPr lang="en-US" sz="1400" b="1" dirty="0">
              <a:latin typeface="Franklin Gothic Book" panose="020B0503020102020204" pitchFamily="34" charset="0"/>
            </a:rPr>
            <a:t>Do not allow sugary drinks to be brought in during program time</a:t>
          </a:r>
        </a:p>
      </dgm:t>
    </dgm:pt>
    <dgm:pt modelId="{4268A482-A4C6-4ED7-8129-55E80EF61CE0}" type="parTrans" cxnId="{D7B161B1-F176-48B4-9D93-E55779885916}">
      <dgm:prSet/>
      <dgm:spPr/>
      <dgm:t>
        <a:bodyPr/>
        <a:lstStyle/>
        <a:p>
          <a:endParaRPr lang="en-US">
            <a:latin typeface="Franklin Gothic Book" panose="020B0503020102020204" pitchFamily="34" charset="0"/>
          </a:endParaRPr>
        </a:p>
      </dgm:t>
    </dgm:pt>
    <dgm:pt modelId="{8854E1EC-F742-47D4-8648-3809441FED47}" type="sibTrans" cxnId="{D7B161B1-F176-48B4-9D93-E55779885916}">
      <dgm:prSet/>
      <dgm:spPr/>
      <dgm:t>
        <a:bodyPr/>
        <a:lstStyle/>
        <a:p>
          <a:endParaRPr lang="en-US">
            <a:latin typeface="Franklin Gothic Book" panose="020B0503020102020204" pitchFamily="34" charset="0"/>
          </a:endParaRPr>
        </a:p>
      </dgm:t>
    </dgm:pt>
    <dgm:pt modelId="{12CCFE68-7A88-41BF-9B5C-52D07869BC3D}">
      <dgm:prSet custT="1"/>
      <dgm:spPr/>
      <dgm:t>
        <a:bodyPr/>
        <a:lstStyle/>
        <a:p>
          <a:r>
            <a:rPr lang="en-US" sz="1400" b="1" dirty="0">
              <a:latin typeface="Franklin Gothic Book" panose="020B0503020102020204" pitchFamily="34" charset="0"/>
            </a:rPr>
            <a:t>Serve water every day</a:t>
          </a:r>
        </a:p>
      </dgm:t>
    </dgm:pt>
    <dgm:pt modelId="{2039621E-2039-4C97-8374-8547F40348F5}" type="parTrans" cxnId="{EB4461F7-C615-4095-BBFD-B351EEDF5472}">
      <dgm:prSet/>
      <dgm:spPr/>
      <dgm:t>
        <a:bodyPr/>
        <a:lstStyle/>
        <a:p>
          <a:endParaRPr lang="en-US">
            <a:latin typeface="Franklin Gothic Book" panose="020B0503020102020204" pitchFamily="34" charset="0"/>
          </a:endParaRPr>
        </a:p>
      </dgm:t>
    </dgm:pt>
    <dgm:pt modelId="{2380FC40-E360-423C-823B-A96B50632CF4}" type="sibTrans" cxnId="{EB4461F7-C615-4095-BBFD-B351EEDF5472}">
      <dgm:prSet/>
      <dgm:spPr/>
      <dgm:t>
        <a:bodyPr/>
        <a:lstStyle/>
        <a:p>
          <a:endParaRPr lang="en-US">
            <a:latin typeface="Franklin Gothic Book" panose="020B0503020102020204" pitchFamily="34" charset="0"/>
          </a:endParaRPr>
        </a:p>
      </dgm:t>
    </dgm:pt>
    <dgm:pt modelId="{C33DE3CC-5273-4728-A6E6-5E9DEFCC8A4F}">
      <dgm:prSet phldrT="[Text]" custT="1"/>
      <dgm:spPr/>
      <dgm:t>
        <a:bodyPr/>
        <a:lstStyle/>
        <a:p>
          <a:pPr>
            <a:buFont typeface="Arial" panose="020B0604020202020204" pitchFamily="34" charset="0"/>
            <a:buChar char="•"/>
          </a:pPr>
          <a:r>
            <a:rPr lang="en-US" sz="1400" b="1" dirty="0">
              <a:latin typeface="Franklin Gothic Book" panose="020B0503020102020204" pitchFamily="34" charset="0"/>
            </a:rPr>
            <a:t>When serving grains (like bread, crackers, and cereals), serve whole grains. Whole grains should be listed as the first ingredient.</a:t>
          </a:r>
        </a:p>
      </dgm:t>
    </dgm:pt>
    <dgm:pt modelId="{22F200D7-FCA4-48EE-9EB8-985D46397A8E}" type="parTrans" cxnId="{FA18FF36-7A5C-41F3-BEC2-0A2FF4E030F1}">
      <dgm:prSet/>
      <dgm:spPr/>
      <dgm:t>
        <a:bodyPr/>
        <a:lstStyle/>
        <a:p>
          <a:endParaRPr lang="en-US">
            <a:latin typeface="Franklin Gothic Book" panose="020B0503020102020204" pitchFamily="34" charset="0"/>
          </a:endParaRPr>
        </a:p>
      </dgm:t>
    </dgm:pt>
    <dgm:pt modelId="{23B0952E-4E33-43E4-A8AF-A5264E105EFC}" type="sibTrans" cxnId="{FA18FF36-7A5C-41F3-BEC2-0A2FF4E030F1}">
      <dgm:prSet/>
      <dgm:spPr/>
      <dgm:t>
        <a:bodyPr/>
        <a:lstStyle/>
        <a:p>
          <a:endParaRPr lang="en-US">
            <a:latin typeface="Franklin Gothic Book" panose="020B0503020102020204" pitchFamily="34" charset="0"/>
          </a:endParaRPr>
        </a:p>
      </dgm:t>
    </dgm:pt>
    <dgm:pt modelId="{DEBB1619-20A4-42D6-9BD5-B70A3535BA9D}">
      <dgm:prSet phldrT="[Text]" custT="1"/>
      <dgm:spPr/>
      <dgm:t>
        <a:bodyPr/>
        <a:lstStyle/>
        <a:p>
          <a:pPr>
            <a:buFont typeface="Arial" panose="020B0604020202020204" pitchFamily="34" charset="0"/>
            <a:buChar char="•"/>
          </a:pPr>
          <a:r>
            <a:rPr lang="en-US" sz="1400" b="1" dirty="0">
              <a:latin typeface="Franklin Gothic Book" panose="020B0503020102020204" pitchFamily="34" charset="0"/>
            </a:rPr>
            <a:t>Eliminate use of any screen time intended for entertainment purposes only.</a:t>
          </a:r>
        </a:p>
      </dgm:t>
    </dgm:pt>
    <dgm:pt modelId="{57303B99-BEDA-4BCA-8122-44C5C69FB15E}" type="parTrans" cxnId="{F9387DF1-B46B-46AC-BDED-8091389E30F0}">
      <dgm:prSet/>
      <dgm:spPr/>
      <dgm:t>
        <a:bodyPr/>
        <a:lstStyle/>
        <a:p>
          <a:endParaRPr lang="en-US">
            <a:latin typeface="Franklin Gothic Book" panose="020B0503020102020204" pitchFamily="34" charset="0"/>
          </a:endParaRPr>
        </a:p>
      </dgm:t>
    </dgm:pt>
    <dgm:pt modelId="{FEF72A12-1F8D-4499-A2BA-82FCB9883F0A}" type="sibTrans" cxnId="{F9387DF1-B46B-46AC-BDED-8091389E30F0}">
      <dgm:prSet/>
      <dgm:spPr/>
      <dgm:t>
        <a:bodyPr/>
        <a:lstStyle/>
        <a:p>
          <a:endParaRPr lang="en-US">
            <a:latin typeface="Franklin Gothic Book" panose="020B0503020102020204" pitchFamily="34" charset="0"/>
          </a:endParaRPr>
        </a:p>
      </dgm:t>
    </dgm:pt>
    <dgm:pt modelId="{17C4BA6D-9465-4F3B-9365-01E7A5CE964E}">
      <dgm:prSet custT="1"/>
      <dgm:spPr/>
      <dgm:t>
        <a:bodyPr/>
        <a:lstStyle/>
        <a:p>
          <a:r>
            <a:rPr lang="en-US" sz="1400" b="1" dirty="0">
              <a:latin typeface="Franklin Gothic Book" panose="020B0503020102020204" pitchFamily="34" charset="0"/>
            </a:rPr>
            <a:t>Limit instructional computer and digital </a:t>
          </a:r>
          <a:r>
            <a:rPr lang="en-US" sz="1400" b="1">
              <a:latin typeface="Franklin Gothic Book" panose="020B0503020102020204" pitchFamily="34" charset="0"/>
            </a:rPr>
            <a:t>device use </a:t>
          </a:r>
          <a:r>
            <a:rPr lang="en-US" sz="1400" b="1" dirty="0">
              <a:latin typeface="Franklin Gothic Book" panose="020B0503020102020204" pitchFamily="34" charset="0"/>
            </a:rPr>
            <a:t>to homework or instructional time (instructional is defined as academic, teacher-led programming). </a:t>
          </a:r>
        </a:p>
      </dgm:t>
    </dgm:pt>
    <dgm:pt modelId="{97AFBF37-842E-406A-A8D7-0E324E2304BB}" type="parTrans" cxnId="{3D0302C1-F024-432E-9AF3-7CB10E9916C2}">
      <dgm:prSet/>
      <dgm:spPr/>
      <dgm:t>
        <a:bodyPr/>
        <a:lstStyle/>
        <a:p>
          <a:endParaRPr lang="en-US">
            <a:latin typeface="Franklin Gothic Book" panose="020B0503020102020204" pitchFamily="34" charset="0"/>
          </a:endParaRPr>
        </a:p>
      </dgm:t>
    </dgm:pt>
    <dgm:pt modelId="{9FB8E6F4-BD5C-4ED3-B5EB-B7EEBB3EFAD2}" type="sibTrans" cxnId="{3D0302C1-F024-432E-9AF3-7CB10E9916C2}">
      <dgm:prSet/>
      <dgm:spPr/>
      <dgm:t>
        <a:bodyPr/>
        <a:lstStyle/>
        <a:p>
          <a:endParaRPr lang="en-US">
            <a:latin typeface="Franklin Gothic Book" panose="020B0503020102020204" pitchFamily="34" charset="0"/>
          </a:endParaRPr>
        </a:p>
      </dgm:t>
    </dgm:pt>
    <dgm:pt modelId="{BB85FFCC-4904-447A-9AE7-36D3F60DF88D}" type="pres">
      <dgm:prSet presAssocID="{55F45BBA-3831-4974-8E56-A5BDF50E87F2}" presName="Name0" presStyleCnt="0">
        <dgm:presLayoutVars>
          <dgm:dir/>
          <dgm:animLvl val="lvl"/>
          <dgm:resizeHandles val="exact"/>
        </dgm:presLayoutVars>
      </dgm:prSet>
      <dgm:spPr/>
    </dgm:pt>
    <dgm:pt modelId="{50BCC60A-7128-4FC2-9341-0AC55FAB5E7C}" type="pres">
      <dgm:prSet presAssocID="{6F0C224E-5CAF-42F8-B662-672D0D5380EF}" presName="linNode" presStyleCnt="0"/>
      <dgm:spPr/>
    </dgm:pt>
    <dgm:pt modelId="{E5C299F1-903E-47A2-B61C-09AC2A2F45FF}" type="pres">
      <dgm:prSet presAssocID="{6F0C224E-5CAF-42F8-B662-672D0D5380EF}" presName="parentText" presStyleLbl="node1" presStyleIdx="0" presStyleCnt="5" custScaleX="74121">
        <dgm:presLayoutVars>
          <dgm:chMax val="1"/>
          <dgm:bulletEnabled val="1"/>
        </dgm:presLayoutVars>
      </dgm:prSet>
      <dgm:spPr/>
    </dgm:pt>
    <dgm:pt modelId="{62ED5DC6-2A5D-455C-99ED-F6744FE6E5A0}" type="pres">
      <dgm:prSet presAssocID="{6F0C224E-5CAF-42F8-B662-672D0D5380EF}" presName="descendantText" presStyleLbl="alignAccFollowNode1" presStyleIdx="0" presStyleCnt="5" custScaleX="167356">
        <dgm:presLayoutVars>
          <dgm:bulletEnabled val="1"/>
        </dgm:presLayoutVars>
      </dgm:prSet>
      <dgm:spPr/>
    </dgm:pt>
    <dgm:pt modelId="{989802FD-A43C-477C-94A6-FCA111F0FB59}" type="pres">
      <dgm:prSet presAssocID="{E8CF58AD-F2BD-4BB6-8942-CCE60778BDB0}" presName="sp" presStyleCnt="0"/>
      <dgm:spPr/>
    </dgm:pt>
    <dgm:pt modelId="{5CB35857-6CCB-4417-B2FA-56F176F4A8F3}" type="pres">
      <dgm:prSet presAssocID="{82F989F9-5EA0-43FD-BB4A-643AA5E20089}" presName="linNode" presStyleCnt="0"/>
      <dgm:spPr/>
    </dgm:pt>
    <dgm:pt modelId="{B6A005B4-9213-41B0-84E3-AF6FF1F776E5}" type="pres">
      <dgm:prSet presAssocID="{82F989F9-5EA0-43FD-BB4A-643AA5E20089}" presName="parentText" presStyleLbl="node1" presStyleIdx="1" presStyleCnt="5" custScaleX="72288">
        <dgm:presLayoutVars>
          <dgm:chMax val="1"/>
          <dgm:bulletEnabled val="1"/>
        </dgm:presLayoutVars>
      </dgm:prSet>
      <dgm:spPr/>
    </dgm:pt>
    <dgm:pt modelId="{2DA23902-F365-4ECD-95A5-923E10728BB0}" type="pres">
      <dgm:prSet presAssocID="{82F989F9-5EA0-43FD-BB4A-643AA5E20089}" presName="descendantText" presStyleLbl="alignAccFollowNode1" presStyleIdx="1" presStyleCnt="5" custScaleX="163262">
        <dgm:presLayoutVars>
          <dgm:bulletEnabled val="1"/>
        </dgm:presLayoutVars>
      </dgm:prSet>
      <dgm:spPr/>
    </dgm:pt>
    <dgm:pt modelId="{7ADD1279-2E0B-477D-A78A-ED552D87A9AF}" type="pres">
      <dgm:prSet presAssocID="{707EDCB0-703C-4020-8D4B-43150E16E3CC}" presName="sp" presStyleCnt="0"/>
      <dgm:spPr/>
    </dgm:pt>
    <dgm:pt modelId="{1DDE4BCB-CE3B-43F1-9B7F-348B96667BC5}" type="pres">
      <dgm:prSet presAssocID="{27006DA0-C6DC-4523-920D-787EA2604E81}" presName="linNode" presStyleCnt="0"/>
      <dgm:spPr/>
    </dgm:pt>
    <dgm:pt modelId="{A6CD5579-8A10-4BF8-B85E-E3B5FD3535A7}" type="pres">
      <dgm:prSet presAssocID="{27006DA0-C6DC-4523-920D-787EA2604E81}" presName="parentText" presStyleLbl="node1" presStyleIdx="2" presStyleCnt="5" custScaleX="57136">
        <dgm:presLayoutVars>
          <dgm:chMax val="1"/>
          <dgm:bulletEnabled val="1"/>
        </dgm:presLayoutVars>
      </dgm:prSet>
      <dgm:spPr/>
    </dgm:pt>
    <dgm:pt modelId="{032D843C-9C8F-4C33-B256-4D8D24BA0E56}" type="pres">
      <dgm:prSet presAssocID="{27006DA0-C6DC-4523-920D-787EA2604E81}" presName="descendantText" presStyleLbl="alignAccFollowNode1" presStyleIdx="2" presStyleCnt="5" custScaleX="129802">
        <dgm:presLayoutVars>
          <dgm:bulletEnabled val="1"/>
        </dgm:presLayoutVars>
      </dgm:prSet>
      <dgm:spPr/>
    </dgm:pt>
    <dgm:pt modelId="{3B02946F-301B-4621-BAFE-CD88CAA88309}" type="pres">
      <dgm:prSet presAssocID="{B59569CB-1450-4C97-AD29-757C4B8B1DC5}" presName="sp" presStyleCnt="0"/>
      <dgm:spPr/>
    </dgm:pt>
    <dgm:pt modelId="{A0D7DE5A-F8E1-440F-8374-229FC444063D}" type="pres">
      <dgm:prSet presAssocID="{8D6BBE56-C0E1-4D19-8662-518E24BF460B}" presName="linNode" presStyleCnt="0"/>
      <dgm:spPr/>
    </dgm:pt>
    <dgm:pt modelId="{82DEF600-3E9B-4F2F-9F71-81093014A79E}" type="pres">
      <dgm:prSet presAssocID="{8D6BBE56-C0E1-4D19-8662-518E24BF460B}" presName="parentText" presStyleLbl="node1" presStyleIdx="3" presStyleCnt="5" custScaleX="68886">
        <dgm:presLayoutVars>
          <dgm:chMax val="1"/>
          <dgm:bulletEnabled val="1"/>
        </dgm:presLayoutVars>
      </dgm:prSet>
      <dgm:spPr/>
    </dgm:pt>
    <dgm:pt modelId="{EDB85DD0-8F4B-45A7-86F3-6CDA42001A5E}" type="pres">
      <dgm:prSet presAssocID="{8D6BBE56-C0E1-4D19-8662-518E24BF460B}" presName="descendantText" presStyleLbl="alignAccFollowNode1" presStyleIdx="3" presStyleCnt="5" custScaleX="155598" custLinFactNeighborX="-748" custLinFactNeighborY="0">
        <dgm:presLayoutVars>
          <dgm:bulletEnabled val="1"/>
        </dgm:presLayoutVars>
      </dgm:prSet>
      <dgm:spPr/>
    </dgm:pt>
    <dgm:pt modelId="{7DC7C529-42F0-408F-B072-AC7AA3B81746}" type="pres">
      <dgm:prSet presAssocID="{5F9AC596-41C2-4B23-B533-3A488FDB00BF}" presName="sp" presStyleCnt="0"/>
      <dgm:spPr/>
    </dgm:pt>
    <dgm:pt modelId="{C0C25168-1A98-46B0-B4EC-C0D1DD97DB1A}" type="pres">
      <dgm:prSet presAssocID="{48F5CB35-327F-4A1D-BD81-8C534524A139}" presName="linNode" presStyleCnt="0"/>
      <dgm:spPr/>
    </dgm:pt>
    <dgm:pt modelId="{A0FCA5B1-6EE7-4645-97A9-7352770A6CA5}" type="pres">
      <dgm:prSet presAssocID="{48F5CB35-327F-4A1D-BD81-8C534524A139}" presName="parentText" presStyleLbl="node1" presStyleIdx="4" presStyleCnt="5" custScaleX="91467">
        <dgm:presLayoutVars>
          <dgm:chMax val="1"/>
          <dgm:bulletEnabled val="1"/>
        </dgm:presLayoutVars>
      </dgm:prSet>
      <dgm:spPr/>
    </dgm:pt>
    <dgm:pt modelId="{12829898-FF73-49C9-863C-F22B9DB09FF4}" type="pres">
      <dgm:prSet presAssocID="{48F5CB35-327F-4A1D-BD81-8C534524A139}" presName="descendantText" presStyleLbl="alignAccFollowNode1" presStyleIdx="4" presStyleCnt="5" custScaleX="206939">
        <dgm:presLayoutVars>
          <dgm:bulletEnabled val="1"/>
        </dgm:presLayoutVars>
      </dgm:prSet>
      <dgm:spPr/>
    </dgm:pt>
  </dgm:ptLst>
  <dgm:cxnLst>
    <dgm:cxn modelId="{703CE02A-9742-4817-AF4F-C32B3F808E97}" type="presOf" srcId="{1B0E11B0-AE8A-4AED-A181-B2D0175D5B9A}" destId="{62ED5DC6-2A5D-455C-99ED-F6744FE6E5A0}" srcOrd="0" destOrd="0" presId="urn:microsoft.com/office/officeart/2005/8/layout/vList5"/>
    <dgm:cxn modelId="{4F2F742E-5FD0-47EC-AC78-289EB02A484D}" type="presOf" srcId="{8D6BBE56-C0E1-4D19-8662-518E24BF460B}" destId="{82DEF600-3E9B-4F2F-9F71-81093014A79E}" srcOrd="0" destOrd="0" presId="urn:microsoft.com/office/officeart/2005/8/layout/vList5"/>
    <dgm:cxn modelId="{FA18FF36-7A5C-41F3-BEC2-0A2FF4E030F1}" srcId="{8D6BBE56-C0E1-4D19-8662-518E24BF460B}" destId="{C33DE3CC-5273-4728-A6E6-5E9DEFCC8A4F}" srcOrd="0" destOrd="0" parTransId="{22F200D7-FCA4-48EE-9EB8-985D46397A8E}" sibTransId="{23B0952E-4E33-43E4-A8AF-A5264E105EFC}"/>
    <dgm:cxn modelId="{CDB0A744-AE51-4B06-A52E-25F29B338569}" type="presOf" srcId="{8E456CDC-FD68-45E2-B160-74283213684C}" destId="{2DA23902-F365-4ECD-95A5-923E10728BB0}" srcOrd="0" destOrd="1" presId="urn:microsoft.com/office/officeart/2005/8/layout/vList5"/>
    <dgm:cxn modelId="{7C3EB958-34B3-493A-A73A-52239B36EF40}" type="presOf" srcId="{DEBB1619-20A4-42D6-9BD5-B70A3535BA9D}" destId="{12829898-FF73-49C9-863C-F22B9DB09FF4}" srcOrd="0" destOrd="0" presId="urn:microsoft.com/office/officeart/2005/8/layout/vList5"/>
    <dgm:cxn modelId="{AC31CE5C-2C5E-411C-BE95-FCF197ABC500}" type="presOf" srcId="{12CCFE68-7A88-41BF-9B5C-52D07869BC3D}" destId="{2DA23902-F365-4ECD-95A5-923E10728BB0}" srcOrd="0" destOrd="2" presId="urn:microsoft.com/office/officeart/2005/8/layout/vList5"/>
    <dgm:cxn modelId="{70B9B46E-1290-45A0-B52D-F70FC4C53191}" srcId="{55F45BBA-3831-4974-8E56-A5BDF50E87F2}" destId="{27006DA0-C6DC-4523-920D-787EA2604E81}" srcOrd="2" destOrd="0" parTransId="{6B74B7AD-F890-4645-A0F4-8FC456F70EA8}" sibTransId="{B59569CB-1450-4C97-AD29-757C4B8B1DC5}"/>
    <dgm:cxn modelId="{4011FC72-CA06-4C97-9D27-6DEFA6DEC13E}" type="presOf" srcId="{6F0C224E-5CAF-42F8-B662-672D0D5380EF}" destId="{E5C299F1-903E-47A2-B61C-09AC2A2F45FF}" srcOrd="0" destOrd="0" presId="urn:microsoft.com/office/officeart/2005/8/layout/vList5"/>
    <dgm:cxn modelId="{46EF617A-624A-4CC7-A278-D27FC315141F}" srcId="{6F0C224E-5CAF-42F8-B662-672D0D5380EF}" destId="{1B0E11B0-AE8A-4AED-A181-B2D0175D5B9A}" srcOrd="0" destOrd="0" parTransId="{6A3BB4D1-7E6A-4A7C-AA23-35E1E67D2E35}" sibTransId="{5285B16A-932E-4132-9759-FBA561BA6E2C}"/>
    <dgm:cxn modelId="{E18BA77B-1B6D-463F-8B46-5D38B23C0B24}" type="presOf" srcId="{95AA500C-65EB-4ECC-975C-975C2D2870C7}" destId="{032D843C-9C8F-4C33-B256-4D8D24BA0E56}" srcOrd="0" destOrd="0" presId="urn:microsoft.com/office/officeart/2005/8/layout/vList5"/>
    <dgm:cxn modelId="{41C47D7D-7988-4F19-932D-C53D7B97172C}" type="presOf" srcId="{48F5CB35-327F-4A1D-BD81-8C534524A139}" destId="{A0FCA5B1-6EE7-4645-97A9-7352770A6CA5}" srcOrd="0" destOrd="0" presId="urn:microsoft.com/office/officeart/2005/8/layout/vList5"/>
    <dgm:cxn modelId="{50370B7E-D2A4-4461-8B70-FFF8770821D8}" srcId="{6F0C224E-5CAF-42F8-B662-672D0D5380EF}" destId="{778B46BD-AC17-4422-8199-CF29FA5D5C58}" srcOrd="1" destOrd="0" parTransId="{D332671D-0679-45E4-AD97-B571AF88E7CC}" sibTransId="{C2A9DAFF-0F4B-41C4-AB1C-E41B022300BD}"/>
    <dgm:cxn modelId="{1B3A5490-7583-4757-8DC5-294198C788F6}" type="presOf" srcId="{55F45BBA-3831-4974-8E56-A5BDF50E87F2}" destId="{BB85FFCC-4904-447A-9AE7-36D3F60DF88D}" srcOrd="0" destOrd="0" presId="urn:microsoft.com/office/officeart/2005/8/layout/vList5"/>
    <dgm:cxn modelId="{70E0099D-3F0C-4582-90ED-D6362E2668D1}" type="presOf" srcId="{17C4BA6D-9465-4F3B-9365-01E7A5CE964E}" destId="{12829898-FF73-49C9-863C-F22B9DB09FF4}" srcOrd="0" destOrd="1" presId="urn:microsoft.com/office/officeart/2005/8/layout/vList5"/>
    <dgm:cxn modelId="{3C3342A1-624C-41B7-B917-E4E9AF528595}" type="presOf" srcId="{D1852239-9F4D-4E8B-A80A-77860FEFFE89}" destId="{2DA23902-F365-4ECD-95A5-923E10728BB0}" srcOrd="0" destOrd="0" presId="urn:microsoft.com/office/officeart/2005/8/layout/vList5"/>
    <dgm:cxn modelId="{0DDBB6A8-90DF-49B8-9283-63E494671EF6}" type="presOf" srcId="{C33DE3CC-5273-4728-A6E6-5E9DEFCC8A4F}" destId="{EDB85DD0-8F4B-45A7-86F3-6CDA42001A5E}" srcOrd="0" destOrd="0" presId="urn:microsoft.com/office/officeart/2005/8/layout/vList5"/>
    <dgm:cxn modelId="{981D26B0-BD75-4869-971F-11C07D5C0CF0}" type="presOf" srcId="{82F989F9-5EA0-43FD-BB4A-643AA5E20089}" destId="{B6A005B4-9213-41B0-84E3-AF6FF1F776E5}" srcOrd="0" destOrd="0" presId="urn:microsoft.com/office/officeart/2005/8/layout/vList5"/>
    <dgm:cxn modelId="{63A63BB0-3186-4E21-909E-8CBC4932354C}" srcId="{82F989F9-5EA0-43FD-BB4A-643AA5E20089}" destId="{D1852239-9F4D-4E8B-A80A-77860FEFFE89}" srcOrd="0" destOrd="0" parTransId="{669ADFE0-9AA1-4FA4-BB65-FB2CC503F7E6}" sibTransId="{67C3D4D6-379D-400C-AE03-9F266A52A8E5}"/>
    <dgm:cxn modelId="{D7B161B1-F176-48B4-9D93-E55779885916}" srcId="{82F989F9-5EA0-43FD-BB4A-643AA5E20089}" destId="{8E456CDC-FD68-45E2-B160-74283213684C}" srcOrd="1" destOrd="0" parTransId="{4268A482-A4C6-4ED7-8129-55E80EF61CE0}" sibTransId="{8854E1EC-F742-47D4-8648-3809441FED47}"/>
    <dgm:cxn modelId="{99256EBB-F013-4731-B739-640D0C0B196A}" srcId="{55F45BBA-3831-4974-8E56-A5BDF50E87F2}" destId="{6F0C224E-5CAF-42F8-B662-672D0D5380EF}" srcOrd="0" destOrd="0" parTransId="{00E3C8C9-3714-4EA0-BF01-408C40287171}" sibTransId="{E8CF58AD-F2BD-4BB6-8942-CCE60778BDB0}"/>
    <dgm:cxn modelId="{960629BC-D698-4566-BBA4-6E0562E0AB4C}" type="presOf" srcId="{27006DA0-C6DC-4523-920D-787EA2604E81}" destId="{A6CD5579-8A10-4BF8-B85E-E3B5FD3535A7}" srcOrd="0" destOrd="0" presId="urn:microsoft.com/office/officeart/2005/8/layout/vList5"/>
    <dgm:cxn modelId="{3D0302C1-F024-432E-9AF3-7CB10E9916C2}" srcId="{48F5CB35-327F-4A1D-BD81-8C534524A139}" destId="{17C4BA6D-9465-4F3B-9365-01E7A5CE964E}" srcOrd="1" destOrd="0" parTransId="{97AFBF37-842E-406A-A8D7-0E324E2304BB}" sibTransId="{9FB8E6F4-BD5C-4ED3-B5EB-B7EEBB3EFAD2}"/>
    <dgm:cxn modelId="{FEFDF5CB-D41A-4CAF-860B-B0CE8348565C}" srcId="{55F45BBA-3831-4974-8E56-A5BDF50E87F2}" destId="{82F989F9-5EA0-43FD-BB4A-643AA5E20089}" srcOrd="1" destOrd="0" parTransId="{5AF3266B-DB0F-4DF3-8796-EDA64D292118}" sibTransId="{707EDCB0-703C-4020-8D4B-43150E16E3CC}"/>
    <dgm:cxn modelId="{8F1850CD-9CA9-4A23-8413-3454DD9BFB95}" type="presOf" srcId="{778B46BD-AC17-4422-8199-CF29FA5D5C58}" destId="{62ED5DC6-2A5D-455C-99ED-F6744FE6E5A0}" srcOrd="0" destOrd="1" presId="urn:microsoft.com/office/officeart/2005/8/layout/vList5"/>
    <dgm:cxn modelId="{A5B885D0-D05F-47FD-AEBB-965FE0DDBFF9}" srcId="{55F45BBA-3831-4974-8E56-A5BDF50E87F2}" destId="{48F5CB35-327F-4A1D-BD81-8C534524A139}" srcOrd="4" destOrd="0" parTransId="{373E1570-E36E-44F3-82AC-5983A3631CF3}" sibTransId="{9E4E7994-55B1-4516-9C42-705245E446CE}"/>
    <dgm:cxn modelId="{F9387DF1-B46B-46AC-BDED-8091389E30F0}" srcId="{48F5CB35-327F-4A1D-BD81-8C534524A139}" destId="{DEBB1619-20A4-42D6-9BD5-B70A3535BA9D}" srcOrd="0" destOrd="0" parTransId="{57303B99-BEDA-4BCA-8122-44C5C69FB15E}" sibTransId="{FEF72A12-1F8D-4499-A2BA-82FCB9883F0A}"/>
    <dgm:cxn modelId="{ADB9AAF3-A3FB-4E76-8DCE-B08229A50141}" srcId="{27006DA0-C6DC-4523-920D-787EA2604E81}" destId="{95AA500C-65EB-4ECC-975C-975C2D2870C7}" srcOrd="0" destOrd="0" parTransId="{AF76EA67-EAF3-4448-A3EC-A5D0AF2CD538}" sibTransId="{08B0E322-DC7D-421B-88C0-C7472AE607A9}"/>
    <dgm:cxn modelId="{EB4461F7-C615-4095-BBFD-B351EEDF5472}" srcId="{82F989F9-5EA0-43FD-BB4A-643AA5E20089}" destId="{12CCFE68-7A88-41BF-9B5C-52D07869BC3D}" srcOrd="2" destOrd="0" parTransId="{2039621E-2039-4C97-8374-8547F40348F5}" sibTransId="{2380FC40-E360-423C-823B-A96B50632CF4}"/>
    <dgm:cxn modelId="{860C27FA-18F3-4D71-9AC2-FF6C728A2C31}" srcId="{55F45BBA-3831-4974-8E56-A5BDF50E87F2}" destId="{8D6BBE56-C0E1-4D19-8662-518E24BF460B}" srcOrd="3" destOrd="0" parTransId="{F221CC0B-8824-487B-AF36-B8A916BD6C3E}" sibTransId="{5F9AC596-41C2-4B23-B533-3A488FDB00BF}"/>
    <dgm:cxn modelId="{F3F65E55-5D0B-4A19-8CCA-C45B17553C22}" type="presParOf" srcId="{BB85FFCC-4904-447A-9AE7-36D3F60DF88D}" destId="{50BCC60A-7128-4FC2-9341-0AC55FAB5E7C}" srcOrd="0" destOrd="0" presId="urn:microsoft.com/office/officeart/2005/8/layout/vList5"/>
    <dgm:cxn modelId="{A75BA7B5-0650-4114-AED9-A8168C800E1F}" type="presParOf" srcId="{50BCC60A-7128-4FC2-9341-0AC55FAB5E7C}" destId="{E5C299F1-903E-47A2-B61C-09AC2A2F45FF}" srcOrd="0" destOrd="0" presId="urn:microsoft.com/office/officeart/2005/8/layout/vList5"/>
    <dgm:cxn modelId="{E1EB76FF-3AB8-4676-A0F3-E0F8B81FD076}" type="presParOf" srcId="{50BCC60A-7128-4FC2-9341-0AC55FAB5E7C}" destId="{62ED5DC6-2A5D-455C-99ED-F6744FE6E5A0}" srcOrd="1" destOrd="0" presId="urn:microsoft.com/office/officeart/2005/8/layout/vList5"/>
    <dgm:cxn modelId="{4BAEE216-07D5-4A06-93B3-C03F8E5FAF7D}" type="presParOf" srcId="{BB85FFCC-4904-447A-9AE7-36D3F60DF88D}" destId="{989802FD-A43C-477C-94A6-FCA111F0FB59}" srcOrd="1" destOrd="0" presId="urn:microsoft.com/office/officeart/2005/8/layout/vList5"/>
    <dgm:cxn modelId="{CCCDFC81-2EAB-4017-B8C1-C4A4D21D86AB}" type="presParOf" srcId="{BB85FFCC-4904-447A-9AE7-36D3F60DF88D}" destId="{5CB35857-6CCB-4417-B2FA-56F176F4A8F3}" srcOrd="2" destOrd="0" presId="urn:microsoft.com/office/officeart/2005/8/layout/vList5"/>
    <dgm:cxn modelId="{9750E04E-F74D-45AA-A040-7BD64A4DEC43}" type="presParOf" srcId="{5CB35857-6CCB-4417-B2FA-56F176F4A8F3}" destId="{B6A005B4-9213-41B0-84E3-AF6FF1F776E5}" srcOrd="0" destOrd="0" presId="urn:microsoft.com/office/officeart/2005/8/layout/vList5"/>
    <dgm:cxn modelId="{9D33EB27-9D2B-4B26-947E-075A43F84F37}" type="presParOf" srcId="{5CB35857-6CCB-4417-B2FA-56F176F4A8F3}" destId="{2DA23902-F365-4ECD-95A5-923E10728BB0}" srcOrd="1" destOrd="0" presId="urn:microsoft.com/office/officeart/2005/8/layout/vList5"/>
    <dgm:cxn modelId="{509698B8-3CE1-4CA6-AAEF-B672C1B923AA}" type="presParOf" srcId="{BB85FFCC-4904-447A-9AE7-36D3F60DF88D}" destId="{7ADD1279-2E0B-477D-A78A-ED552D87A9AF}" srcOrd="3" destOrd="0" presId="urn:microsoft.com/office/officeart/2005/8/layout/vList5"/>
    <dgm:cxn modelId="{72A380D9-DF50-4A7C-A7BA-D8CF5CF1B886}" type="presParOf" srcId="{BB85FFCC-4904-447A-9AE7-36D3F60DF88D}" destId="{1DDE4BCB-CE3B-43F1-9B7F-348B96667BC5}" srcOrd="4" destOrd="0" presId="urn:microsoft.com/office/officeart/2005/8/layout/vList5"/>
    <dgm:cxn modelId="{21EE0CC0-B563-42D8-8531-36DBD84DC0EE}" type="presParOf" srcId="{1DDE4BCB-CE3B-43F1-9B7F-348B96667BC5}" destId="{A6CD5579-8A10-4BF8-B85E-E3B5FD3535A7}" srcOrd="0" destOrd="0" presId="urn:microsoft.com/office/officeart/2005/8/layout/vList5"/>
    <dgm:cxn modelId="{DE83B265-D8BF-4A1C-87F3-EFF6CADD58D1}" type="presParOf" srcId="{1DDE4BCB-CE3B-43F1-9B7F-348B96667BC5}" destId="{032D843C-9C8F-4C33-B256-4D8D24BA0E56}" srcOrd="1" destOrd="0" presId="urn:microsoft.com/office/officeart/2005/8/layout/vList5"/>
    <dgm:cxn modelId="{59A0D675-A4CC-4578-8FE6-F55472CF11A0}" type="presParOf" srcId="{BB85FFCC-4904-447A-9AE7-36D3F60DF88D}" destId="{3B02946F-301B-4621-BAFE-CD88CAA88309}" srcOrd="5" destOrd="0" presId="urn:microsoft.com/office/officeart/2005/8/layout/vList5"/>
    <dgm:cxn modelId="{4F4B617E-B1B9-4136-BFE0-44E9AEEF34D6}" type="presParOf" srcId="{BB85FFCC-4904-447A-9AE7-36D3F60DF88D}" destId="{A0D7DE5A-F8E1-440F-8374-229FC444063D}" srcOrd="6" destOrd="0" presId="urn:microsoft.com/office/officeart/2005/8/layout/vList5"/>
    <dgm:cxn modelId="{AC7CCA8A-F94F-4AED-96EC-3A43F35C6DC0}" type="presParOf" srcId="{A0D7DE5A-F8E1-440F-8374-229FC444063D}" destId="{82DEF600-3E9B-4F2F-9F71-81093014A79E}" srcOrd="0" destOrd="0" presId="urn:microsoft.com/office/officeart/2005/8/layout/vList5"/>
    <dgm:cxn modelId="{0E3DE7D9-62D3-4C9F-98E7-5DA27AB81E7F}" type="presParOf" srcId="{A0D7DE5A-F8E1-440F-8374-229FC444063D}" destId="{EDB85DD0-8F4B-45A7-86F3-6CDA42001A5E}" srcOrd="1" destOrd="0" presId="urn:microsoft.com/office/officeart/2005/8/layout/vList5"/>
    <dgm:cxn modelId="{C41AF00B-EB0C-44D3-9424-BA4B84718443}" type="presParOf" srcId="{BB85FFCC-4904-447A-9AE7-36D3F60DF88D}" destId="{7DC7C529-42F0-408F-B072-AC7AA3B81746}" srcOrd="7" destOrd="0" presId="urn:microsoft.com/office/officeart/2005/8/layout/vList5"/>
    <dgm:cxn modelId="{4BD2EB83-6CF2-4E15-9D09-8A4F606E57DA}" type="presParOf" srcId="{BB85FFCC-4904-447A-9AE7-36D3F60DF88D}" destId="{C0C25168-1A98-46B0-B4EC-C0D1DD97DB1A}" srcOrd="8" destOrd="0" presId="urn:microsoft.com/office/officeart/2005/8/layout/vList5"/>
    <dgm:cxn modelId="{41D15BB7-DC3C-4B30-9FE0-EF8CABFEE18D}" type="presParOf" srcId="{C0C25168-1A98-46B0-B4EC-C0D1DD97DB1A}" destId="{A0FCA5B1-6EE7-4645-97A9-7352770A6CA5}" srcOrd="0" destOrd="0" presId="urn:microsoft.com/office/officeart/2005/8/layout/vList5"/>
    <dgm:cxn modelId="{95203988-30B5-4749-ABB7-B370F248D337}" type="presParOf" srcId="{C0C25168-1A98-46B0-B4EC-C0D1DD97DB1A}" destId="{12829898-FF73-49C9-863C-F22B9DB09FF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B82D6-F1E0-9A42-A48C-EFFBC372F376}"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A03703AB-B52E-0E43-AAF8-42B09206D32C}">
      <dgm:prSet/>
      <dgm:spPr/>
      <dgm:t>
        <a:bodyPr/>
        <a:lstStyle/>
        <a:p>
          <a:r>
            <a:rPr lang="en-US" b="0" i="0">
              <a:latin typeface="Franklin Gothic Book" panose="020B0503020102020204" pitchFamily="34" charset="0"/>
            </a:rPr>
            <a:t>Child behaviors</a:t>
          </a:r>
          <a:endParaRPr lang="en-US">
            <a:latin typeface="Franklin Gothic Book" panose="020B0503020102020204" pitchFamily="34" charset="0"/>
          </a:endParaRPr>
        </a:p>
      </dgm:t>
    </dgm:pt>
    <dgm:pt modelId="{46B08F59-6E29-6744-BA0D-C6C735F71FF2}" type="parTrans" cxnId="{C8DDAF1E-72F7-024C-B3CE-CD73D5DA2315}">
      <dgm:prSet/>
      <dgm:spPr/>
      <dgm:t>
        <a:bodyPr/>
        <a:lstStyle/>
        <a:p>
          <a:endParaRPr lang="en-US">
            <a:latin typeface="Franklin Gothic Book" panose="020B0503020102020204" pitchFamily="34" charset="0"/>
          </a:endParaRPr>
        </a:p>
      </dgm:t>
    </dgm:pt>
    <dgm:pt modelId="{F8FF263C-F329-674D-91FF-0DAB645524B2}" type="sibTrans" cxnId="{C8DDAF1E-72F7-024C-B3CE-CD73D5DA2315}">
      <dgm:prSet/>
      <dgm:spPr/>
      <dgm:t>
        <a:bodyPr/>
        <a:lstStyle/>
        <a:p>
          <a:endParaRPr lang="en-US">
            <a:latin typeface="Franklin Gothic Book" panose="020B0503020102020204" pitchFamily="34" charset="0"/>
          </a:endParaRPr>
        </a:p>
      </dgm:t>
    </dgm:pt>
    <dgm:pt modelId="{4AA736BE-40B6-4447-8A4D-FCA2CC748461}">
      <dgm:prSet/>
      <dgm:spPr/>
      <dgm:t>
        <a:bodyPr/>
        <a:lstStyle/>
        <a:p>
          <a:pPr>
            <a:buFont typeface="Arial" panose="020B0604020202020204" pitchFamily="34" charset="0"/>
            <a:buChar char="•"/>
          </a:pPr>
          <a:r>
            <a:rPr lang="en-US" b="0" i="0" dirty="0">
              <a:latin typeface="Franklin Gothic Book" panose="020B0503020102020204" pitchFamily="34" charset="0"/>
            </a:rPr>
            <a:t>Encouraging kids to eat more fruits and vegetables or participate in physical activity</a:t>
          </a:r>
          <a:endParaRPr lang="en-US" dirty="0">
            <a:latin typeface="Franklin Gothic Book" panose="020B0503020102020204" pitchFamily="34" charset="0"/>
          </a:endParaRPr>
        </a:p>
      </dgm:t>
    </dgm:pt>
    <dgm:pt modelId="{E367CB60-311A-0C4B-9CD2-986232C03807}" type="parTrans" cxnId="{3D525785-D28B-8446-AD5A-4D3285147E50}">
      <dgm:prSet/>
      <dgm:spPr/>
      <dgm:t>
        <a:bodyPr/>
        <a:lstStyle/>
        <a:p>
          <a:endParaRPr lang="en-US">
            <a:latin typeface="Franklin Gothic Book" panose="020B0503020102020204" pitchFamily="34" charset="0"/>
          </a:endParaRPr>
        </a:p>
      </dgm:t>
    </dgm:pt>
    <dgm:pt modelId="{A44557A7-424E-2146-8DBC-FFAD8425991A}" type="sibTrans" cxnId="{3D525785-D28B-8446-AD5A-4D3285147E50}">
      <dgm:prSet/>
      <dgm:spPr/>
      <dgm:t>
        <a:bodyPr/>
        <a:lstStyle/>
        <a:p>
          <a:endParaRPr lang="en-US">
            <a:latin typeface="Franklin Gothic Book" panose="020B0503020102020204" pitchFamily="34" charset="0"/>
          </a:endParaRPr>
        </a:p>
      </dgm:t>
    </dgm:pt>
    <dgm:pt modelId="{A27D3370-5C83-3940-9383-39F58114B110}">
      <dgm:prSet/>
      <dgm:spPr/>
      <dgm:t>
        <a:bodyPr/>
        <a:lstStyle/>
        <a:p>
          <a:r>
            <a:rPr lang="en-US" b="0" i="0">
              <a:latin typeface="Franklin Gothic Book" panose="020B0503020102020204" pitchFamily="34" charset="0"/>
            </a:rPr>
            <a:t>Program practices</a:t>
          </a:r>
          <a:endParaRPr lang="en-US">
            <a:latin typeface="Franklin Gothic Book" panose="020B0503020102020204" pitchFamily="34" charset="0"/>
          </a:endParaRPr>
        </a:p>
      </dgm:t>
    </dgm:pt>
    <dgm:pt modelId="{AB914D56-E4BE-FA4F-AEC4-6B7F74530449}" type="parTrans" cxnId="{EEC4E90B-40B3-0B46-BB69-FDD5C7F8190D}">
      <dgm:prSet/>
      <dgm:spPr/>
      <dgm:t>
        <a:bodyPr/>
        <a:lstStyle/>
        <a:p>
          <a:endParaRPr lang="en-US">
            <a:latin typeface="Franklin Gothic Book" panose="020B0503020102020204" pitchFamily="34" charset="0"/>
          </a:endParaRPr>
        </a:p>
      </dgm:t>
    </dgm:pt>
    <dgm:pt modelId="{87726192-1A67-6041-90AE-475D40EDD39C}" type="sibTrans" cxnId="{EEC4E90B-40B3-0B46-BB69-FDD5C7F8190D}">
      <dgm:prSet/>
      <dgm:spPr/>
      <dgm:t>
        <a:bodyPr/>
        <a:lstStyle/>
        <a:p>
          <a:endParaRPr lang="en-US">
            <a:latin typeface="Franklin Gothic Book" panose="020B0503020102020204" pitchFamily="34" charset="0"/>
          </a:endParaRPr>
        </a:p>
      </dgm:t>
    </dgm:pt>
    <dgm:pt modelId="{03CA2B3F-3D96-4644-9315-ED1325C462CB}">
      <dgm:prSet/>
      <dgm:spPr/>
      <dgm:t>
        <a:bodyPr/>
        <a:lstStyle/>
        <a:p>
          <a:pPr>
            <a:buFont typeface="Arial" panose="020B0604020202020204" pitchFamily="34" charset="0"/>
            <a:buChar char="•"/>
          </a:pPr>
          <a:r>
            <a:rPr lang="en-US" b="0" i="0" dirty="0">
              <a:latin typeface="Franklin Gothic Book" panose="020B0503020102020204" pitchFamily="34" charset="0"/>
            </a:rPr>
            <a:t>Changing the day-to-day operations at your site, like serving water at the table during snack time or offering more options for physical activity</a:t>
          </a:r>
          <a:endParaRPr lang="en-US" dirty="0">
            <a:latin typeface="Franklin Gothic Book" panose="020B0503020102020204" pitchFamily="34" charset="0"/>
          </a:endParaRPr>
        </a:p>
      </dgm:t>
    </dgm:pt>
    <dgm:pt modelId="{06382D99-1127-7A43-B3B9-0156782D3B5D}" type="parTrans" cxnId="{7D21E37F-F989-C64F-9254-9E6F38624FDC}">
      <dgm:prSet/>
      <dgm:spPr/>
      <dgm:t>
        <a:bodyPr/>
        <a:lstStyle/>
        <a:p>
          <a:endParaRPr lang="en-US">
            <a:latin typeface="Franklin Gothic Book" panose="020B0503020102020204" pitchFamily="34" charset="0"/>
          </a:endParaRPr>
        </a:p>
      </dgm:t>
    </dgm:pt>
    <dgm:pt modelId="{83471E23-E552-9E49-8057-C451E2BBCB48}" type="sibTrans" cxnId="{7D21E37F-F989-C64F-9254-9E6F38624FDC}">
      <dgm:prSet/>
      <dgm:spPr/>
      <dgm:t>
        <a:bodyPr/>
        <a:lstStyle/>
        <a:p>
          <a:endParaRPr lang="en-US">
            <a:latin typeface="Franklin Gothic Book" panose="020B0503020102020204" pitchFamily="34" charset="0"/>
          </a:endParaRPr>
        </a:p>
      </dgm:t>
    </dgm:pt>
    <dgm:pt modelId="{BC10F44D-3614-6E48-AE17-221A030F5301}">
      <dgm:prSet/>
      <dgm:spPr/>
      <dgm:t>
        <a:bodyPr/>
        <a:lstStyle/>
        <a:p>
          <a:r>
            <a:rPr lang="en-US" b="0" i="0">
              <a:latin typeface="Franklin Gothic Book" panose="020B0503020102020204" pitchFamily="34" charset="0"/>
            </a:rPr>
            <a:t>Informal policies</a:t>
          </a:r>
          <a:endParaRPr lang="en-US">
            <a:latin typeface="Franklin Gothic Book" panose="020B0503020102020204" pitchFamily="34" charset="0"/>
          </a:endParaRPr>
        </a:p>
      </dgm:t>
    </dgm:pt>
    <dgm:pt modelId="{0EF034E0-3178-D64C-A648-B8407DA19EAD}" type="parTrans" cxnId="{5D31E6E0-78E2-D643-A52E-EEE4237E8D34}">
      <dgm:prSet/>
      <dgm:spPr/>
      <dgm:t>
        <a:bodyPr/>
        <a:lstStyle/>
        <a:p>
          <a:endParaRPr lang="en-US">
            <a:latin typeface="Franklin Gothic Book" panose="020B0503020102020204" pitchFamily="34" charset="0"/>
          </a:endParaRPr>
        </a:p>
      </dgm:t>
    </dgm:pt>
    <dgm:pt modelId="{ADB1A161-DE37-4444-AB51-98762857DAF2}" type="sibTrans" cxnId="{5D31E6E0-78E2-D643-A52E-EEE4237E8D34}">
      <dgm:prSet/>
      <dgm:spPr/>
      <dgm:t>
        <a:bodyPr/>
        <a:lstStyle/>
        <a:p>
          <a:endParaRPr lang="en-US">
            <a:latin typeface="Franklin Gothic Book" panose="020B0503020102020204" pitchFamily="34" charset="0"/>
          </a:endParaRPr>
        </a:p>
      </dgm:t>
    </dgm:pt>
    <dgm:pt modelId="{1DD5C9D3-32C2-454A-8B38-0E09E18CE338}">
      <dgm:prSet/>
      <dgm:spPr/>
      <dgm:t>
        <a:bodyPr/>
        <a:lstStyle/>
        <a:p>
          <a:pPr>
            <a:buFont typeface="Arial" panose="020B0604020202020204" pitchFamily="34" charset="0"/>
            <a:buChar char="•"/>
          </a:pPr>
          <a:r>
            <a:rPr lang="en-US" b="0" i="0" dirty="0">
              <a:latin typeface="Franklin Gothic Book" panose="020B0503020102020204" pitchFamily="34" charset="0"/>
            </a:rPr>
            <a:t>Changing the informal written plan of action for the program, for instance on schedules or snack menus or in trainings</a:t>
          </a:r>
          <a:endParaRPr lang="en-US" dirty="0">
            <a:latin typeface="Franklin Gothic Book" panose="020B0503020102020204" pitchFamily="34" charset="0"/>
          </a:endParaRPr>
        </a:p>
      </dgm:t>
    </dgm:pt>
    <dgm:pt modelId="{C7478AA3-09F9-7D47-BC41-C798D2D29E1E}" type="parTrans" cxnId="{43FD92F9-B334-EE45-A350-40322BA224FA}">
      <dgm:prSet/>
      <dgm:spPr/>
      <dgm:t>
        <a:bodyPr/>
        <a:lstStyle/>
        <a:p>
          <a:endParaRPr lang="en-US">
            <a:latin typeface="Franklin Gothic Book" panose="020B0503020102020204" pitchFamily="34" charset="0"/>
          </a:endParaRPr>
        </a:p>
      </dgm:t>
    </dgm:pt>
    <dgm:pt modelId="{AA1EEFA7-01AB-C64C-8246-9F814552BD8F}" type="sibTrans" cxnId="{43FD92F9-B334-EE45-A350-40322BA224FA}">
      <dgm:prSet/>
      <dgm:spPr/>
      <dgm:t>
        <a:bodyPr/>
        <a:lstStyle/>
        <a:p>
          <a:endParaRPr lang="en-US">
            <a:latin typeface="Franklin Gothic Book" panose="020B0503020102020204" pitchFamily="34" charset="0"/>
          </a:endParaRPr>
        </a:p>
      </dgm:t>
    </dgm:pt>
    <dgm:pt modelId="{DEB9F8FE-DA05-954D-9DB7-ACA9BA731AB6}">
      <dgm:prSet/>
      <dgm:spPr/>
      <dgm:t>
        <a:bodyPr/>
        <a:lstStyle/>
        <a:p>
          <a:r>
            <a:rPr lang="en-US" b="0" i="0">
              <a:latin typeface="Franklin Gothic Book" panose="020B0503020102020204" pitchFamily="34" charset="0"/>
            </a:rPr>
            <a:t>Formal policies</a:t>
          </a:r>
          <a:endParaRPr lang="en-US">
            <a:latin typeface="Franklin Gothic Book" panose="020B0503020102020204" pitchFamily="34" charset="0"/>
          </a:endParaRPr>
        </a:p>
      </dgm:t>
    </dgm:pt>
    <dgm:pt modelId="{6DAD8F1D-956B-F64E-A08F-BA4E161EA3AA}" type="parTrans" cxnId="{6A4012C3-2B77-C14C-96CE-3D66A13C9665}">
      <dgm:prSet/>
      <dgm:spPr/>
      <dgm:t>
        <a:bodyPr/>
        <a:lstStyle/>
        <a:p>
          <a:endParaRPr lang="en-US">
            <a:latin typeface="Franklin Gothic Book" panose="020B0503020102020204" pitchFamily="34" charset="0"/>
          </a:endParaRPr>
        </a:p>
      </dgm:t>
    </dgm:pt>
    <dgm:pt modelId="{2A67C862-2442-0441-AA5D-12C9992FB1A7}" type="sibTrans" cxnId="{6A4012C3-2B77-C14C-96CE-3D66A13C9665}">
      <dgm:prSet/>
      <dgm:spPr/>
      <dgm:t>
        <a:bodyPr/>
        <a:lstStyle/>
        <a:p>
          <a:endParaRPr lang="en-US">
            <a:latin typeface="Franklin Gothic Book" panose="020B0503020102020204" pitchFamily="34" charset="0"/>
          </a:endParaRPr>
        </a:p>
      </dgm:t>
    </dgm:pt>
    <dgm:pt modelId="{3F4F5193-A99D-EB4C-BE59-A1DD71228C58}">
      <dgm:prSet/>
      <dgm:spPr/>
      <dgm:t>
        <a:bodyPr/>
        <a:lstStyle/>
        <a:p>
          <a:pPr>
            <a:buFont typeface="Arial" panose="020B0604020202020204" pitchFamily="34" charset="0"/>
            <a:buChar char="•"/>
          </a:pPr>
          <a:r>
            <a:rPr lang="en-US" b="0" i="0" dirty="0">
              <a:latin typeface="Franklin Gothic Book" panose="020B0503020102020204" pitchFamily="34" charset="0"/>
            </a:rPr>
            <a:t>Changing the formal written plan of action for the program, for instance state law and regulations or the rules in written documents like parent handbooks and staff manuals</a:t>
          </a:r>
          <a:endParaRPr lang="en-US" dirty="0">
            <a:latin typeface="Franklin Gothic Book" panose="020B0503020102020204" pitchFamily="34" charset="0"/>
          </a:endParaRPr>
        </a:p>
      </dgm:t>
    </dgm:pt>
    <dgm:pt modelId="{8A93BA58-77F5-8748-A663-11E1B02B9425}" type="parTrans" cxnId="{1AD5BDD8-0824-0246-85D6-FDEBADFEAF03}">
      <dgm:prSet/>
      <dgm:spPr/>
      <dgm:t>
        <a:bodyPr/>
        <a:lstStyle/>
        <a:p>
          <a:endParaRPr lang="en-US">
            <a:latin typeface="Franklin Gothic Book" panose="020B0503020102020204" pitchFamily="34" charset="0"/>
          </a:endParaRPr>
        </a:p>
      </dgm:t>
    </dgm:pt>
    <dgm:pt modelId="{B15F1920-F67C-1847-BC9F-DFE0339AA56C}" type="sibTrans" cxnId="{1AD5BDD8-0824-0246-85D6-FDEBADFEAF03}">
      <dgm:prSet/>
      <dgm:spPr/>
      <dgm:t>
        <a:bodyPr/>
        <a:lstStyle/>
        <a:p>
          <a:endParaRPr lang="en-US">
            <a:latin typeface="Franklin Gothic Book" panose="020B0503020102020204" pitchFamily="34" charset="0"/>
          </a:endParaRPr>
        </a:p>
      </dgm:t>
    </dgm:pt>
    <dgm:pt modelId="{35599898-ECC0-8E45-80E6-4907570178FE}">
      <dgm:prSet/>
      <dgm:spPr/>
      <dgm:t>
        <a:bodyPr/>
        <a:lstStyle/>
        <a:p>
          <a:r>
            <a:rPr lang="en-US" b="0" i="0" dirty="0">
              <a:latin typeface="Franklin Gothic Book" panose="020B0503020102020204" pitchFamily="34" charset="0"/>
            </a:rPr>
            <a:t>Health communication </a:t>
          </a:r>
          <a:endParaRPr lang="en-US" dirty="0">
            <a:latin typeface="Franklin Gothic Book" panose="020B0503020102020204" pitchFamily="34" charset="0"/>
          </a:endParaRPr>
        </a:p>
      </dgm:t>
    </dgm:pt>
    <dgm:pt modelId="{C4205A15-9882-B542-B2FA-0400DAEC72AF}" type="parTrans" cxnId="{4A52C1FB-C238-F442-B6FC-23C2254E219C}">
      <dgm:prSet/>
      <dgm:spPr/>
      <dgm:t>
        <a:bodyPr/>
        <a:lstStyle/>
        <a:p>
          <a:endParaRPr lang="en-US">
            <a:latin typeface="Franklin Gothic Book" panose="020B0503020102020204" pitchFamily="34" charset="0"/>
          </a:endParaRPr>
        </a:p>
      </dgm:t>
    </dgm:pt>
    <dgm:pt modelId="{F63E25C4-C4AB-6B42-974D-CE5E480DE815}" type="sibTrans" cxnId="{4A52C1FB-C238-F442-B6FC-23C2254E219C}">
      <dgm:prSet/>
      <dgm:spPr/>
      <dgm:t>
        <a:bodyPr/>
        <a:lstStyle/>
        <a:p>
          <a:endParaRPr lang="en-US">
            <a:latin typeface="Franklin Gothic Book" panose="020B0503020102020204" pitchFamily="34" charset="0"/>
          </a:endParaRPr>
        </a:p>
      </dgm:t>
    </dgm:pt>
    <dgm:pt modelId="{9FD2FEE6-5798-8448-9F26-E7A58F83C72C}">
      <dgm:prSet/>
      <dgm:spPr/>
      <dgm:t>
        <a:bodyPr/>
        <a:lstStyle/>
        <a:p>
          <a:pPr>
            <a:buFont typeface="Arial" panose="020B0604020202020204" pitchFamily="34" charset="0"/>
            <a:buChar char="•"/>
          </a:pPr>
          <a:r>
            <a:rPr lang="en-US" b="0" i="0" dirty="0">
              <a:latin typeface="Franklin Gothic Book" panose="020B0503020102020204" pitchFamily="34" charset="0"/>
            </a:rPr>
            <a:t>Sharing health information, practices or policies with families, program partners, and children</a:t>
          </a:r>
          <a:endParaRPr lang="en-US" dirty="0">
            <a:latin typeface="Franklin Gothic Book" panose="020B0503020102020204" pitchFamily="34" charset="0"/>
          </a:endParaRPr>
        </a:p>
      </dgm:t>
    </dgm:pt>
    <dgm:pt modelId="{C40B89BD-8188-2045-A547-2822CF8DEF55}" type="parTrans" cxnId="{7B7E0BDA-F7A8-0D40-B5DB-D067831ECF38}">
      <dgm:prSet/>
      <dgm:spPr/>
      <dgm:t>
        <a:bodyPr/>
        <a:lstStyle/>
        <a:p>
          <a:endParaRPr lang="en-US">
            <a:latin typeface="Franklin Gothic Book" panose="020B0503020102020204" pitchFamily="34" charset="0"/>
          </a:endParaRPr>
        </a:p>
      </dgm:t>
    </dgm:pt>
    <dgm:pt modelId="{D04C2811-F490-A544-918C-5CC9FC6DDDD4}" type="sibTrans" cxnId="{7B7E0BDA-F7A8-0D40-B5DB-D067831ECF38}">
      <dgm:prSet/>
      <dgm:spPr/>
      <dgm:t>
        <a:bodyPr/>
        <a:lstStyle/>
        <a:p>
          <a:endParaRPr lang="en-US">
            <a:latin typeface="Franklin Gothic Book" panose="020B0503020102020204" pitchFamily="34" charset="0"/>
          </a:endParaRPr>
        </a:p>
      </dgm:t>
    </dgm:pt>
    <dgm:pt modelId="{097A137F-3DE1-B648-BA27-6FA4A9AFEFE7}" type="pres">
      <dgm:prSet presAssocID="{5E8B82D6-F1E0-9A42-A48C-EFFBC372F376}" presName="Name0" presStyleCnt="0">
        <dgm:presLayoutVars>
          <dgm:dir/>
          <dgm:animLvl val="lvl"/>
          <dgm:resizeHandles val="exact"/>
        </dgm:presLayoutVars>
      </dgm:prSet>
      <dgm:spPr/>
    </dgm:pt>
    <dgm:pt modelId="{3DD6BE3B-BC6D-6642-8B28-0371CE100529}" type="pres">
      <dgm:prSet presAssocID="{A03703AB-B52E-0E43-AAF8-42B09206D32C}" presName="linNode" presStyleCnt="0"/>
      <dgm:spPr/>
    </dgm:pt>
    <dgm:pt modelId="{B3AD8413-F2F9-804B-8002-4C29E8C149BB}" type="pres">
      <dgm:prSet presAssocID="{A03703AB-B52E-0E43-AAF8-42B09206D32C}" presName="parentText" presStyleLbl="node1" presStyleIdx="0" presStyleCnt="5">
        <dgm:presLayoutVars>
          <dgm:chMax val="1"/>
          <dgm:bulletEnabled val="1"/>
        </dgm:presLayoutVars>
      </dgm:prSet>
      <dgm:spPr/>
    </dgm:pt>
    <dgm:pt modelId="{D576191C-27DB-074A-9275-931E0E6136B0}" type="pres">
      <dgm:prSet presAssocID="{A03703AB-B52E-0E43-AAF8-42B09206D32C}" presName="descendantText" presStyleLbl="alignAccFollowNode1" presStyleIdx="0" presStyleCnt="5">
        <dgm:presLayoutVars>
          <dgm:bulletEnabled val="1"/>
        </dgm:presLayoutVars>
      </dgm:prSet>
      <dgm:spPr/>
    </dgm:pt>
    <dgm:pt modelId="{92624ACF-8F95-424A-B102-79C2F2B83236}" type="pres">
      <dgm:prSet presAssocID="{F8FF263C-F329-674D-91FF-0DAB645524B2}" presName="sp" presStyleCnt="0"/>
      <dgm:spPr/>
    </dgm:pt>
    <dgm:pt modelId="{83A9EF3C-A0E4-C74D-8050-E124FD5A05C8}" type="pres">
      <dgm:prSet presAssocID="{A27D3370-5C83-3940-9383-39F58114B110}" presName="linNode" presStyleCnt="0"/>
      <dgm:spPr/>
    </dgm:pt>
    <dgm:pt modelId="{DCBA4DA5-6222-234D-9F34-45F986370739}" type="pres">
      <dgm:prSet presAssocID="{A27D3370-5C83-3940-9383-39F58114B110}" presName="parentText" presStyleLbl="node1" presStyleIdx="1" presStyleCnt="5">
        <dgm:presLayoutVars>
          <dgm:chMax val="1"/>
          <dgm:bulletEnabled val="1"/>
        </dgm:presLayoutVars>
      </dgm:prSet>
      <dgm:spPr/>
    </dgm:pt>
    <dgm:pt modelId="{3729545A-2ADE-604A-AF1A-74CE7B3E6AE7}" type="pres">
      <dgm:prSet presAssocID="{A27D3370-5C83-3940-9383-39F58114B110}" presName="descendantText" presStyleLbl="alignAccFollowNode1" presStyleIdx="1" presStyleCnt="5">
        <dgm:presLayoutVars>
          <dgm:bulletEnabled val="1"/>
        </dgm:presLayoutVars>
      </dgm:prSet>
      <dgm:spPr/>
    </dgm:pt>
    <dgm:pt modelId="{55114886-D290-EE43-A35A-752ADC832A46}" type="pres">
      <dgm:prSet presAssocID="{87726192-1A67-6041-90AE-475D40EDD39C}" presName="sp" presStyleCnt="0"/>
      <dgm:spPr/>
    </dgm:pt>
    <dgm:pt modelId="{6FD621FD-9046-B743-B288-ECE43432EAB3}" type="pres">
      <dgm:prSet presAssocID="{BC10F44D-3614-6E48-AE17-221A030F5301}" presName="linNode" presStyleCnt="0"/>
      <dgm:spPr/>
    </dgm:pt>
    <dgm:pt modelId="{DBD9648C-1ED7-444D-B68E-35A2022C76CC}" type="pres">
      <dgm:prSet presAssocID="{BC10F44D-3614-6E48-AE17-221A030F5301}" presName="parentText" presStyleLbl="node1" presStyleIdx="2" presStyleCnt="5">
        <dgm:presLayoutVars>
          <dgm:chMax val="1"/>
          <dgm:bulletEnabled val="1"/>
        </dgm:presLayoutVars>
      </dgm:prSet>
      <dgm:spPr/>
    </dgm:pt>
    <dgm:pt modelId="{40A748A5-3602-8145-805A-4F5D0C945142}" type="pres">
      <dgm:prSet presAssocID="{BC10F44D-3614-6E48-AE17-221A030F5301}" presName="descendantText" presStyleLbl="alignAccFollowNode1" presStyleIdx="2" presStyleCnt="5">
        <dgm:presLayoutVars>
          <dgm:bulletEnabled val="1"/>
        </dgm:presLayoutVars>
      </dgm:prSet>
      <dgm:spPr/>
    </dgm:pt>
    <dgm:pt modelId="{1448C6CC-F53E-644D-9219-84AC59A7952A}" type="pres">
      <dgm:prSet presAssocID="{ADB1A161-DE37-4444-AB51-98762857DAF2}" presName="sp" presStyleCnt="0"/>
      <dgm:spPr/>
    </dgm:pt>
    <dgm:pt modelId="{74279EC8-0A77-E746-9599-0054EE09CA05}" type="pres">
      <dgm:prSet presAssocID="{DEB9F8FE-DA05-954D-9DB7-ACA9BA731AB6}" presName="linNode" presStyleCnt="0"/>
      <dgm:spPr/>
    </dgm:pt>
    <dgm:pt modelId="{C4F7AD87-95D4-C843-B324-54D2AB770D9C}" type="pres">
      <dgm:prSet presAssocID="{DEB9F8FE-DA05-954D-9DB7-ACA9BA731AB6}" presName="parentText" presStyleLbl="node1" presStyleIdx="3" presStyleCnt="5">
        <dgm:presLayoutVars>
          <dgm:chMax val="1"/>
          <dgm:bulletEnabled val="1"/>
        </dgm:presLayoutVars>
      </dgm:prSet>
      <dgm:spPr/>
    </dgm:pt>
    <dgm:pt modelId="{7A2A03B1-E991-A740-8740-0E89734856E2}" type="pres">
      <dgm:prSet presAssocID="{DEB9F8FE-DA05-954D-9DB7-ACA9BA731AB6}" presName="descendantText" presStyleLbl="alignAccFollowNode1" presStyleIdx="3" presStyleCnt="5">
        <dgm:presLayoutVars>
          <dgm:bulletEnabled val="1"/>
        </dgm:presLayoutVars>
      </dgm:prSet>
      <dgm:spPr/>
    </dgm:pt>
    <dgm:pt modelId="{33848CFD-E612-6040-8549-903CE07134D5}" type="pres">
      <dgm:prSet presAssocID="{2A67C862-2442-0441-AA5D-12C9992FB1A7}" presName="sp" presStyleCnt="0"/>
      <dgm:spPr/>
    </dgm:pt>
    <dgm:pt modelId="{C14F20E4-1F1B-F040-83F8-CBEB3402CE70}" type="pres">
      <dgm:prSet presAssocID="{35599898-ECC0-8E45-80E6-4907570178FE}" presName="linNode" presStyleCnt="0"/>
      <dgm:spPr/>
    </dgm:pt>
    <dgm:pt modelId="{5817CA4F-ABEF-0F42-8833-428FD59225BC}" type="pres">
      <dgm:prSet presAssocID="{35599898-ECC0-8E45-80E6-4907570178FE}" presName="parentText" presStyleLbl="node1" presStyleIdx="4" presStyleCnt="5">
        <dgm:presLayoutVars>
          <dgm:chMax val="1"/>
          <dgm:bulletEnabled val="1"/>
        </dgm:presLayoutVars>
      </dgm:prSet>
      <dgm:spPr/>
    </dgm:pt>
    <dgm:pt modelId="{F3F9FC83-64B5-F248-A737-EC4D61B45142}" type="pres">
      <dgm:prSet presAssocID="{35599898-ECC0-8E45-80E6-4907570178FE}" presName="descendantText" presStyleLbl="alignAccFollowNode1" presStyleIdx="4" presStyleCnt="5">
        <dgm:presLayoutVars>
          <dgm:bulletEnabled val="1"/>
        </dgm:presLayoutVars>
      </dgm:prSet>
      <dgm:spPr/>
    </dgm:pt>
  </dgm:ptLst>
  <dgm:cxnLst>
    <dgm:cxn modelId="{EEC4E90B-40B3-0B46-BB69-FDD5C7F8190D}" srcId="{5E8B82D6-F1E0-9A42-A48C-EFFBC372F376}" destId="{A27D3370-5C83-3940-9383-39F58114B110}" srcOrd="1" destOrd="0" parTransId="{AB914D56-E4BE-FA4F-AEC4-6B7F74530449}" sibTransId="{87726192-1A67-6041-90AE-475D40EDD39C}"/>
    <dgm:cxn modelId="{C8DDAF1E-72F7-024C-B3CE-CD73D5DA2315}" srcId="{5E8B82D6-F1E0-9A42-A48C-EFFBC372F376}" destId="{A03703AB-B52E-0E43-AAF8-42B09206D32C}" srcOrd="0" destOrd="0" parTransId="{46B08F59-6E29-6744-BA0D-C6C735F71FF2}" sibTransId="{F8FF263C-F329-674D-91FF-0DAB645524B2}"/>
    <dgm:cxn modelId="{9B876D22-68BD-4E42-A116-01B687CAF436}" type="presOf" srcId="{A27D3370-5C83-3940-9383-39F58114B110}" destId="{DCBA4DA5-6222-234D-9F34-45F986370739}" srcOrd="0" destOrd="0" presId="urn:microsoft.com/office/officeart/2005/8/layout/vList5"/>
    <dgm:cxn modelId="{170CE531-532F-E444-B17E-BE9B0A47568A}" type="presOf" srcId="{1DD5C9D3-32C2-454A-8B38-0E09E18CE338}" destId="{40A748A5-3602-8145-805A-4F5D0C945142}" srcOrd="0" destOrd="0" presId="urn:microsoft.com/office/officeart/2005/8/layout/vList5"/>
    <dgm:cxn modelId="{6E82C432-4892-F649-AB3B-93E728E2C104}" type="presOf" srcId="{5E8B82D6-F1E0-9A42-A48C-EFFBC372F376}" destId="{097A137F-3DE1-B648-BA27-6FA4A9AFEFE7}" srcOrd="0" destOrd="0" presId="urn:microsoft.com/office/officeart/2005/8/layout/vList5"/>
    <dgm:cxn modelId="{9375F144-A1F4-BD47-AA3A-31DD299BD3DB}" type="presOf" srcId="{DEB9F8FE-DA05-954D-9DB7-ACA9BA731AB6}" destId="{C4F7AD87-95D4-C843-B324-54D2AB770D9C}" srcOrd="0" destOrd="0" presId="urn:microsoft.com/office/officeart/2005/8/layout/vList5"/>
    <dgm:cxn modelId="{05CBB747-0D92-964E-8728-A0B5E4E045CD}" type="presOf" srcId="{35599898-ECC0-8E45-80E6-4907570178FE}" destId="{5817CA4F-ABEF-0F42-8833-428FD59225BC}" srcOrd="0" destOrd="0" presId="urn:microsoft.com/office/officeart/2005/8/layout/vList5"/>
    <dgm:cxn modelId="{957B9A5E-0CAC-8D43-8EFE-3327C1F76B29}" type="presOf" srcId="{BC10F44D-3614-6E48-AE17-221A030F5301}" destId="{DBD9648C-1ED7-444D-B68E-35A2022C76CC}" srcOrd="0" destOrd="0" presId="urn:microsoft.com/office/officeart/2005/8/layout/vList5"/>
    <dgm:cxn modelId="{DA960A6A-5521-534C-83E7-E2B79AE5E7C3}" type="presOf" srcId="{9FD2FEE6-5798-8448-9F26-E7A58F83C72C}" destId="{F3F9FC83-64B5-F248-A737-EC4D61B45142}" srcOrd="0" destOrd="0" presId="urn:microsoft.com/office/officeart/2005/8/layout/vList5"/>
    <dgm:cxn modelId="{BFA4E26B-8ECB-E445-A9AF-B6A110A3C77E}" type="presOf" srcId="{4AA736BE-40B6-4447-8A4D-FCA2CC748461}" destId="{D576191C-27DB-074A-9275-931E0E6136B0}" srcOrd="0" destOrd="0" presId="urn:microsoft.com/office/officeart/2005/8/layout/vList5"/>
    <dgm:cxn modelId="{7D21E37F-F989-C64F-9254-9E6F38624FDC}" srcId="{A27D3370-5C83-3940-9383-39F58114B110}" destId="{03CA2B3F-3D96-4644-9315-ED1325C462CB}" srcOrd="0" destOrd="0" parTransId="{06382D99-1127-7A43-B3B9-0156782D3B5D}" sibTransId="{83471E23-E552-9E49-8057-C451E2BBCB48}"/>
    <dgm:cxn modelId="{3D525785-D28B-8446-AD5A-4D3285147E50}" srcId="{A03703AB-B52E-0E43-AAF8-42B09206D32C}" destId="{4AA736BE-40B6-4447-8A4D-FCA2CC748461}" srcOrd="0" destOrd="0" parTransId="{E367CB60-311A-0C4B-9CD2-986232C03807}" sibTransId="{A44557A7-424E-2146-8DBC-FFAD8425991A}"/>
    <dgm:cxn modelId="{03DDF586-A60E-B74E-92F3-B13F5DAF22FE}" type="presOf" srcId="{3F4F5193-A99D-EB4C-BE59-A1DD71228C58}" destId="{7A2A03B1-E991-A740-8740-0E89734856E2}" srcOrd="0" destOrd="0" presId="urn:microsoft.com/office/officeart/2005/8/layout/vList5"/>
    <dgm:cxn modelId="{CCD5519B-A38D-9043-B8B1-4888334AAF5B}" type="presOf" srcId="{A03703AB-B52E-0E43-AAF8-42B09206D32C}" destId="{B3AD8413-F2F9-804B-8002-4C29E8C149BB}" srcOrd="0" destOrd="0" presId="urn:microsoft.com/office/officeart/2005/8/layout/vList5"/>
    <dgm:cxn modelId="{6A4012C3-2B77-C14C-96CE-3D66A13C9665}" srcId="{5E8B82D6-F1E0-9A42-A48C-EFFBC372F376}" destId="{DEB9F8FE-DA05-954D-9DB7-ACA9BA731AB6}" srcOrd="3" destOrd="0" parTransId="{6DAD8F1D-956B-F64E-A08F-BA4E161EA3AA}" sibTransId="{2A67C862-2442-0441-AA5D-12C9992FB1A7}"/>
    <dgm:cxn modelId="{8DF372D4-35EA-CF4A-8A75-2CF9D957A5D0}" type="presOf" srcId="{03CA2B3F-3D96-4644-9315-ED1325C462CB}" destId="{3729545A-2ADE-604A-AF1A-74CE7B3E6AE7}" srcOrd="0" destOrd="0" presId="urn:microsoft.com/office/officeart/2005/8/layout/vList5"/>
    <dgm:cxn modelId="{1AD5BDD8-0824-0246-85D6-FDEBADFEAF03}" srcId="{DEB9F8FE-DA05-954D-9DB7-ACA9BA731AB6}" destId="{3F4F5193-A99D-EB4C-BE59-A1DD71228C58}" srcOrd="0" destOrd="0" parTransId="{8A93BA58-77F5-8748-A663-11E1B02B9425}" sibTransId="{B15F1920-F67C-1847-BC9F-DFE0339AA56C}"/>
    <dgm:cxn modelId="{7B7E0BDA-F7A8-0D40-B5DB-D067831ECF38}" srcId="{35599898-ECC0-8E45-80E6-4907570178FE}" destId="{9FD2FEE6-5798-8448-9F26-E7A58F83C72C}" srcOrd="0" destOrd="0" parTransId="{C40B89BD-8188-2045-A547-2822CF8DEF55}" sibTransId="{D04C2811-F490-A544-918C-5CC9FC6DDDD4}"/>
    <dgm:cxn modelId="{5D31E6E0-78E2-D643-A52E-EEE4237E8D34}" srcId="{5E8B82D6-F1E0-9A42-A48C-EFFBC372F376}" destId="{BC10F44D-3614-6E48-AE17-221A030F5301}" srcOrd="2" destOrd="0" parTransId="{0EF034E0-3178-D64C-A648-B8407DA19EAD}" sibTransId="{ADB1A161-DE37-4444-AB51-98762857DAF2}"/>
    <dgm:cxn modelId="{43FD92F9-B334-EE45-A350-40322BA224FA}" srcId="{BC10F44D-3614-6E48-AE17-221A030F5301}" destId="{1DD5C9D3-32C2-454A-8B38-0E09E18CE338}" srcOrd="0" destOrd="0" parTransId="{C7478AA3-09F9-7D47-BC41-C798D2D29E1E}" sibTransId="{AA1EEFA7-01AB-C64C-8246-9F814552BD8F}"/>
    <dgm:cxn modelId="{4A52C1FB-C238-F442-B6FC-23C2254E219C}" srcId="{5E8B82D6-F1E0-9A42-A48C-EFFBC372F376}" destId="{35599898-ECC0-8E45-80E6-4907570178FE}" srcOrd="4" destOrd="0" parTransId="{C4205A15-9882-B542-B2FA-0400DAEC72AF}" sibTransId="{F63E25C4-C4AB-6B42-974D-CE5E480DE815}"/>
    <dgm:cxn modelId="{0EED45C9-B801-2248-8FB5-DECE4E5A4A94}" type="presParOf" srcId="{097A137F-3DE1-B648-BA27-6FA4A9AFEFE7}" destId="{3DD6BE3B-BC6D-6642-8B28-0371CE100529}" srcOrd="0" destOrd="0" presId="urn:microsoft.com/office/officeart/2005/8/layout/vList5"/>
    <dgm:cxn modelId="{25E8040B-E58C-154A-AC82-18EB28114D4C}" type="presParOf" srcId="{3DD6BE3B-BC6D-6642-8B28-0371CE100529}" destId="{B3AD8413-F2F9-804B-8002-4C29E8C149BB}" srcOrd="0" destOrd="0" presId="urn:microsoft.com/office/officeart/2005/8/layout/vList5"/>
    <dgm:cxn modelId="{135D7031-43EB-AB4B-B3DE-2B58A6D422C2}" type="presParOf" srcId="{3DD6BE3B-BC6D-6642-8B28-0371CE100529}" destId="{D576191C-27DB-074A-9275-931E0E6136B0}" srcOrd="1" destOrd="0" presId="urn:microsoft.com/office/officeart/2005/8/layout/vList5"/>
    <dgm:cxn modelId="{64E0595A-830E-D84E-9A07-0D96EF43488E}" type="presParOf" srcId="{097A137F-3DE1-B648-BA27-6FA4A9AFEFE7}" destId="{92624ACF-8F95-424A-B102-79C2F2B83236}" srcOrd="1" destOrd="0" presId="urn:microsoft.com/office/officeart/2005/8/layout/vList5"/>
    <dgm:cxn modelId="{51A7C745-912D-BC4A-9292-BF3D2B146D08}" type="presParOf" srcId="{097A137F-3DE1-B648-BA27-6FA4A9AFEFE7}" destId="{83A9EF3C-A0E4-C74D-8050-E124FD5A05C8}" srcOrd="2" destOrd="0" presId="urn:microsoft.com/office/officeart/2005/8/layout/vList5"/>
    <dgm:cxn modelId="{B83A053A-B7D5-C84E-AFE7-7247F47B779A}" type="presParOf" srcId="{83A9EF3C-A0E4-C74D-8050-E124FD5A05C8}" destId="{DCBA4DA5-6222-234D-9F34-45F986370739}" srcOrd="0" destOrd="0" presId="urn:microsoft.com/office/officeart/2005/8/layout/vList5"/>
    <dgm:cxn modelId="{9C0003CE-3BF4-A34A-BE02-B5A343684E05}" type="presParOf" srcId="{83A9EF3C-A0E4-C74D-8050-E124FD5A05C8}" destId="{3729545A-2ADE-604A-AF1A-74CE7B3E6AE7}" srcOrd="1" destOrd="0" presId="urn:microsoft.com/office/officeart/2005/8/layout/vList5"/>
    <dgm:cxn modelId="{2B3D682D-FF95-964F-B5C4-E9EFA3305407}" type="presParOf" srcId="{097A137F-3DE1-B648-BA27-6FA4A9AFEFE7}" destId="{55114886-D290-EE43-A35A-752ADC832A46}" srcOrd="3" destOrd="0" presId="urn:microsoft.com/office/officeart/2005/8/layout/vList5"/>
    <dgm:cxn modelId="{5F6CE6A0-D5F3-6841-8F91-FAF44A530144}" type="presParOf" srcId="{097A137F-3DE1-B648-BA27-6FA4A9AFEFE7}" destId="{6FD621FD-9046-B743-B288-ECE43432EAB3}" srcOrd="4" destOrd="0" presId="urn:microsoft.com/office/officeart/2005/8/layout/vList5"/>
    <dgm:cxn modelId="{0E58FC47-5ECC-E046-9AD4-9AB51349FB31}" type="presParOf" srcId="{6FD621FD-9046-B743-B288-ECE43432EAB3}" destId="{DBD9648C-1ED7-444D-B68E-35A2022C76CC}" srcOrd="0" destOrd="0" presId="urn:microsoft.com/office/officeart/2005/8/layout/vList5"/>
    <dgm:cxn modelId="{E03EAF76-2056-A241-9BE5-B3380BC6A68E}" type="presParOf" srcId="{6FD621FD-9046-B743-B288-ECE43432EAB3}" destId="{40A748A5-3602-8145-805A-4F5D0C945142}" srcOrd="1" destOrd="0" presId="urn:microsoft.com/office/officeart/2005/8/layout/vList5"/>
    <dgm:cxn modelId="{AEAD2938-4966-284B-88C1-AE04C4F51987}" type="presParOf" srcId="{097A137F-3DE1-B648-BA27-6FA4A9AFEFE7}" destId="{1448C6CC-F53E-644D-9219-84AC59A7952A}" srcOrd="5" destOrd="0" presId="urn:microsoft.com/office/officeart/2005/8/layout/vList5"/>
    <dgm:cxn modelId="{0051A8E7-484D-D047-8147-9813B1F15E6A}" type="presParOf" srcId="{097A137F-3DE1-B648-BA27-6FA4A9AFEFE7}" destId="{74279EC8-0A77-E746-9599-0054EE09CA05}" srcOrd="6" destOrd="0" presId="urn:microsoft.com/office/officeart/2005/8/layout/vList5"/>
    <dgm:cxn modelId="{F2D8A1C8-896D-B846-90CF-EC2219F3AF41}" type="presParOf" srcId="{74279EC8-0A77-E746-9599-0054EE09CA05}" destId="{C4F7AD87-95D4-C843-B324-54D2AB770D9C}" srcOrd="0" destOrd="0" presId="urn:microsoft.com/office/officeart/2005/8/layout/vList5"/>
    <dgm:cxn modelId="{E43C30C1-1514-5148-8C21-73E0DF4255A6}" type="presParOf" srcId="{74279EC8-0A77-E746-9599-0054EE09CA05}" destId="{7A2A03B1-E991-A740-8740-0E89734856E2}" srcOrd="1" destOrd="0" presId="urn:microsoft.com/office/officeart/2005/8/layout/vList5"/>
    <dgm:cxn modelId="{89683F29-28AD-1049-8415-305E1CD883D8}" type="presParOf" srcId="{097A137F-3DE1-B648-BA27-6FA4A9AFEFE7}" destId="{33848CFD-E612-6040-8549-903CE07134D5}" srcOrd="7" destOrd="0" presId="urn:microsoft.com/office/officeart/2005/8/layout/vList5"/>
    <dgm:cxn modelId="{D904E809-3DCD-EF4D-8530-2409764249A7}" type="presParOf" srcId="{097A137F-3DE1-B648-BA27-6FA4A9AFEFE7}" destId="{C14F20E4-1F1B-F040-83F8-CBEB3402CE70}" srcOrd="8" destOrd="0" presId="urn:microsoft.com/office/officeart/2005/8/layout/vList5"/>
    <dgm:cxn modelId="{E6A64834-CADC-574C-AE2E-00EBAAC7C426}" type="presParOf" srcId="{C14F20E4-1F1B-F040-83F8-CBEB3402CE70}" destId="{5817CA4F-ABEF-0F42-8833-428FD59225BC}" srcOrd="0" destOrd="0" presId="urn:microsoft.com/office/officeart/2005/8/layout/vList5"/>
    <dgm:cxn modelId="{F78AA22A-CA5C-D345-A456-16F783BE0600}" type="presParOf" srcId="{C14F20E4-1F1B-F040-83F8-CBEB3402CE70}" destId="{F3F9FC83-64B5-F248-A737-EC4D61B451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D22A1-5A13-4A4C-8269-2FDFE88CECE6}"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n-US"/>
        </a:p>
      </dgm:t>
    </dgm:pt>
    <dgm:pt modelId="{EAE02256-D6FB-BB4C-9059-8643CDB1BDEE}">
      <dgm:prSet/>
      <dgm:spPr/>
      <dgm:t>
        <a:bodyPr/>
        <a:lstStyle/>
        <a:p>
          <a:r>
            <a:rPr lang="en-US" b="0" i="0" dirty="0">
              <a:latin typeface="Franklin Gothic Book" panose="020B0503020102020204" pitchFamily="34" charset="0"/>
            </a:rPr>
            <a:t>The staff handbook says that staff are prohibited from keeping students out of play time/gym as punishment.</a:t>
          </a:r>
          <a:endParaRPr lang="en-US" dirty="0">
            <a:latin typeface="Franklin Gothic Book" panose="020B0503020102020204" pitchFamily="34" charset="0"/>
          </a:endParaRPr>
        </a:p>
      </dgm:t>
    </dgm:pt>
    <dgm:pt modelId="{CC667D92-1D5D-F247-986C-C0F97A4DDE43}" type="parTrans" cxnId="{2B1A2C2B-E24A-C94F-AC3F-B2ABF563A6E3}">
      <dgm:prSet/>
      <dgm:spPr/>
      <dgm:t>
        <a:bodyPr/>
        <a:lstStyle/>
        <a:p>
          <a:endParaRPr lang="en-US">
            <a:latin typeface="Franklin Gothic Book" panose="020B0503020102020204" pitchFamily="34" charset="0"/>
          </a:endParaRPr>
        </a:p>
      </dgm:t>
    </dgm:pt>
    <dgm:pt modelId="{5F0F3CB2-809C-7548-A2AE-091DC80DB5E4}" type="sibTrans" cxnId="{2B1A2C2B-E24A-C94F-AC3F-B2ABF563A6E3}">
      <dgm:prSet/>
      <dgm:spPr/>
      <dgm:t>
        <a:bodyPr/>
        <a:lstStyle/>
        <a:p>
          <a:endParaRPr lang="en-US">
            <a:latin typeface="Franklin Gothic Book" panose="020B0503020102020204" pitchFamily="34" charset="0"/>
          </a:endParaRPr>
        </a:p>
      </dgm:t>
    </dgm:pt>
    <dgm:pt modelId="{BFF59660-DEE6-8E49-9B1E-1B1C342171AE}">
      <dgm:prSet/>
      <dgm:spPr/>
      <dgm:t>
        <a:bodyPr/>
        <a:lstStyle/>
        <a:p>
          <a:r>
            <a:rPr lang="en-US" b="0" i="0" dirty="0">
              <a:latin typeface="Franklin Gothic Book" panose="020B0503020102020204" pitchFamily="34" charset="0"/>
            </a:rPr>
            <a:t>The site director decides that every day before snack, she’s going to play music and everyone is supposed to jog or dance in place for 5 minutes.</a:t>
          </a:r>
          <a:endParaRPr lang="en-US" dirty="0">
            <a:latin typeface="Franklin Gothic Book" panose="020B0503020102020204" pitchFamily="34" charset="0"/>
          </a:endParaRPr>
        </a:p>
      </dgm:t>
    </dgm:pt>
    <dgm:pt modelId="{B560A7DE-5054-A24A-A8B4-B4AE853D27A4}" type="parTrans" cxnId="{1860502F-D129-834C-9400-819C0486EB8A}">
      <dgm:prSet/>
      <dgm:spPr/>
      <dgm:t>
        <a:bodyPr/>
        <a:lstStyle/>
        <a:p>
          <a:endParaRPr lang="en-US">
            <a:latin typeface="Franklin Gothic Book" panose="020B0503020102020204" pitchFamily="34" charset="0"/>
          </a:endParaRPr>
        </a:p>
      </dgm:t>
    </dgm:pt>
    <dgm:pt modelId="{BD0DA7A3-1685-FD4F-A920-5CB12F66FDEA}" type="sibTrans" cxnId="{1860502F-D129-834C-9400-819C0486EB8A}">
      <dgm:prSet/>
      <dgm:spPr/>
      <dgm:t>
        <a:bodyPr/>
        <a:lstStyle/>
        <a:p>
          <a:endParaRPr lang="en-US">
            <a:latin typeface="Franklin Gothic Book" panose="020B0503020102020204" pitchFamily="34" charset="0"/>
          </a:endParaRPr>
        </a:p>
      </dgm:t>
    </dgm:pt>
    <dgm:pt modelId="{FC8D4BA5-1B05-224E-92C1-A784B20C0F8A}">
      <dgm:prSet/>
      <dgm:spPr/>
      <dgm:t>
        <a:bodyPr/>
        <a:lstStyle/>
        <a:p>
          <a:r>
            <a:rPr lang="en-US" b="0" i="0" dirty="0">
              <a:latin typeface="Franklin Gothic Book" panose="020B0503020102020204" pitchFamily="34" charset="0"/>
            </a:rPr>
            <a:t>Ms. Lunn takes her students outside every day from 4:30-5:00 to play active games.</a:t>
          </a:r>
          <a:endParaRPr lang="en-US" dirty="0">
            <a:latin typeface="Franklin Gothic Book" panose="020B0503020102020204" pitchFamily="34" charset="0"/>
          </a:endParaRPr>
        </a:p>
      </dgm:t>
    </dgm:pt>
    <dgm:pt modelId="{FA39E060-7D6C-4C48-BD9A-D87E5889E007}" type="parTrans" cxnId="{D5D501A2-134C-1841-A7BA-C6C1F6D11235}">
      <dgm:prSet/>
      <dgm:spPr/>
      <dgm:t>
        <a:bodyPr/>
        <a:lstStyle/>
        <a:p>
          <a:endParaRPr lang="en-US">
            <a:latin typeface="Franklin Gothic Book" panose="020B0503020102020204" pitchFamily="34" charset="0"/>
          </a:endParaRPr>
        </a:p>
      </dgm:t>
    </dgm:pt>
    <dgm:pt modelId="{630FB961-2B23-4947-B452-74872F46F330}" type="sibTrans" cxnId="{D5D501A2-134C-1841-A7BA-C6C1F6D11235}">
      <dgm:prSet/>
      <dgm:spPr/>
      <dgm:t>
        <a:bodyPr/>
        <a:lstStyle/>
        <a:p>
          <a:endParaRPr lang="en-US">
            <a:latin typeface="Franklin Gothic Book" panose="020B0503020102020204" pitchFamily="34" charset="0"/>
          </a:endParaRPr>
        </a:p>
      </dgm:t>
    </dgm:pt>
    <dgm:pt modelId="{2F455BE9-58EB-F948-84D1-F24905FAEF98}">
      <dgm:prSet/>
      <dgm:spPr/>
      <dgm:t>
        <a:bodyPr/>
        <a:lstStyle/>
        <a:p>
          <a:r>
            <a:rPr lang="en-US" b="0" i="0" dirty="0">
              <a:latin typeface="Franklin Gothic Book" panose="020B0503020102020204" pitchFamily="34" charset="0"/>
            </a:rPr>
            <a:t>A newsletter went home suggesting easy, healthy snack items that parents could send with kids.</a:t>
          </a:r>
          <a:endParaRPr lang="en-US" dirty="0">
            <a:latin typeface="Franklin Gothic Book" panose="020B0503020102020204" pitchFamily="34" charset="0"/>
          </a:endParaRPr>
        </a:p>
      </dgm:t>
    </dgm:pt>
    <dgm:pt modelId="{E759CCCC-6870-C540-BF9D-730317A7FF65}" type="parTrans" cxnId="{1B71E5B3-AAA3-B448-8C9B-B7176ED8B4E2}">
      <dgm:prSet/>
      <dgm:spPr/>
      <dgm:t>
        <a:bodyPr/>
        <a:lstStyle/>
        <a:p>
          <a:endParaRPr lang="en-US">
            <a:latin typeface="Franklin Gothic Book" panose="020B0503020102020204" pitchFamily="34" charset="0"/>
          </a:endParaRPr>
        </a:p>
      </dgm:t>
    </dgm:pt>
    <dgm:pt modelId="{A8307710-C436-BB42-9B9F-CCE6D1B4C05F}" type="sibTrans" cxnId="{1B71E5B3-AAA3-B448-8C9B-B7176ED8B4E2}">
      <dgm:prSet/>
      <dgm:spPr/>
      <dgm:t>
        <a:bodyPr/>
        <a:lstStyle/>
        <a:p>
          <a:endParaRPr lang="en-US">
            <a:latin typeface="Franklin Gothic Book" panose="020B0503020102020204" pitchFamily="34" charset="0"/>
          </a:endParaRPr>
        </a:p>
      </dgm:t>
    </dgm:pt>
    <dgm:pt modelId="{EA433DB8-7DC3-7E48-B937-5F91B2CD0029}">
      <dgm:prSet/>
      <dgm:spPr/>
      <dgm:t>
        <a:bodyPr/>
        <a:lstStyle/>
        <a:p>
          <a:r>
            <a:rPr lang="en-US" b="0" i="0" dirty="0">
              <a:latin typeface="Franklin Gothic Book" panose="020B0503020102020204" pitchFamily="34" charset="0"/>
            </a:rPr>
            <a:t>5</a:t>
          </a:r>
          <a:r>
            <a:rPr lang="en-US" b="0" i="0" baseline="30000" dirty="0">
              <a:latin typeface="Franklin Gothic Book" panose="020B0503020102020204" pitchFamily="34" charset="0"/>
            </a:rPr>
            <a:t>th</a:t>
          </a:r>
          <a:r>
            <a:rPr lang="en-US" b="0" i="0" dirty="0">
              <a:latin typeface="Franklin Gothic Book" panose="020B0503020102020204" pitchFamily="34" charset="0"/>
            </a:rPr>
            <a:t> graders are scheduled to have basketball every day from 3:45-4:45.</a:t>
          </a:r>
          <a:endParaRPr lang="en-US" dirty="0">
            <a:latin typeface="Franklin Gothic Book" panose="020B0503020102020204" pitchFamily="34" charset="0"/>
          </a:endParaRPr>
        </a:p>
      </dgm:t>
    </dgm:pt>
    <dgm:pt modelId="{8228FA54-0558-6B4A-8728-689F2574803A}" type="parTrans" cxnId="{74307DD1-7CE3-BF4E-BD4E-4CF5951815E3}">
      <dgm:prSet/>
      <dgm:spPr/>
      <dgm:t>
        <a:bodyPr/>
        <a:lstStyle/>
        <a:p>
          <a:endParaRPr lang="en-US">
            <a:latin typeface="Franklin Gothic Book" panose="020B0503020102020204" pitchFamily="34" charset="0"/>
          </a:endParaRPr>
        </a:p>
      </dgm:t>
    </dgm:pt>
    <dgm:pt modelId="{2D8A33F1-E6AC-484A-B6D2-1ADA30DA4F05}" type="sibTrans" cxnId="{74307DD1-7CE3-BF4E-BD4E-4CF5951815E3}">
      <dgm:prSet/>
      <dgm:spPr/>
      <dgm:t>
        <a:bodyPr/>
        <a:lstStyle/>
        <a:p>
          <a:endParaRPr lang="en-US">
            <a:latin typeface="Franklin Gothic Book" panose="020B0503020102020204" pitchFamily="34" charset="0"/>
          </a:endParaRPr>
        </a:p>
      </dgm:t>
    </dgm:pt>
    <dgm:pt modelId="{D40B3955-E3DD-1044-A590-1C29B2264F39}" type="pres">
      <dgm:prSet presAssocID="{278D22A1-5A13-4A4C-8269-2FDFE88CECE6}" presName="diagram" presStyleCnt="0">
        <dgm:presLayoutVars>
          <dgm:dir/>
          <dgm:resizeHandles val="exact"/>
        </dgm:presLayoutVars>
      </dgm:prSet>
      <dgm:spPr/>
    </dgm:pt>
    <dgm:pt modelId="{1F795566-CF8E-194A-9788-8C144FCC2488}" type="pres">
      <dgm:prSet presAssocID="{EAE02256-D6FB-BB4C-9059-8643CDB1BDEE}" presName="node" presStyleLbl="node1" presStyleIdx="0" presStyleCnt="5" custScaleX="134278" custScaleY="114895">
        <dgm:presLayoutVars>
          <dgm:bulletEnabled val="1"/>
        </dgm:presLayoutVars>
      </dgm:prSet>
      <dgm:spPr/>
    </dgm:pt>
    <dgm:pt modelId="{1928B1C0-3DA4-6B40-B0E6-40AD7CE50AC7}" type="pres">
      <dgm:prSet presAssocID="{5F0F3CB2-809C-7548-A2AE-091DC80DB5E4}" presName="sibTrans" presStyleCnt="0"/>
      <dgm:spPr/>
    </dgm:pt>
    <dgm:pt modelId="{316FFDAB-9D88-AB48-9625-F3F9AD229E0B}" type="pres">
      <dgm:prSet presAssocID="{BFF59660-DEE6-8E49-9B1E-1B1C342171AE}" presName="node" presStyleLbl="node1" presStyleIdx="1" presStyleCnt="5" custScaleX="134400" custScaleY="115077">
        <dgm:presLayoutVars>
          <dgm:bulletEnabled val="1"/>
        </dgm:presLayoutVars>
      </dgm:prSet>
      <dgm:spPr/>
    </dgm:pt>
    <dgm:pt modelId="{B71221E2-AD99-BA44-A0C4-C7C35DEFD475}" type="pres">
      <dgm:prSet presAssocID="{BD0DA7A3-1685-FD4F-A920-5CB12F66FDEA}" presName="sibTrans" presStyleCnt="0"/>
      <dgm:spPr/>
    </dgm:pt>
    <dgm:pt modelId="{DAC39EAD-195A-8D47-AE9D-7F2304B3CEE8}" type="pres">
      <dgm:prSet presAssocID="{FC8D4BA5-1B05-224E-92C1-A784B20C0F8A}" presName="node" presStyleLbl="node1" presStyleIdx="2" presStyleCnt="5">
        <dgm:presLayoutVars>
          <dgm:bulletEnabled val="1"/>
        </dgm:presLayoutVars>
      </dgm:prSet>
      <dgm:spPr/>
    </dgm:pt>
    <dgm:pt modelId="{855A230B-77B1-C14F-9D42-BB93036186E4}" type="pres">
      <dgm:prSet presAssocID="{630FB961-2B23-4947-B452-74872F46F330}" presName="sibTrans" presStyleCnt="0"/>
      <dgm:spPr/>
    </dgm:pt>
    <dgm:pt modelId="{741C1FC7-56C4-0246-AC55-E9F93826E8CA}" type="pres">
      <dgm:prSet presAssocID="{2F455BE9-58EB-F948-84D1-F24905FAEF98}" presName="node" presStyleLbl="node1" presStyleIdx="3" presStyleCnt="5">
        <dgm:presLayoutVars>
          <dgm:bulletEnabled val="1"/>
        </dgm:presLayoutVars>
      </dgm:prSet>
      <dgm:spPr/>
    </dgm:pt>
    <dgm:pt modelId="{7049C422-3B01-F34C-A3C2-3009D7F28DD6}" type="pres">
      <dgm:prSet presAssocID="{A8307710-C436-BB42-9B9F-CCE6D1B4C05F}" presName="sibTrans" presStyleCnt="0"/>
      <dgm:spPr/>
    </dgm:pt>
    <dgm:pt modelId="{73751725-71C5-BC4F-A20F-01BBBBD92A85}" type="pres">
      <dgm:prSet presAssocID="{EA433DB8-7DC3-7E48-B937-5F91B2CD0029}" presName="node" presStyleLbl="node1" presStyleIdx="4" presStyleCnt="5">
        <dgm:presLayoutVars>
          <dgm:bulletEnabled val="1"/>
        </dgm:presLayoutVars>
      </dgm:prSet>
      <dgm:spPr/>
    </dgm:pt>
  </dgm:ptLst>
  <dgm:cxnLst>
    <dgm:cxn modelId="{2B1A2C2B-E24A-C94F-AC3F-B2ABF563A6E3}" srcId="{278D22A1-5A13-4A4C-8269-2FDFE88CECE6}" destId="{EAE02256-D6FB-BB4C-9059-8643CDB1BDEE}" srcOrd="0" destOrd="0" parTransId="{CC667D92-1D5D-F247-986C-C0F97A4DDE43}" sibTransId="{5F0F3CB2-809C-7548-A2AE-091DC80DB5E4}"/>
    <dgm:cxn modelId="{1860502F-D129-834C-9400-819C0486EB8A}" srcId="{278D22A1-5A13-4A4C-8269-2FDFE88CECE6}" destId="{BFF59660-DEE6-8E49-9B1E-1B1C342171AE}" srcOrd="1" destOrd="0" parTransId="{B560A7DE-5054-A24A-A8B4-B4AE853D27A4}" sibTransId="{BD0DA7A3-1685-FD4F-A920-5CB12F66FDEA}"/>
    <dgm:cxn modelId="{8A023D45-6BF3-7943-9574-8FD048D4838D}" type="presOf" srcId="{EA433DB8-7DC3-7E48-B937-5F91B2CD0029}" destId="{73751725-71C5-BC4F-A20F-01BBBBD92A85}" srcOrd="0" destOrd="0" presId="urn:microsoft.com/office/officeart/2005/8/layout/default"/>
    <dgm:cxn modelId="{C9344D62-FD5F-6440-8598-ABE1DF4230F2}" type="presOf" srcId="{2F455BE9-58EB-F948-84D1-F24905FAEF98}" destId="{741C1FC7-56C4-0246-AC55-E9F93826E8CA}" srcOrd="0" destOrd="0" presId="urn:microsoft.com/office/officeart/2005/8/layout/default"/>
    <dgm:cxn modelId="{D5D501A2-134C-1841-A7BA-C6C1F6D11235}" srcId="{278D22A1-5A13-4A4C-8269-2FDFE88CECE6}" destId="{FC8D4BA5-1B05-224E-92C1-A784B20C0F8A}" srcOrd="2" destOrd="0" parTransId="{FA39E060-7D6C-4C48-BD9A-D87E5889E007}" sibTransId="{630FB961-2B23-4947-B452-74872F46F330}"/>
    <dgm:cxn modelId="{1B71E5B3-AAA3-B448-8C9B-B7176ED8B4E2}" srcId="{278D22A1-5A13-4A4C-8269-2FDFE88CECE6}" destId="{2F455BE9-58EB-F948-84D1-F24905FAEF98}" srcOrd="3" destOrd="0" parTransId="{E759CCCC-6870-C540-BF9D-730317A7FF65}" sibTransId="{A8307710-C436-BB42-9B9F-CCE6D1B4C05F}"/>
    <dgm:cxn modelId="{7E02B5B9-77A2-3A42-AF01-55556C872C53}" type="presOf" srcId="{278D22A1-5A13-4A4C-8269-2FDFE88CECE6}" destId="{D40B3955-E3DD-1044-A590-1C29B2264F39}" srcOrd="0" destOrd="0" presId="urn:microsoft.com/office/officeart/2005/8/layout/default"/>
    <dgm:cxn modelId="{4DE4D4BF-BD5F-D542-928C-B75C29E826DA}" type="presOf" srcId="{EAE02256-D6FB-BB4C-9059-8643CDB1BDEE}" destId="{1F795566-CF8E-194A-9788-8C144FCC2488}" srcOrd="0" destOrd="0" presId="urn:microsoft.com/office/officeart/2005/8/layout/default"/>
    <dgm:cxn modelId="{9396BDD0-D951-9D47-99B9-646D8EECE9B8}" type="presOf" srcId="{BFF59660-DEE6-8E49-9B1E-1B1C342171AE}" destId="{316FFDAB-9D88-AB48-9625-F3F9AD229E0B}" srcOrd="0" destOrd="0" presId="urn:microsoft.com/office/officeart/2005/8/layout/default"/>
    <dgm:cxn modelId="{74307DD1-7CE3-BF4E-BD4E-4CF5951815E3}" srcId="{278D22A1-5A13-4A4C-8269-2FDFE88CECE6}" destId="{EA433DB8-7DC3-7E48-B937-5F91B2CD0029}" srcOrd="4" destOrd="0" parTransId="{8228FA54-0558-6B4A-8728-689F2574803A}" sibTransId="{2D8A33F1-E6AC-484A-B6D2-1ADA30DA4F05}"/>
    <dgm:cxn modelId="{EB920FDC-ADD0-C64C-A22F-C1DD6A4BD810}" type="presOf" srcId="{FC8D4BA5-1B05-224E-92C1-A784B20C0F8A}" destId="{DAC39EAD-195A-8D47-AE9D-7F2304B3CEE8}" srcOrd="0" destOrd="0" presId="urn:microsoft.com/office/officeart/2005/8/layout/default"/>
    <dgm:cxn modelId="{7E4277CE-9A73-E749-86A8-DE82390B5865}" type="presParOf" srcId="{D40B3955-E3DD-1044-A590-1C29B2264F39}" destId="{1F795566-CF8E-194A-9788-8C144FCC2488}" srcOrd="0" destOrd="0" presId="urn:microsoft.com/office/officeart/2005/8/layout/default"/>
    <dgm:cxn modelId="{89D678B1-59A9-2142-98A1-7F57A38E34FA}" type="presParOf" srcId="{D40B3955-E3DD-1044-A590-1C29B2264F39}" destId="{1928B1C0-3DA4-6B40-B0E6-40AD7CE50AC7}" srcOrd="1" destOrd="0" presId="urn:microsoft.com/office/officeart/2005/8/layout/default"/>
    <dgm:cxn modelId="{0BDB32C4-2AF8-E040-B28F-606BD011F1D0}" type="presParOf" srcId="{D40B3955-E3DD-1044-A590-1C29B2264F39}" destId="{316FFDAB-9D88-AB48-9625-F3F9AD229E0B}" srcOrd="2" destOrd="0" presId="urn:microsoft.com/office/officeart/2005/8/layout/default"/>
    <dgm:cxn modelId="{14DA9118-51CF-3542-96A6-BBC6A0255D6F}" type="presParOf" srcId="{D40B3955-E3DD-1044-A590-1C29B2264F39}" destId="{B71221E2-AD99-BA44-A0C4-C7C35DEFD475}" srcOrd="3" destOrd="0" presId="urn:microsoft.com/office/officeart/2005/8/layout/default"/>
    <dgm:cxn modelId="{05B5E27F-CF6F-3540-AC43-2F9955935CEA}" type="presParOf" srcId="{D40B3955-E3DD-1044-A590-1C29B2264F39}" destId="{DAC39EAD-195A-8D47-AE9D-7F2304B3CEE8}" srcOrd="4" destOrd="0" presId="urn:microsoft.com/office/officeart/2005/8/layout/default"/>
    <dgm:cxn modelId="{9ABD66E1-020E-6843-87DD-E605A0857B40}" type="presParOf" srcId="{D40B3955-E3DD-1044-A590-1C29B2264F39}" destId="{855A230B-77B1-C14F-9D42-BB93036186E4}" srcOrd="5" destOrd="0" presId="urn:microsoft.com/office/officeart/2005/8/layout/default"/>
    <dgm:cxn modelId="{2CAC289B-5065-364A-8D61-EF0D924FC08D}" type="presParOf" srcId="{D40B3955-E3DD-1044-A590-1C29B2264F39}" destId="{741C1FC7-56C4-0246-AC55-E9F93826E8CA}" srcOrd="6" destOrd="0" presId="urn:microsoft.com/office/officeart/2005/8/layout/default"/>
    <dgm:cxn modelId="{1C930E1B-3433-294A-AB46-86A483AF9096}" type="presParOf" srcId="{D40B3955-E3DD-1044-A590-1C29B2264F39}" destId="{7049C422-3B01-F34C-A3C2-3009D7F28DD6}" srcOrd="7" destOrd="0" presId="urn:microsoft.com/office/officeart/2005/8/layout/default"/>
    <dgm:cxn modelId="{F8E2BDBD-18BA-BF40-8C24-C52A2F4B73D0}" type="presParOf" srcId="{D40B3955-E3DD-1044-A590-1C29B2264F39}" destId="{73751725-71C5-BC4F-A20F-01BBBBD92A8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D5DC6-2A5D-455C-99ED-F6744FE6E5A0}">
      <dsp:nvSpPr>
        <dsp:cNvPr id="0" name=""/>
        <dsp:cNvSpPr/>
      </dsp:nvSpPr>
      <dsp:spPr>
        <a:xfrm rot="5400000">
          <a:off x="6396772" y="-4065216"/>
          <a:ext cx="694262" cy="900223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Franklin Gothic Book" panose="020B0503020102020204" pitchFamily="34" charset="0"/>
            </a:rPr>
            <a:t>Provide all children with at least 30 minutes of moderate to vigorous physical activity every day (include outdoor activity if possible).</a:t>
          </a:r>
        </a:p>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Offer 20 minutes of vigorous physical activity at least 3 days per week.</a:t>
          </a:r>
        </a:p>
      </dsp:txBody>
      <dsp:txXfrm rot="-5400000">
        <a:off x="2242788" y="122659"/>
        <a:ext cx="8968340" cy="626480"/>
      </dsp:txXfrm>
    </dsp:sp>
    <dsp:sp modelId="{E5C299F1-903E-47A2-B61C-09AC2A2F45FF}">
      <dsp:nvSpPr>
        <dsp:cNvPr id="0" name=""/>
        <dsp:cNvSpPr/>
      </dsp:nvSpPr>
      <dsp:spPr>
        <a:xfrm>
          <a:off x="80" y="1984"/>
          <a:ext cx="2242707"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Staying Active</a:t>
          </a:r>
        </a:p>
      </dsp:txBody>
      <dsp:txXfrm>
        <a:off x="42444" y="44348"/>
        <a:ext cx="2157979" cy="783100"/>
      </dsp:txXfrm>
    </dsp:sp>
    <dsp:sp modelId="{2DA23902-F365-4ECD-95A5-923E10728BB0}">
      <dsp:nvSpPr>
        <dsp:cNvPr id="0" name=""/>
        <dsp:cNvSpPr/>
      </dsp:nvSpPr>
      <dsp:spPr>
        <a:xfrm rot="5400000">
          <a:off x="6394582" y="-3152944"/>
          <a:ext cx="694262" cy="900012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Franklin Gothic Book" panose="020B0503020102020204" pitchFamily="34" charset="0"/>
            </a:rPr>
            <a:t>Do not serve sugary drinks.</a:t>
          </a:r>
        </a:p>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Do not allow sugary drinks to be brought in during program time</a:t>
          </a:r>
        </a:p>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Serve water every day</a:t>
          </a:r>
        </a:p>
      </dsp:txBody>
      <dsp:txXfrm rot="-5400000">
        <a:off x="2241651" y="1033878"/>
        <a:ext cx="8966235" cy="626480"/>
      </dsp:txXfrm>
    </dsp:sp>
    <dsp:sp modelId="{B6A005B4-9213-41B0-84E3-AF6FF1F776E5}">
      <dsp:nvSpPr>
        <dsp:cNvPr id="0" name=""/>
        <dsp:cNvSpPr/>
      </dsp:nvSpPr>
      <dsp:spPr>
        <a:xfrm>
          <a:off x="80" y="913204"/>
          <a:ext cx="2241569"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Healthy Beverages</a:t>
          </a:r>
        </a:p>
      </dsp:txBody>
      <dsp:txXfrm>
        <a:off x="42444" y="955568"/>
        <a:ext cx="2156841" cy="783100"/>
      </dsp:txXfrm>
    </dsp:sp>
    <dsp:sp modelId="{032D843C-9C8F-4C33-B256-4D8D24BA0E56}">
      <dsp:nvSpPr>
        <dsp:cNvPr id="0" name=""/>
        <dsp:cNvSpPr/>
      </dsp:nvSpPr>
      <dsp:spPr>
        <a:xfrm rot="5400000">
          <a:off x="6394427" y="-2250407"/>
          <a:ext cx="694262" cy="901749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Offer a fruit and/or vegetable option every day at every meal and snack.</a:t>
          </a:r>
        </a:p>
      </dsp:txBody>
      <dsp:txXfrm rot="-5400000">
        <a:off x="2232813" y="1945098"/>
        <a:ext cx="8983601" cy="626480"/>
      </dsp:txXfrm>
    </dsp:sp>
    <dsp:sp modelId="{A6CD5579-8A10-4BF8-B85E-E3B5FD3535A7}">
      <dsp:nvSpPr>
        <dsp:cNvPr id="0" name=""/>
        <dsp:cNvSpPr/>
      </dsp:nvSpPr>
      <dsp:spPr>
        <a:xfrm>
          <a:off x="80" y="1824424"/>
          <a:ext cx="2232732"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Fruits &amp; Vegetables</a:t>
          </a:r>
        </a:p>
      </dsp:txBody>
      <dsp:txXfrm>
        <a:off x="42444" y="1866788"/>
        <a:ext cx="2148004" cy="783100"/>
      </dsp:txXfrm>
    </dsp:sp>
    <dsp:sp modelId="{EDB85DD0-8F4B-45A7-86F3-6CDA42001A5E}">
      <dsp:nvSpPr>
        <dsp:cNvPr id="0" name=""/>
        <dsp:cNvSpPr/>
      </dsp:nvSpPr>
      <dsp:spPr>
        <a:xfrm rot="5400000">
          <a:off x="6373100" y="-1332604"/>
          <a:ext cx="694262" cy="900432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Franklin Gothic Book" panose="020B0503020102020204" pitchFamily="34" charset="0"/>
            </a:rPr>
            <a:t>When serving grains (like bread, crackers, and cereals), serve whole grains. Whole grains should be listed as the first ingredient.</a:t>
          </a:r>
        </a:p>
      </dsp:txBody>
      <dsp:txXfrm rot="-5400000">
        <a:off x="2218068" y="2856319"/>
        <a:ext cx="8970436" cy="626480"/>
      </dsp:txXfrm>
    </dsp:sp>
    <dsp:sp modelId="{82DEF600-3E9B-4F2F-9F71-81093014A79E}">
      <dsp:nvSpPr>
        <dsp:cNvPr id="0" name=""/>
        <dsp:cNvSpPr/>
      </dsp:nvSpPr>
      <dsp:spPr>
        <a:xfrm>
          <a:off x="80" y="2735644"/>
          <a:ext cx="2242336"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Focus on Whole Grains</a:t>
          </a:r>
        </a:p>
      </dsp:txBody>
      <dsp:txXfrm>
        <a:off x="42444" y="2778008"/>
        <a:ext cx="2157608" cy="783100"/>
      </dsp:txXfrm>
    </dsp:sp>
    <dsp:sp modelId="{12829898-FF73-49C9-863C-F22B9DB09FF4}">
      <dsp:nvSpPr>
        <dsp:cNvPr id="0" name=""/>
        <dsp:cNvSpPr/>
      </dsp:nvSpPr>
      <dsp:spPr>
        <a:xfrm rot="5400000">
          <a:off x="6395817" y="-422723"/>
          <a:ext cx="694262" cy="900700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Franklin Gothic Book" panose="020B0503020102020204" pitchFamily="34" charset="0"/>
            </a:rPr>
            <a:t>Eliminate use of any screen time intended for entertainment purposes only.</a:t>
          </a:r>
        </a:p>
        <a:p>
          <a:pPr marL="114300" lvl="1" indent="-114300" algn="l" defTabSz="622300">
            <a:lnSpc>
              <a:spcPct val="90000"/>
            </a:lnSpc>
            <a:spcBef>
              <a:spcPct val="0"/>
            </a:spcBef>
            <a:spcAft>
              <a:spcPct val="15000"/>
            </a:spcAft>
            <a:buChar char="•"/>
          </a:pPr>
          <a:r>
            <a:rPr lang="en-US" sz="1400" b="1" kern="1200" dirty="0">
              <a:latin typeface="Franklin Gothic Book" panose="020B0503020102020204" pitchFamily="34" charset="0"/>
            </a:rPr>
            <a:t>Limit instructional computer and digital </a:t>
          </a:r>
          <a:r>
            <a:rPr lang="en-US" sz="1400" b="1" kern="1200">
              <a:latin typeface="Franklin Gothic Book" panose="020B0503020102020204" pitchFamily="34" charset="0"/>
            </a:rPr>
            <a:t>device use </a:t>
          </a:r>
          <a:r>
            <a:rPr lang="en-US" sz="1400" b="1" kern="1200" dirty="0">
              <a:latin typeface="Franklin Gothic Book" panose="020B0503020102020204" pitchFamily="34" charset="0"/>
            </a:rPr>
            <a:t>to homework or instructional time (instructional is defined as academic, teacher-led programming). </a:t>
          </a:r>
        </a:p>
      </dsp:txBody>
      <dsp:txXfrm rot="-5400000">
        <a:off x="2239446" y="3767539"/>
        <a:ext cx="8973114" cy="626480"/>
      </dsp:txXfrm>
    </dsp:sp>
    <dsp:sp modelId="{A0FCA5B1-6EE7-4645-97A9-7352770A6CA5}">
      <dsp:nvSpPr>
        <dsp:cNvPr id="0" name=""/>
        <dsp:cNvSpPr/>
      </dsp:nvSpPr>
      <dsp:spPr>
        <a:xfrm>
          <a:off x="80" y="3646864"/>
          <a:ext cx="2239365" cy="8678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Franklin Gothic Book" panose="020B0503020102020204" pitchFamily="34" charset="0"/>
            </a:rPr>
            <a:t>Limit Inactivity</a:t>
          </a:r>
        </a:p>
      </dsp:txBody>
      <dsp:txXfrm>
        <a:off x="42444" y="3689228"/>
        <a:ext cx="2154637" cy="783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6191C-27DB-074A-9275-931E0E6136B0}">
      <dsp:nvSpPr>
        <dsp:cNvPr id="0" name=""/>
        <dsp:cNvSpPr/>
      </dsp:nvSpPr>
      <dsp:spPr>
        <a:xfrm rot="5400000">
          <a:off x="7062326" y="-3046894"/>
          <a:ext cx="704477" cy="69784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latin typeface="Franklin Gothic Book" panose="020B0503020102020204" pitchFamily="34" charset="0"/>
            </a:rPr>
            <a:t>Encouraging kids to eat more fruits and vegetables or participate in physical activity</a:t>
          </a:r>
          <a:endParaRPr lang="en-US" sz="1400" kern="1200" dirty="0">
            <a:latin typeface="Franklin Gothic Book" panose="020B0503020102020204" pitchFamily="34" charset="0"/>
          </a:endParaRPr>
        </a:p>
      </dsp:txBody>
      <dsp:txXfrm rot="-5400000">
        <a:off x="3925358" y="124464"/>
        <a:ext cx="6944024" cy="635697"/>
      </dsp:txXfrm>
    </dsp:sp>
    <dsp:sp modelId="{B3AD8413-F2F9-804B-8002-4C29E8C149BB}">
      <dsp:nvSpPr>
        <dsp:cNvPr id="0" name=""/>
        <dsp:cNvSpPr/>
      </dsp:nvSpPr>
      <dsp:spPr>
        <a:xfrm>
          <a:off x="0" y="2014"/>
          <a:ext cx="3925357" cy="88059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Franklin Gothic Book" panose="020B0503020102020204" pitchFamily="34" charset="0"/>
            </a:rPr>
            <a:t>Child behaviors</a:t>
          </a:r>
          <a:endParaRPr lang="en-US" sz="2900" kern="1200">
            <a:latin typeface="Franklin Gothic Book" panose="020B0503020102020204" pitchFamily="34" charset="0"/>
          </a:endParaRPr>
        </a:p>
      </dsp:txBody>
      <dsp:txXfrm>
        <a:off x="42987" y="45001"/>
        <a:ext cx="3839383" cy="794623"/>
      </dsp:txXfrm>
    </dsp:sp>
    <dsp:sp modelId="{3729545A-2ADE-604A-AF1A-74CE7B3E6AE7}">
      <dsp:nvSpPr>
        <dsp:cNvPr id="0" name=""/>
        <dsp:cNvSpPr/>
      </dsp:nvSpPr>
      <dsp:spPr>
        <a:xfrm rot="5400000">
          <a:off x="7062326" y="-2122267"/>
          <a:ext cx="704477" cy="69784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latin typeface="Franklin Gothic Book" panose="020B0503020102020204" pitchFamily="34" charset="0"/>
            </a:rPr>
            <a:t>Changing the day-to-day operations at your site, like serving water at the table during snack time or offering more options for physical activity</a:t>
          </a:r>
          <a:endParaRPr lang="en-US" sz="1400" kern="1200" dirty="0">
            <a:latin typeface="Franklin Gothic Book" panose="020B0503020102020204" pitchFamily="34" charset="0"/>
          </a:endParaRPr>
        </a:p>
      </dsp:txBody>
      <dsp:txXfrm rot="-5400000">
        <a:off x="3925358" y="1049091"/>
        <a:ext cx="6944024" cy="635697"/>
      </dsp:txXfrm>
    </dsp:sp>
    <dsp:sp modelId="{DCBA4DA5-6222-234D-9F34-45F986370739}">
      <dsp:nvSpPr>
        <dsp:cNvPr id="0" name=""/>
        <dsp:cNvSpPr/>
      </dsp:nvSpPr>
      <dsp:spPr>
        <a:xfrm>
          <a:off x="0" y="926641"/>
          <a:ext cx="3925357" cy="88059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Franklin Gothic Book" panose="020B0503020102020204" pitchFamily="34" charset="0"/>
            </a:rPr>
            <a:t>Program practices</a:t>
          </a:r>
          <a:endParaRPr lang="en-US" sz="2900" kern="1200">
            <a:latin typeface="Franklin Gothic Book" panose="020B0503020102020204" pitchFamily="34" charset="0"/>
          </a:endParaRPr>
        </a:p>
      </dsp:txBody>
      <dsp:txXfrm>
        <a:off x="42987" y="969628"/>
        <a:ext cx="3839383" cy="794623"/>
      </dsp:txXfrm>
    </dsp:sp>
    <dsp:sp modelId="{40A748A5-3602-8145-805A-4F5D0C945142}">
      <dsp:nvSpPr>
        <dsp:cNvPr id="0" name=""/>
        <dsp:cNvSpPr/>
      </dsp:nvSpPr>
      <dsp:spPr>
        <a:xfrm rot="5400000">
          <a:off x="7062326" y="-1197640"/>
          <a:ext cx="704477" cy="69784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latin typeface="Franklin Gothic Book" panose="020B0503020102020204" pitchFamily="34" charset="0"/>
            </a:rPr>
            <a:t>Changing the informal written plan of action for the program, for instance on schedules or snack menus or in trainings</a:t>
          </a:r>
          <a:endParaRPr lang="en-US" sz="1400" kern="1200" dirty="0">
            <a:latin typeface="Franklin Gothic Book" panose="020B0503020102020204" pitchFamily="34" charset="0"/>
          </a:endParaRPr>
        </a:p>
      </dsp:txBody>
      <dsp:txXfrm rot="-5400000">
        <a:off x="3925358" y="1973718"/>
        <a:ext cx="6944024" cy="635697"/>
      </dsp:txXfrm>
    </dsp:sp>
    <dsp:sp modelId="{DBD9648C-1ED7-444D-B68E-35A2022C76CC}">
      <dsp:nvSpPr>
        <dsp:cNvPr id="0" name=""/>
        <dsp:cNvSpPr/>
      </dsp:nvSpPr>
      <dsp:spPr>
        <a:xfrm>
          <a:off x="0" y="1851267"/>
          <a:ext cx="3925357" cy="88059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Franklin Gothic Book" panose="020B0503020102020204" pitchFamily="34" charset="0"/>
            </a:rPr>
            <a:t>Informal policies</a:t>
          </a:r>
          <a:endParaRPr lang="en-US" sz="2900" kern="1200">
            <a:latin typeface="Franklin Gothic Book" panose="020B0503020102020204" pitchFamily="34" charset="0"/>
          </a:endParaRPr>
        </a:p>
      </dsp:txBody>
      <dsp:txXfrm>
        <a:off x="42987" y="1894254"/>
        <a:ext cx="3839383" cy="794623"/>
      </dsp:txXfrm>
    </dsp:sp>
    <dsp:sp modelId="{7A2A03B1-E991-A740-8740-0E89734856E2}">
      <dsp:nvSpPr>
        <dsp:cNvPr id="0" name=""/>
        <dsp:cNvSpPr/>
      </dsp:nvSpPr>
      <dsp:spPr>
        <a:xfrm rot="5400000">
          <a:off x="7062326" y="-273013"/>
          <a:ext cx="704477" cy="69784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latin typeface="Franklin Gothic Book" panose="020B0503020102020204" pitchFamily="34" charset="0"/>
            </a:rPr>
            <a:t>Changing the formal written plan of action for the program, for instance state law and regulations or the rules in written documents like parent handbooks and staff manuals</a:t>
          </a:r>
          <a:endParaRPr lang="en-US" sz="1400" kern="1200" dirty="0">
            <a:latin typeface="Franklin Gothic Book" panose="020B0503020102020204" pitchFamily="34" charset="0"/>
          </a:endParaRPr>
        </a:p>
      </dsp:txBody>
      <dsp:txXfrm rot="-5400000">
        <a:off x="3925358" y="2898345"/>
        <a:ext cx="6944024" cy="635697"/>
      </dsp:txXfrm>
    </dsp:sp>
    <dsp:sp modelId="{C4F7AD87-95D4-C843-B324-54D2AB770D9C}">
      <dsp:nvSpPr>
        <dsp:cNvPr id="0" name=""/>
        <dsp:cNvSpPr/>
      </dsp:nvSpPr>
      <dsp:spPr>
        <a:xfrm>
          <a:off x="0" y="2775894"/>
          <a:ext cx="3925357" cy="88059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Franklin Gothic Book" panose="020B0503020102020204" pitchFamily="34" charset="0"/>
            </a:rPr>
            <a:t>Formal policies</a:t>
          </a:r>
          <a:endParaRPr lang="en-US" sz="2900" kern="1200">
            <a:latin typeface="Franklin Gothic Book" panose="020B0503020102020204" pitchFamily="34" charset="0"/>
          </a:endParaRPr>
        </a:p>
      </dsp:txBody>
      <dsp:txXfrm>
        <a:off x="42987" y="2818881"/>
        <a:ext cx="3839383" cy="794623"/>
      </dsp:txXfrm>
    </dsp:sp>
    <dsp:sp modelId="{F3F9FC83-64B5-F248-A737-EC4D61B45142}">
      <dsp:nvSpPr>
        <dsp:cNvPr id="0" name=""/>
        <dsp:cNvSpPr/>
      </dsp:nvSpPr>
      <dsp:spPr>
        <a:xfrm rot="5400000">
          <a:off x="7062326" y="651613"/>
          <a:ext cx="704477" cy="6978414"/>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latin typeface="Franklin Gothic Book" panose="020B0503020102020204" pitchFamily="34" charset="0"/>
            </a:rPr>
            <a:t>Sharing health information, practices or policies with families, program partners, and children</a:t>
          </a:r>
          <a:endParaRPr lang="en-US" sz="1400" kern="1200" dirty="0">
            <a:latin typeface="Franklin Gothic Book" panose="020B0503020102020204" pitchFamily="34" charset="0"/>
          </a:endParaRPr>
        </a:p>
      </dsp:txBody>
      <dsp:txXfrm rot="-5400000">
        <a:off x="3925358" y="3822971"/>
        <a:ext cx="6944024" cy="635697"/>
      </dsp:txXfrm>
    </dsp:sp>
    <dsp:sp modelId="{5817CA4F-ABEF-0F42-8833-428FD59225BC}">
      <dsp:nvSpPr>
        <dsp:cNvPr id="0" name=""/>
        <dsp:cNvSpPr/>
      </dsp:nvSpPr>
      <dsp:spPr>
        <a:xfrm>
          <a:off x="0" y="3700521"/>
          <a:ext cx="3925357" cy="88059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0" i="0" kern="1200" dirty="0">
              <a:latin typeface="Franklin Gothic Book" panose="020B0503020102020204" pitchFamily="34" charset="0"/>
            </a:rPr>
            <a:t>Health communication </a:t>
          </a:r>
          <a:endParaRPr lang="en-US" sz="2900" kern="1200" dirty="0">
            <a:latin typeface="Franklin Gothic Book" panose="020B0503020102020204" pitchFamily="34" charset="0"/>
          </a:endParaRPr>
        </a:p>
      </dsp:txBody>
      <dsp:txXfrm>
        <a:off x="42987" y="3743508"/>
        <a:ext cx="3839383" cy="794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95566-CF8E-194A-9788-8C144FCC2488}">
      <dsp:nvSpPr>
        <dsp:cNvPr id="0" name=""/>
        <dsp:cNvSpPr/>
      </dsp:nvSpPr>
      <dsp:spPr>
        <a:xfrm>
          <a:off x="900734" y="3421"/>
          <a:ext cx="4198810" cy="2155627"/>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latin typeface="Franklin Gothic Book" panose="020B0503020102020204" pitchFamily="34" charset="0"/>
            </a:rPr>
            <a:t>The staff handbook says that staff are prohibited from keeping students out of play time/gym as punishment.</a:t>
          </a:r>
          <a:endParaRPr lang="en-US" sz="2500" kern="1200" dirty="0">
            <a:latin typeface="Franklin Gothic Book" panose="020B0503020102020204" pitchFamily="34" charset="0"/>
          </a:endParaRPr>
        </a:p>
      </dsp:txBody>
      <dsp:txXfrm>
        <a:off x="900734" y="3421"/>
        <a:ext cx="4198810" cy="2155627"/>
      </dsp:txXfrm>
    </dsp:sp>
    <dsp:sp modelId="{316FFDAB-9D88-AB48-9625-F3F9AD229E0B}">
      <dsp:nvSpPr>
        <dsp:cNvPr id="0" name=""/>
        <dsp:cNvSpPr/>
      </dsp:nvSpPr>
      <dsp:spPr>
        <a:xfrm>
          <a:off x="5412240" y="1714"/>
          <a:ext cx="4202625" cy="2159042"/>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latin typeface="Franklin Gothic Book" panose="020B0503020102020204" pitchFamily="34" charset="0"/>
            </a:rPr>
            <a:t>The site director decides that every day before snack, she’s going to play music and everyone is supposed to jog or dance in place for 5 minutes.</a:t>
          </a:r>
          <a:endParaRPr lang="en-US" sz="2500" kern="1200" dirty="0">
            <a:latin typeface="Franklin Gothic Book" panose="020B0503020102020204" pitchFamily="34" charset="0"/>
          </a:endParaRPr>
        </a:p>
      </dsp:txBody>
      <dsp:txXfrm>
        <a:off x="5412240" y="1714"/>
        <a:ext cx="4202625" cy="2159042"/>
      </dsp:txXfrm>
    </dsp:sp>
    <dsp:sp modelId="{DAC39EAD-195A-8D47-AE9D-7F2304B3CEE8}">
      <dsp:nvSpPr>
        <dsp:cNvPr id="0" name=""/>
        <dsp:cNvSpPr/>
      </dsp:nvSpPr>
      <dsp:spPr>
        <a:xfrm>
          <a:off x="254674" y="2473451"/>
          <a:ext cx="3126953" cy="1876171"/>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latin typeface="Franklin Gothic Book" panose="020B0503020102020204" pitchFamily="34" charset="0"/>
            </a:rPr>
            <a:t>Ms. Lunn takes her students outside every day from 4:30-5:00 to play active games.</a:t>
          </a:r>
          <a:endParaRPr lang="en-US" sz="2500" kern="1200" dirty="0">
            <a:latin typeface="Franklin Gothic Book" panose="020B0503020102020204" pitchFamily="34" charset="0"/>
          </a:endParaRPr>
        </a:p>
      </dsp:txBody>
      <dsp:txXfrm>
        <a:off x="254674" y="2473451"/>
        <a:ext cx="3126953" cy="1876171"/>
      </dsp:txXfrm>
    </dsp:sp>
    <dsp:sp modelId="{741C1FC7-56C4-0246-AC55-E9F93826E8CA}">
      <dsp:nvSpPr>
        <dsp:cNvPr id="0" name=""/>
        <dsp:cNvSpPr/>
      </dsp:nvSpPr>
      <dsp:spPr>
        <a:xfrm>
          <a:off x="3694323" y="2473451"/>
          <a:ext cx="3126953" cy="1876171"/>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latin typeface="Franklin Gothic Book" panose="020B0503020102020204" pitchFamily="34" charset="0"/>
            </a:rPr>
            <a:t>A newsletter went home suggesting easy, healthy snack items that parents could send with kids.</a:t>
          </a:r>
          <a:endParaRPr lang="en-US" sz="2500" kern="1200" dirty="0">
            <a:latin typeface="Franklin Gothic Book" panose="020B0503020102020204" pitchFamily="34" charset="0"/>
          </a:endParaRPr>
        </a:p>
      </dsp:txBody>
      <dsp:txXfrm>
        <a:off x="3694323" y="2473451"/>
        <a:ext cx="3126953" cy="1876171"/>
      </dsp:txXfrm>
    </dsp:sp>
    <dsp:sp modelId="{73751725-71C5-BC4F-A20F-01BBBBD92A85}">
      <dsp:nvSpPr>
        <dsp:cNvPr id="0" name=""/>
        <dsp:cNvSpPr/>
      </dsp:nvSpPr>
      <dsp:spPr>
        <a:xfrm>
          <a:off x="7133971" y="2473451"/>
          <a:ext cx="3126953" cy="1876171"/>
        </a:xfrm>
        <a:prstGeom prst="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latin typeface="Franklin Gothic Book" panose="020B0503020102020204" pitchFamily="34" charset="0"/>
            </a:rPr>
            <a:t>5</a:t>
          </a:r>
          <a:r>
            <a:rPr lang="en-US" sz="2500" b="0" i="0" kern="1200" baseline="30000" dirty="0">
              <a:latin typeface="Franklin Gothic Book" panose="020B0503020102020204" pitchFamily="34" charset="0"/>
            </a:rPr>
            <a:t>th</a:t>
          </a:r>
          <a:r>
            <a:rPr lang="en-US" sz="2500" b="0" i="0" kern="1200" dirty="0">
              <a:latin typeface="Franklin Gothic Book" panose="020B0503020102020204" pitchFamily="34" charset="0"/>
            </a:rPr>
            <a:t> graders are scheduled to have basketball every day from 3:45-4:45.</a:t>
          </a:r>
          <a:endParaRPr lang="en-US" sz="2500" kern="1200" dirty="0">
            <a:latin typeface="Franklin Gothic Book" panose="020B0503020102020204" pitchFamily="34" charset="0"/>
          </a:endParaRPr>
        </a:p>
      </dsp:txBody>
      <dsp:txXfrm>
        <a:off x="7133971" y="2473451"/>
        <a:ext cx="3126953" cy="18761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DAC24-2F8F-4556-A8CC-2596532F67CE}" type="datetimeFigureOut">
              <a:rPr lang="en-US" smtClean="0"/>
              <a:t>6/11/24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10337-08D9-4438-BD08-88E895A52925}" type="slidenum">
              <a:rPr lang="en-US" smtClean="0"/>
              <a:t>‹#›</a:t>
            </a:fld>
            <a:endParaRPr lang="en-US"/>
          </a:p>
        </p:txBody>
      </p:sp>
    </p:spTree>
    <p:extLst>
      <p:ext uri="{BB962C8B-B14F-4D97-AF65-F5344CB8AC3E}">
        <p14:creationId xmlns:p14="http://schemas.microsoft.com/office/powerpoint/2010/main" val="286198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Note to facilitator: Thank everyone for coming. You may wish to start with an ice breaker and have everyone introduce him/herself. Information you should have people share is their names, their pronouns, which program they come from, and what their role at the program is.  </a:t>
            </a:r>
          </a:p>
          <a:p>
            <a:pPr eaLnBrk="1" hangingPunct="1">
              <a:spcBef>
                <a:spcPct val="0"/>
              </a:spcBef>
            </a:pPr>
            <a:endParaRPr lang="en-US" dirty="0"/>
          </a:p>
          <a:p>
            <a:pPr eaLnBrk="1" hangingPunct="1">
              <a:spcBef>
                <a:spcPct val="0"/>
              </a:spcBef>
            </a:pPr>
            <a:r>
              <a:rPr lang="en-US" dirty="0"/>
              <a:t>Active icebreaker.</a:t>
            </a:r>
          </a:p>
          <a:p>
            <a:pPr eaLnBrk="1" hangingPunct="1">
              <a:spcBef>
                <a:spcPct val="0"/>
              </a:spcBef>
            </a:pPr>
            <a:endParaRPr lang="en-US" dirty="0"/>
          </a:p>
          <a:p>
            <a:pPr eaLnBrk="1" hangingPunct="1">
              <a:spcBef>
                <a:spcPct val="0"/>
              </a:spcBef>
            </a:pPr>
            <a:r>
              <a:rPr lang="en-US" dirty="0"/>
              <a:t>Ice breaker idea</a:t>
            </a:r>
            <a:r>
              <a:rPr lang="en-US" baseline="0" dirty="0"/>
              <a:t> (feel free to use your own favorite active ice breaker!)</a:t>
            </a:r>
            <a:r>
              <a:rPr lang="en-US" dirty="0"/>
              <a:t>: Have each person say something active he/she liked as a kid</a:t>
            </a:r>
            <a:r>
              <a:rPr lang="en-US" baseline="0" dirty="0"/>
              <a:t> </a:t>
            </a:r>
            <a:r>
              <a:rPr lang="en-US" dirty="0"/>
              <a:t>and make that motion while saying their name. Example: “My name is Jasmine and when I was a kid I liked to figure skate" *twirl* --&gt; then everyone says "hi Jasmine " and twirls.  </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1</a:t>
            </a:fld>
            <a:endParaRPr lang="en-US"/>
          </a:p>
        </p:txBody>
      </p:sp>
    </p:spTree>
    <p:extLst>
      <p:ext uri="{BB962C8B-B14F-4D97-AF65-F5344CB8AC3E}">
        <p14:creationId xmlns:p14="http://schemas.microsoft.com/office/powerpoint/2010/main" val="275884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F378195-21FB-45B7-8503-BF08D933A1CA}" type="slidenum">
              <a:rPr lang="en-US" smtClean="0"/>
              <a:pPr/>
              <a:t>10</a:t>
            </a:fld>
            <a:endParaRPr lang="en-US" dirty="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 previous slide was all about sugary drinks – but then you might wonder what to serve the kids to keep them hydrated. The answer is  -- water!! Our goal is to have water offered as a drink every day during snack time.  And by “offering” it, we mean that children should be able to take a serving of water back to their seats with them. So having a water fountain around doesn’t quite count --- unless you have cups or water bottles that the kids can fill up!  </a:t>
            </a:r>
          </a:p>
          <a:p>
            <a:pPr eaLnBrk="1" hangingPunct="1"/>
            <a:endParaRPr lang="en-US" dirty="0"/>
          </a:p>
          <a:p>
            <a:pPr eaLnBrk="1" hangingPunct="1"/>
            <a:r>
              <a:rPr lang="en-US" dirty="0"/>
              <a:t>[read goals and “why is it important”]</a:t>
            </a:r>
          </a:p>
          <a:p>
            <a:pPr eaLnBrk="1" hangingPunct="1"/>
            <a:r>
              <a:rPr lang="en-US" dirty="0"/>
              <a:t>So, two things you could think about doing would be [read suggested strategies].</a:t>
            </a:r>
          </a:p>
          <a:p>
            <a:pPr eaLnBrk="1" hangingPunct="1"/>
            <a:endParaRPr lang="en-US" dirty="0"/>
          </a:p>
          <a:p>
            <a:pPr eaLnBrk="1" hangingPunct="1"/>
            <a:r>
              <a:rPr lang="en-US" dirty="0"/>
              <a:t>And here are some things to say about around drinking water. </a:t>
            </a:r>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B919DA8-A6D7-4A17-AC76-EA04ED146114}" type="slidenum">
              <a:rPr lang="en-US" smtClean="0"/>
              <a:pPr/>
              <a:t>11</a:t>
            </a:fld>
            <a:endParaRPr 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r>
              <a:rPr lang="en-US" dirty="0"/>
              <a:t>Our next set of goals is around screen time. When we say screen time, we mean electronic devices that have a screen – that could be a TV, computer, video game, handheld PSP, and even a smartphone.  </a:t>
            </a:r>
          </a:p>
          <a:p>
            <a:pPr eaLnBrk="1" hangingPunct="1"/>
            <a:endParaRPr lang="en-US" dirty="0"/>
          </a:p>
          <a:p>
            <a:pPr eaLnBrk="1" hangingPunct="1"/>
            <a:r>
              <a:rPr lang="en-US" dirty="0"/>
              <a:t>Our goals are to [read goals].</a:t>
            </a:r>
          </a:p>
          <a:p>
            <a:pPr eaLnBrk="1" hangingPunct="1"/>
            <a:endParaRPr lang="en-US" dirty="0"/>
          </a:p>
          <a:p>
            <a:pPr eaLnBrk="1" hangingPunct="1"/>
            <a:r>
              <a:rPr lang="en-US" dirty="0"/>
              <a:t>Reducing screen time is important for two reasons. One, kids are exposed to a ton of advertisements in media. This could be commercials, product placement in TV shows and movies, online pop-up ads, or even internet games designed by food companies. All of these things are designed to get people to eat or drink a certain product, and that product usually isn’t a healthy one! So, we want to limit screen time so that we limit kids’ exposure to these ads.</a:t>
            </a:r>
          </a:p>
          <a:p>
            <a:pPr eaLnBrk="1" hangingPunct="1"/>
            <a:r>
              <a:rPr lang="en-US" dirty="0"/>
              <a:t>Secondly, time spent in front of screens is time that kids aren’t running around and being active. We know that computers are a useful educational tool, and that some of you may work at programs where teaching kids to use computers or having kids do homework on the computer is a big part of why parents send their kids to you. So, we’re asking that you focus on cutting out any of that non-instructional time. We can also give you some tips on ways to get kids active even during homework time in a computer lab.  </a:t>
            </a:r>
          </a:p>
          <a:p>
            <a:pPr eaLnBrk="1" hangingPunct="1"/>
            <a:endParaRPr lang="en-US" dirty="0"/>
          </a:p>
          <a:p>
            <a:pPr eaLnBrk="1" hangingPunct="1"/>
            <a:r>
              <a:rPr lang="en-US" dirty="0"/>
              <a:t>Some ideas for strategies are …. [read suggested strategies].</a:t>
            </a:r>
          </a:p>
          <a:p>
            <a:pPr eaLnBrk="1" hangingPunct="1"/>
            <a:endParaRPr lang="en-US" dirty="0"/>
          </a:p>
          <a:p>
            <a:pPr eaLnBrk="1" hangingPunct="1"/>
            <a:r>
              <a:rPr lang="en-US" dirty="0"/>
              <a:t>And here are a couple healthy messages… [read key messages].</a:t>
            </a:r>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3553C36-E24B-4469-8CAD-39CDBF3F538F}" type="slidenum">
              <a:rPr lang="en-US" smtClean="0"/>
              <a:pPr/>
              <a:t>12</a:t>
            </a:fld>
            <a:endParaRPr lang="en-US"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 next set of goals focuses on fruits and vegetables. Here, we ask that you offer a fruit or vegetable option every day. Fresh fruits and veggies are great, but you can also serve frozen fruit and veggies, fruit cups, dried fruit, and canned fruit and veggies.  </a:t>
            </a:r>
          </a:p>
          <a:p>
            <a:pPr eaLnBrk="1" hangingPunct="1"/>
            <a:endParaRPr lang="en-US" dirty="0"/>
          </a:p>
          <a:p>
            <a:pPr eaLnBrk="1" hangingPunct="1">
              <a:lnSpc>
                <a:spcPct val="90000"/>
              </a:lnSpc>
              <a:spcBef>
                <a:spcPct val="0"/>
              </a:spcBef>
              <a:buFont typeface="Wingdings" pitchFamily="2" charset="2"/>
              <a:buNone/>
            </a:pPr>
            <a:r>
              <a:rPr lang="en-US" dirty="0"/>
              <a:t>Eating fruits and vegetables is important because fruits and vegetables contain vitamins, minerals, and fiber that keep kids and adults healthy.  These things protect against heart disease, stroke, high blood pressure, and even some cancers.</a:t>
            </a:r>
          </a:p>
          <a:p>
            <a:pPr eaLnBrk="1" hangingPunct="1">
              <a:lnSpc>
                <a:spcPct val="90000"/>
              </a:lnSpc>
              <a:spcBef>
                <a:spcPct val="0"/>
              </a:spcBef>
              <a:buFont typeface="Wingdings" pitchFamily="2" charset="2"/>
              <a:buNone/>
            </a:pPr>
            <a:endParaRPr lang="en-US" dirty="0"/>
          </a:p>
          <a:p>
            <a:pPr eaLnBrk="1" hangingPunct="1">
              <a:lnSpc>
                <a:spcPct val="90000"/>
              </a:lnSpc>
              <a:spcBef>
                <a:spcPct val="0"/>
              </a:spcBef>
              <a:buFont typeface="Wingdings" pitchFamily="2" charset="2"/>
              <a:buNone/>
            </a:pPr>
            <a:r>
              <a:rPr lang="en-US" dirty="0"/>
              <a:t>Changing the food that you serve can seem like a big challenge. We suggest that you check with food service managers to make sure the fruits and vegetables served at your program match the planned menus. If you’re adding more fruits and veggies to the menu, consider using taste tests to learn what the favorite ones are – that means less waste, and more kids eating nutritious foods!</a:t>
            </a:r>
          </a:p>
          <a:p>
            <a:pPr eaLnBrk="1" hangingPunct="1">
              <a:lnSpc>
                <a:spcPct val="90000"/>
              </a:lnSpc>
              <a:spcBef>
                <a:spcPct val="0"/>
              </a:spcBef>
              <a:buFont typeface="Wingdings" pitchFamily="2" charset="2"/>
              <a:buNone/>
            </a:pPr>
            <a:endParaRPr lang="en-US" dirty="0"/>
          </a:p>
          <a:p>
            <a:pPr eaLnBrk="1" hangingPunct="1">
              <a:lnSpc>
                <a:spcPct val="90000"/>
              </a:lnSpc>
              <a:spcBef>
                <a:spcPct val="0"/>
              </a:spcBef>
              <a:buFont typeface="Wingdings" pitchFamily="2" charset="2"/>
              <a:buNone/>
            </a:pPr>
            <a:r>
              <a:rPr lang="en-US" dirty="0"/>
              <a:t>The messages here are [read key messages].</a:t>
            </a:r>
          </a:p>
          <a:p>
            <a:pPr eaLnBrk="1" hangingPunct="1">
              <a:lnSpc>
                <a:spcPct val="90000"/>
              </a:lnSpc>
              <a:spcBef>
                <a:spcPct val="0"/>
              </a:spcBef>
              <a:buFont typeface="Wingdings" pitchFamily="2" charset="2"/>
              <a:buNone/>
            </a:pPr>
            <a:endParaRPr lang="en-US" dirty="0"/>
          </a:p>
          <a:p>
            <a:pPr eaLnBrk="1" hangingPunct="1">
              <a:lnSpc>
                <a:spcPct val="90000"/>
              </a:lnSpc>
              <a:spcBef>
                <a:spcPct val="0"/>
              </a:spcBef>
              <a:buFont typeface="Wingdings" pitchFamily="2" charset="2"/>
              <a:buNone/>
            </a:pPr>
            <a:endParaRPr lang="en-US" dirty="0"/>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6D84409-E7AC-46D2-9135-83FA52BDBE70}" type="slidenum">
              <a:rPr lang="en-US" smtClean="0"/>
              <a:pPr/>
              <a:t>13</a:t>
            </a:fld>
            <a:endParaRPr lang="en-US" dirty="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701675" y="4416425"/>
            <a:ext cx="5607050" cy="4498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sz="1000" dirty="0"/>
              <a:t>A lot of the snacks that you serve are probably grain-based. Things like cereal, chips, popcorn, crackers, granola bars, and pretzels are all grain products. One of the OSNAP goals is to serve whole grains instead of refined grains. When something is made with whole grains, it means the grain, which could be wheat, oats, rye, corn, or others, is less processed and it has more of the healthy stuff like fiber, which is reduced in processed grains. Fiber-rich foods make good snacks because they help you feel full for a longer time than their refined counterparts. Whole grains also have vitamins and healthy fats. It can be tricky to tell which foods count as “whole grain” foods. For OSNAP, we say a food is a whole grain food if whole grains are listed as the first ingredient. For wheat, whole wheat should be listed as the first ingredient. Things like “enriched wheat flour” are NOT whole grains. Oats and corn can be little trickier because they don’t always say whole, but usually if these grains are the first ingredient, it’s a whole grain product. [can fast forward here to next slide, talk about nutrition labels, then return]</a:t>
            </a:r>
          </a:p>
          <a:p>
            <a:pPr eaLnBrk="1" hangingPunct="1">
              <a:spcBef>
                <a:spcPct val="0"/>
              </a:spcBef>
              <a:defRPr/>
            </a:pPr>
            <a:endParaRPr lang="en-US" sz="1000" dirty="0"/>
          </a:p>
          <a:p>
            <a:pPr eaLnBrk="1" hangingPunct="1">
              <a:spcBef>
                <a:spcPct val="0"/>
              </a:spcBef>
              <a:defRPr/>
            </a:pPr>
            <a:r>
              <a:rPr lang="en-US" sz="1000" dirty="0"/>
              <a:t>Sometimes companies add more sugar to whole grain products, so we recommend selecting foods that have at least 3 grams of fiber per serving and less than 5 grams of sugar. Products meeting these goals might not be readily available through your food vendor, but we have lists of products that are whole grain, common snack products that kids still enjoy. </a:t>
            </a:r>
          </a:p>
          <a:p>
            <a:pPr>
              <a:lnSpc>
                <a:spcPct val="90000"/>
              </a:lnSpc>
              <a:spcBef>
                <a:spcPts val="480"/>
              </a:spcBef>
              <a:buClr>
                <a:schemeClr val="tx2"/>
              </a:buClr>
              <a:buFont typeface="Wingdings" pitchFamily="2" charset="2"/>
              <a:buChar char="§"/>
              <a:defRPr/>
            </a:pPr>
            <a:endParaRPr lang="en-US" sz="1000" kern="0" dirty="0"/>
          </a:p>
          <a:p>
            <a:pPr>
              <a:lnSpc>
                <a:spcPct val="90000"/>
              </a:lnSpc>
              <a:spcBef>
                <a:spcPts val="480"/>
              </a:spcBef>
              <a:buClr>
                <a:schemeClr val="tx2"/>
              </a:buClr>
              <a:buFont typeface="Wingdings" pitchFamily="2" charset="2"/>
              <a:buNone/>
              <a:defRPr/>
            </a:pPr>
            <a:r>
              <a:rPr lang="en-US" sz="1000" kern="0" dirty="0"/>
              <a:t>Here are some healthy messages that help point out other fats that are better for you.  [read key messages]</a:t>
            </a:r>
            <a:endParaRPr lang="en-US" sz="1000" dirty="0"/>
          </a:p>
          <a:p>
            <a:pPr eaLnBrk="1" hangingPunct="1">
              <a:spcBef>
                <a:spcPct val="0"/>
              </a:spcBef>
              <a:defRPr/>
            </a:pP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OSNAP may also be able to make you meet state regulations. For example, your state may have regulations for out-of-school providers or there may be other state regulations for healthy afterschool.</a:t>
            </a:r>
          </a:p>
          <a:p>
            <a:endParaRPr lang="en-US" dirty="0"/>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14</a:t>
            </a:fld>
            <a:endParaRPr lang="en-US"/>
          </a:p>
        </p:txBody>
      </p:sp>
    </p:spTree>
    <p:extLst>
      <p:ext uri="{BB962C8B-B14F-4D97-AF65-F5344CB8AC3E}">
        <p14:creationId xmlns:p14="http://schemas.microsoft.com/office/powerpoint/2010/main" val="133811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state regulations, the goals of OSNAP also align with national requirements and possibly objectives in your school district as well.  Afterschool providers and child care programs receiving CACFP funds, are required to have clean, safe, drinking water available for the children throughout the day.</a:t>
            </a:r>
          </a:p>
          <a:p>
            <a:endParaRPr lang="en-US" dirty="0"/>
          </a:p>
          <a:p>
            <a:r>
              <a:rPr lang="en-US" dirty="0"/>
              <a:t>Additionally, many local wellness committees are working on similar goals. </a:t>
            </a:r>
          </a:p>
          <a:p>
            <a:endParaRPr lang="en-US" dirty="0"/>
          </a:p>
          <a:p>
            <a:r>
              <a:rPr lang="en-US" dirty="0"/>
              <a:t>More detailed info, FYI: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School meal programs --  Sec. 203.Water (NSLP/SBP) 	</a:t>
            </a:r>
          </a:p>
          <a:p>
            <a:r>
              <a:rPr lang="en-US" sz="1200" b="0" i="0" u="none" strike="noStrike" kern="1200" baseline="0" dirty="0">
                <a:solidFill>
                  <a:schemeClr val="tx1"/>
                </a:solidFill>
                <a:latin typeface="+mn-lt"/>
                <a:ea typeface="+mn-ea"/>
                <a:cs typeface="+mn-cs"/>
              </a:rPr>
              <a:t>Requires schools to make free potable water available where meals are served. </a:t>
            </a:r>
          </a:p>
          <a:p>
            <a:endParaRPr lang="en-US" dirty="0"/>
          </a:p>
          <a:p>
            <a:r>
              <a:rPr lang="en-US" dirty="0"/>
              <a:t>The Healthy, Hunger-Free Kids Act of 2010 (the Act), Public Law 111-296, establishes a requirement to make potable water available to children in the Child and Adult Care Food Program (CACFP). The purpose of this memorandum is to provide guidance on the implementation of this provision. </a:t>
            </a:r>
          </a:p>
          <a:p>
            <a:endParaRPr lang="en-US" dirty="0"/>
          </a:p>
          <a:p>
            <a:r>
              <a:rPr lang="en-US" dirty="0"/>
              <a:t>Section 221 of the Act added a new provision to the Richard B. Russell National School Lunch Act (42 U.S.C. 1766(u)). This new provision requires child care centers, family day care homes, at-risk afterschool programs, and shelters participating in CACFP to make drinking water available to children, as nutritionally appropriate. Throughout the day, including at meal times, water should be made available to children to drink upon their request, but does not have to be available for children to self-serve. While drinking water must be made available to children during meal times, it is not part of the reimbursable meal and may not be served in lieu of fluid milk. </a:t>
            </a:r>
          </a:p>
          <a:p>
            <a:endParaRPr lang="en-US" dirty="0"/>
          </a:p>
          <a:p>
            <a:r>
              <a:rPr lang="en-US" dirty="0"/>
              <a:t>Sources: </a:t>
            </a:r>
          </a:p>
          <a:p>
            <a:r>
              <a:rPr lang="en-US" dirty="0">
                <a:solidFill>
                  <a:srgbClr val="3F3F3F"/>
                </a:solidFill>
                <a:effectLst/>
                <a:latin typeface="Helvetica" pitchFamily="2" charset="0"/>
              </a:rPr>
              <a:t>https://obamawhitehouse.archives.gov/sites/default/files/Child_Nutrition_Fact_Sheet_12_10_10.pdf</a:t>
            </a:r>
          </a:p>
          <a:p>
            <a:r>
              <a:rPr lang="en-US" dirty="0">
                <a:solidFill>
                  <a:srgbClr val="3F3F3F"/>
                </a:solidFill>
                <a:effectLst/>
                <a:latin typeface="Helvetica" pitchFamily="2" charset="0"/>
              </a:rPr>
              <a:t>https://fns-prod.azureedge.us/sites/default/files/cacfp/CACFP20_2016os.pdf</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15</a:t>
            </a:fld>
            <a:endParaRPr lang="en-US"/>
          </a:p>
        </p:txBody>
      </p:sp>
    </p:spTree>
    <p:extLst>
      <p:ext uri="{BB962C8B-B14F-4D97-AF65-F5344CB8AC3E}">
        <p14:creationId xmlns:p14="http://schemas.microsoft.com/office/powerpoint/2010/main" val="4081124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you’re familiar with the different content areas that OSNAP talks about, let’s talk about what kinds of changes you can do around these ideas to make your program an even healthier place for kids to be.  </a:t>
            </a:r>
          </a:p>
          <a:p>
            <a:pPr eaLnBrk="1" hangingPunct="1"/>
            <a:r>
              <a:rPr lang="en-US" dirty="0"/>
              <a:t>These are all ways of promoting healthy changes, and they can all be very useful.</a:t>
            </a:r>
          </a:p>
          <a:p>
            <a:pPr eaLnBrk="1" hangingPunct="1"/>
            <a:endParaRPr lang="en-US" dirty="0"/>
          </a:p>
          <a:p>
            <a:r>
              <a:rPr lang="en-US" dirty="0"/>
              <a:t>[read through list and the example/description]</a:t>
            </a:r>
          </a:p>
          <a:p>
            <a:endParaRPr lang="en-US" dirty="0"/>
          </a:p>
          <a:p>
            <a:r>
              <a:rPr lang="en-US" dirty="0"/>
              <a:t>Keep these in mind as we look at some examples…. [next slide]</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16</a:t>
            </a:fld>
            <a:endParaRPr lang="en-US"/>
          </a:p>
        </p:txBody>
      </p:sp>
    </p:spTree>
    <p:extLst>
      <p:ext uri="{BB962C8B-B14F-4D97-AF65-F5344CB8AC3E}">
        <p14:creationId xmlns:p14="http://schemas.microsoft.com/office/powerpoint/2010/main" val="270117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So here are some examples of things that might be going on at a program. Thinking about the previous slide (behavior, school practices, informal polices, formal policies, health communication), which do you think the first is best described as?....</a:t>
            </a:r>
          </a:p>
          <a:p>
            <a:pPr eaLnBrk="1" hangingPunct="1">
              <a:defRPr/>
            </a:pPr>
            <a:endParaRPr lang="en-US" dirty="0"/>
          </a:p>
          <a:p>
            <a:pPr marL="228600" indent="-228600" eaLnBrk="1" hangingPunct="1">
              <a:buFontTx/>
              <a:buAutoNum type="arabicPeriod"/>
              <a:defRPr/>
            </a:pPr>
            <a:r>
              <a:rPr lang="en-US" dirty="0"/>
              <a:t>Formal Policy</a:t>
            </a:r>
          </a:p>
          <a:p>
            <a:pPr marL="228600" indent="-228600" eaLnBrk="1" hangingPunct="1">
              <a:buFontTx/>
              <a:buAutoNum type="arabicPeriod"/>
              <a:defRPr/>
            </a:pPr>
            <a:r>
              <a:rPr lang="en-US" dirty="0"/>
              <a:t>School Practice  (could also be informal policy, except that it might not happen if the principal is out for a day)</a:t>
            </a:r>
          </a:p>
          <a:p>
            <a:pPr marL="228600" indent="-228600" eaLnBrk="1" hangingPunct="1">
              <a:buFontTx/>
              <a:buAutoNum type="arabicPeriod"/>
              <a:defRPr/>
            </a:pPr>
            <a:r>
              <a:rPr lang="en-US" dirty="0"/>
              <a:t>Behavior change/practice  (just one teacher does it though, so not school-wide)</a:t>
            </a:r>
          </a:p>
          <a:p>
            <a:pPr marL="228600" indent="-228600" eaLnBrk="1" hangingPunct="1">
              <a:buFontTx/>
              <a:buAutoNum type="arabicPeriod"/>
              <a:defRPr/>
            </a:pPr>
            <a:r>
              <a:rPr lang="en-US" dirty="0"/>
              <a:t>Health Communication</a:t>
            </a:r>
          </a:p>
          <a:p>
            <a:pPr marL="228600" indent="-228600" eaLnBrk="1" hangingPunct="1">
              <a:buFontTx/>
              <a:buAutoNum type="arabicPeriod"/>
              <a:defRPr/>
            </a:pPr>
            <a:r>
              <a:rPr lang="en-US" dirty="0"/>
              <a:t>Informal Policy</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17</a:t>
            </a:fld>
            <a:endParaRPr lang="en-US"/>
          </a:p>
        </p:txBody>
      </p:sp>
    </p:spTree>
    <p:extLst>
      <p:ext uri="{BB962C8B-B14F-4D97-AF65-F5344CB8AC3E}">
        <p14:creationId xmlns:p14="http://schemas.microsoft.com/office/powerpoint/2010/main" val="89283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Now that you’ve got the general idea, the rest of the time is for you all to create your action plans. Here’s the plan for the next hour or so:</a:t>
            </a:r>
          </a:p>
          <a:p>
            <a:pPr>
              <a:defRPr/>
            </a:pPr>
            <a:endParaRPr lang="en-US" dirty="0"/>
          </a:p>
          <a:p>
            <a:pPr marL="228600" indent="-228600">
              <a:buFontTx/>
              <a:buAutoNum type="arabicPeriod"/>
              <a:defRPr/>
            </a:pPr>
            <a:r>
              <a:rPr lang="en-US" dirty="0"/>
              <a:t>You will all split up into small groups with other people from your program. If you’re the only person from your site, it’s OK, one-person teams work too!</a:t>
            </a:r>
          </a:p>
          <a:p>
            <a:pPr marL="228600" indent="-228600">
              <a:buFontTx/>
              <a:buAutoNum type="arabicPeriod"/>
              <a:defRPr/>
            </a:pPr>
            <a:r>
              <a:rPr lang="en-US" dirty="0"/>
              <a:t>Using your self-assessments,</a:t>
            </a:r>
            <a:r>
              <a:rPr lang="en-US" baseline="0" dirty="0"/>
              <a:t> complete the </a:t>
            </a:r>
            <a:r>
              <a:rPr lang="en-US" sz="1200" b="1" dirty="0"/>
              <a:t>OSNAP Daily Practice Assessment Areas for Improvement: Practice Report.</a:t>
            </a:r>
            <a:r>
              <a:rPr lang="en-US" sz="1200" b="1" baseline="0" dirty="0"/>
              <a:t> </a:t>
            </a:r>
            <a:r>
              <a:rPr lang="en-US" sz="1200" b="0" baseline="0" dirty="0"/>
              <a:t>I’ll give an overview of this momentarily. Then, </a:t>
            </a:r>
            <a:r>
              <a:rPr lang="en-US" dirty="0"/>
              <a:t>as a group, review the results from your self assessment. I will be circling through the groups to help you all interpret these results.  Think about areas that might be “low hanging fruit” –is there something where a little change could make a big difference? Also, think about changes that might be harder but could have a really big impact in helping your program be a healthy place for the kids you serve. After this, you should have an idea of what you’d like to target to improve physical activity, nutrition, and screen time practices and policies at your program.   </a:t>
            </a:r>
          </a:p>
          <a:p>
            <a:pPr marL="228600" indent="-228600">
              <a:buFontTx/>
              <a:buAutoNum type="arabicPeriod"/>
              <a:defRPr/>
            </a:pPr>
            <a:r>
              <a:rPr lang="en-US" dirty="0"/>
              <a:t>Look through the tip sheets and quick guides we’ve provided and think about the specific challenges your program faces and ways that you might address those challenges. Keeping your target areas in mind, what would be some steps/changes you’d like to see?</a:t>
            </a:r>
          </a:p>
          <a:p>
            <a:pPr marL="228600" indent="-228600">
              <a:buFontTx/>
              <a:buAutoNum type="arabicPeriod"/>
              <a:defRPr/>
            </a:pPr>
            <a:r>
              <a:rPr lang="en-US" dirty="0"/>
              <a:t>Once you’ve considered the range of options you have, narrow your focus down to 3 goals that you’re going to focus on before our next learning community.  These can be goals that you expect to take the whole school year, or they might be shorter-term goals. The goals should reflect the OSNAP standards, but they can be focused on any area covered by the goals – PA, nutrition, screen time.  </a:t>
            </a:r>
          </a:p>
          <a:p>
            <a:pPr marL="228600" indent="-228600">
              <a:buFontTx/>
              <a:buAutoNum type="arabicPeriod"/>
              <a:defRPr/>
            </a:pPr>
            <a:r>
              <a:rPr lang="en-US" dirty="0"/>
              <a:t>[Note to facilitators --</a:t>
            </a:r>
            <a:r>
              <a:rPr lang="en-US" baseline="0" dirty="0"/>
              <a:t>– the policy and communication pieces are o</a:t>
            </a:r>
            <a:r>
              <a:rPr lang="en-US" dirty="0"/>
              <a:t>ption</a:t>
            </a:r>
            <a:r>
              <a:rPr lang="en-US" baseline="0" dirty="0"/>
              <a:t>al and go above and beyond at this point] </a:t>
            </a:r>
            <a:r>
              <a:rPr lang="en-US" dirty="0"/>
              <a:t>Then, once you have your goals in mind, we want you to think not only about how something will change, but what are the related practice</a:t>
            </a:r>
            <a:r>
              <a:rPr lang="en-US" baseline="0" dirty="0"/>
              <a:t> (and </a:t>
            </a:r>
            <a:r>
              <a:rPr lang="en-US" dirty="0"/>
              <a:t>policy and communication steps that go with that goal?  For example, if your goal is to ban outside snacks, then your practice might be “have kids only eat the provided snack, not allow any outside foods to be consumed at the program.” A policy goal might be “To put a policy in our family and staff handbooks that outside food and drinks will not be allowed at the program.” Remember that policies, especially when they’re included in places where people look for rules, can help make your changes last a long time and easier to enforce. Then, think about how you’re going to inform people about this goal – it’s an important step, especially if what you’re doing might seem unpopular at first. This will give you a chance to explain why you made this choice, and how kids and families can benefit. So, in</a:t>
            </a:r>
            <a:r>
              <a:rPr lang="en-US" baseline="0" dirty="0"/>
              <a:t> </a:t>
            </a:r>
            <a:r>
              <a:rPr lang="en-US" dirty="0"/>
              <a:t>my example, I might set communication steps of “Sending a notice home with children that parents should not send snacks in with their child. Explaining to children during snack that food they buy or bring from school or elsewhere cannot be eaten during the program. Ask staff to support this by being good role models and not having outside food and beverages at work. Let families know that we will have a two-week grace period when we will remind children who bring other snacks what our new policy is. After two weeks, we reserve the right to confiscate any outside snacks. Parents can pick these up when they pick up their child…etc.” You want to think through each of these three things – practice, policy, and communication action steps.  </a:t>
            </a:r>
          </a:p>
          <a:p>
            <a:pPr marL="228600" indent="-228600">
              <a:buFontTx/>
              <a:buAutoNum type="arabicPeriod"/>
              <a:defRPr/>
            </a:pPr>
            <a:r>
              <a:rPr lang="en-US" dirty="0"/>
              <a:t>Finally, please make two copies of this document – one for you to keep, and one for me to keep. [Note</a:t>
            </a:r>
            <a:r>
              <a:rPr lang="en-US" baseline="0" dirty="0"/>
              <a:t> to facilitators – If you have a good scanner back at your office and everyone has reliable email access, then you can just collect the original Action Plans at the end of the LC, scan them in at your office, and then email every site a copy of their action plan. Or, if you have access to a portable scanner or can access a copy machine in the building, then the group only needs to make one copy and you can create a copy for yourself on the spot. Otherwise, if there are multiple people from a given site, have two people fill out identical action plans simultaneously. If all else fails, you can use a camera/smart phone to take a picture of the action plan. You just want a record of the goals the groups are setting, for your own tracking purposes and/or in case the site misplaces their copy]</a:t>
            </a:r>
            <a:endParaRPr lang="en-US" dirty="0"/>
          </a:p>
          <a:p>
            <a:pPr>
              <a:defRPr/>
            </a:pPr>
            <a:endParaRPr lang="en-US" dirty="0"/>
          </a:p>
          <a:p>
            <a:pPr>
              <a:defRPr/>
            </a:pPr>
            <a:r>
              <a:rPr lang="en-US" dirty="0"/>
              <a:t>This should be about 1 hour</a:t>
            </a:r>
          </a:p>
          <a:p>
            <a:pPr>
              <a:defRPr/>
            </a:pPr>
            <a:r>
              <a:rPr lang="en-US" dirty="0"/>
              <a:t>20 minutes to review the feedback</a:t>
            </a:r>
          </a:p>
          <a:p>
            <a:pPr>
              <a:defRPr/>
            </a:pPr>
            <a:r>
              <a:rPr lang="en-US" dirty="0"/>
              <a:t>20 minutes to brainstorm</a:t>
            </a:r>
          </a:p>
          <a:p>
            <a:pPr>
              <a:defRPr/>
            </a:pPr>
            <a:r>
              <a:rPr lang="en-US" dirty="0"/>
              <a:t>20 minutes to fill out </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18</a:t>
            </a:fld>
            <a:endParaRPr lang="en-US"/>
          </a:p>
        </p:txBody>
      </p:sp>
    </p:spTree>
    <p:extLst>
      <p:ext uri="{BB962C8B-B14F-4D97-AF65-F5344CB8AC3E}">
        <p14:creationId xmlns:p14="http://schemas.microsoft.com/office/powerpoint/2010/main" val="1587535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designed to be straightforward, but I just wanted to briefly talk through this form. Go ahead and take out your 5 days of assessments. The left column states the OSNAP standard, for your reference. Then, there are instructions. In the first row, we see that we need to look at question three. So, take your first assessment and look for question 3. Which box did you check? If you checked of </a:t>
            </a:r>
            <a:r>
              <a:rPr lang="en-US" sz="1200" kern="1200" dirty="0">
                <a:solidFill>
                  <a:schemeClr val="tx1"/>
                </a:solidFill>
                <a:effectLst/>
                <a:latin typeface="+mn-lt"/>
                <a:ea typeface="+mn-ea"/>
                <a:cs typeface="+mn-cs"/>
              </a:rPr>
              <a:t>30-44 minutes, 45-59 minutes, or 60 minutes or more then what you do is put a check in the grey box</a:t>
            </a:r>
            <a:r>
              <a:rPr lang="en-US" sz="1200" kern="1200" baseline="0" dirty="0">
                <a:solidFill>
                  <a:schemeClr val="tx1"/>
                </a:solidFill>
                <a:effectLst/>
                <a:latin typeface="+mn-lt"/>
                <a:ea typeface="+mn-ea"/>
                <a:cs typeface="+mn-cs"/>
              </a:rPr>
              <a:t> under “Day 1” in the 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column. Then you do the same thing for the other days. Don’t worry about checking any of the boxes in the “Instructions” column. Then, at the end, you look at each row, count up the number of days that have checks, and write that number in the last column. Then compare that number to the OSNAP goal.  How did you do? </a:t>
            </a:r>
            <a:endParaRPr lang="en-US" baseline="0" dirty="0"/>
          </a:p>
          <a:p>
            <a:endParaRPr lang="en-US" baseline="0" dirty="0"/>
          </a:p>
          <a:p>
            <a:r>
              <a:rPr lang="en-US" baseline="0" dirty="0"/>
              <a:t>Any questions?</a:t>
            </a:r>
          </a:p>
          <a:p>
            <a:r>
              <a:rPr lang="en-US" baseline="0" dirty="0"/>
              <a:t>[Direct groups to begin completing the Areas for Improvement sheet]</a:t>
            </a:r>
          </a:p>
          <a:p>
            <a:endParaRPr lang="en-US" baseline="0" dirty="0"/>
          </a:p>
          <a:p>
            <a:r>
              <a:rPr lang="en-US" baseline="0" dirty="0"/>
              <a:t>[Note to facilitator: If some groups did not bring their assessments, ask them to complete a blank assessment based on what happened yesterday at their program. Then use that assessment to complete the practice report]</a:t>
            </a:r>
            <a:endParaRPr lang="en-US" dirty="0"/>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20</a:t>
            </a:fld>
            <a:endParaRPr lang="en-US"/>
          </a:p>
        </p:txBody>
      </p:sp>
    </p:spTree>
    <p:extLst>
      <p:ext uri="{BB962C8B-B14F-4D97-AF65-F5344CB8AC3E}">
        <p14:creationId xmlns:p14="http://schemas.microsoft.com/office/powerpoint/2010/main" val="233401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facilitators: be sure to replace the times with the ones suitable for your meeting, and take out or replace lunch with another meal depending on what you are offering.</a:t>
            </a:r>
          </a:p>
          <a:p>
            <a:r>
              <a:rPr lang="en-US" dirty="0"/>
              <a:t>You still want to dedicate about 1.5 hours to intro and skill development, 1 hour for self-assessment review and creating the action plans, and 30 min wrap-up.  </a:t>
            </a:r>
          </a:p>
          <a:p>
            <a:endParaRPr lang="en-US" dirty="0"/>
          </a:p>
          <a:p>
            <a:r>
              <a:rPr lang="en-US" dirty="0"/>
              <a:t>Note: If you have scheduled a longer session, there are additional slides at the end of this presentation that you could include to expand the discussion around certain topics.  </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a:t>
            </a:fld>
            <a:endParaRPr lang="en-US"/>
          </a:p>
        </p:txBody>
      </p:sp>
    </p:spTree>
    <p:extLst>
      <p:ext uri="{BB962C8B-B14F-4D97-AF65-F5344CB8AC3E}">
        <p14:creationId xmlns:p14="http://schemas.microsoft.com/office/powerpoint/2010/main" val="208086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this slide if not offering Innovation Funds]</a:t>
            </a:r>
          </a:p>
          <a:p>
            <a:endParaRPr lang="en-US" dirty="0"/>
          </a:p>
          <a:p>
            <a:r>
              <a:rPr lang="en-US" dirty="0"/>
              <a:t>Before we finish up, I’m excited to announce that we also have some funding to support your programs in making these changes. We are offering “Innovation Funds” which are mini-grants that you can use to help you achieve your goals. [Explain the specifics of what you can offer and how programs apply]</a:t>
            </a:r>
          </a:p>
          <a:p>
            <a:endParaRPr lang="en-US" dirty="0"/>
          </a:p>
          <a:p>
            <a:r>
              <a:rPr lang="en-US" dirty="0"/>
              <a:t>[insert details of funds here—</a:t>
            </a:r>
          </a:p>
          <a:p>
            <a:r>
              <a:rPr lang="en-US" dirty="0"/>
              <a:t>Maximum amount of award</a:t>
            </a:r>
          </a:p>
          <a:p>
            <a:r>
              <a:rPr lang="en-US" dirty="0"/>
              <a:t>Whether process will be competitive (will every group that applies get innovation funds?  Just the best ones?  Just the ones meeting certain standards?)</a:t>
            </a:r>
          </a:p>
          <a:p>
            <a:r>
              <a:rPr lang="en-US" dirty="0"/>
              <a:t>Process for applying (will you take applications over email, via fax, in the mail, or at the next Learning Community? )</a:t>
            </a:r>
          </a:p>
          <a:p>
            <a:r>
              <a:rPr lang="en-US" dirty="0"/>
              <a:t>Your guidelines</a:t>
            </a:r>
          </a:p>
          <a:p>
            <a:endParaRPr lang="en-US" dirty="0"/>
          </a:p>
          <a:p>
            <a:r>
              <a:rPr lang="en-US" dirty="0"/>
              <a:t>Distribute hard copies of the Innovation Fund Application if available, explain the different sections. </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22</a:t>
            </a:fld>
            <a:endParaRPr lang="en-US"/>
          </a:p>
        </p:txBody>
      </p:sp>
    </p:spTree>
    <p:extLst>
      <p:ext uri="{BB962C8B-B14F-4D97-AF65-F5344CB8AC3E}">
        <p14:creationId xmlns:p14="http://schemas.microsoft.com/office/powerpoint/2010/main" val="2971606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all have some practice</a:t>
            </a:r>
            <a:r>
              <a:rPr lang="en-US" baseline="0" dirty="0"/>
              <a:t> doing your self-assessments, next Learning Community we will turn our attention to the policy assessment. The first step for this assessment is to collect your program’s policies and documents (items like schedules, menus, handbooks, training materials for staff, newsletters home to parents). If you haven’t given me these documents yet, please collect copies of them to either send/fax/email to me or to bring to the next Learning Community. At that learning community, we will use these documents to fill out the policy assessment. Unlike the 5-day practice assessment, this is an assessment that you just do once, because you probably don’t have different policies every day!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Any questions?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23</a:t>
            </a:fld>
            <a:endParaRPr lang="en-US"/>
          </a:p>
        </p:txBody>
      </p:sp>
    </p:spTree>
    <p:extLst>
      <p:ext uri="{BB962C8B-B14F-4D97-AF65-F5344CB8AC3E}">
        <p14:creationId xmlns:p14="http://schemas.microsoft.com/office/powerpoint/2010/main" val="259992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facilitator -- Nutrition and Physical Activity Planning Tool  -- if you want to offer this tracking tool to sites, you can include it in their folders. It can be useful if they want to record which lessons and activities they’ve tried.  </a:t>
            </a:r>
          </a:p>
          <a:p>
            <a:r>
              <a:rPr lang="en-US" dirty="0"/>
              <a:t>Do they want to keep in touch any other way between now and then? </a:t>
            </a:r>
          </a:p>
          <a:p>
            <a:r>
              <a:rPr lang="en-US" dirty="0"/>
              <a:t>Online, email list serve, conference call?</a:t>
            </a:r>
          </a:p>
          <a:p>
            <a:r>
              <a:rPr lang="en-US" dirty="0"/>
              <a:t>Also, if you are able to offer stipends</a:t>
            </a:r>
            <a:r>
              <a:rPr lang="en-US" baseline="0" dirty="0"/>
              <a:t> to those who attend, you would want to provide those details here – how much, the process for getting the stipend, etc.]</a:t>
            </a:r>
            <a:endParaRPr lang="en-US" dirty="0"/>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25</a:t>
            </a:fld>
            <a:endParaRPr lang="en-US"/>
          </a:p>
        </p:txBody>
      </p:sp>
    </p:spTree>
    <p:extLst>
      <p:ext uri="{BB962C8B-B14F-4D97-AF65-F5344CB8AC3E}">
        <p14:creationId xmlns:p14="http://schemas.microsoft.com/office/powerpoint/2010/main" val="370274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27</a:t>
            </a:fld>
            <a:endParaRPr lang="en-US"/>
          </a:p>
        </p:txBody>
      </p:sp>
    </p:spTree>
    <p:extLst>
      <p:ext uri="{BB962C8B-B14F-4D97-AF65-F5344CB8AC3E}">
        <p14:creationId xmlns:p14="http://schemas.microsoft.com/office/powerpoint/2010/main" val="1565085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Cranberry</a:t>
            </a:r>
            <a:r>
              <a:rPr lang="en-US" baseline="0" dirty="0"/>
              <a:t> Juice Cocktail has more sugar than orange soda!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https://www.hsph.harvard.edu/wp-content/uploads/sites/30/2012/10/how-sweet-is-it-color.pdf</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29</a:t>
            </a:fld>
            <a:endParaRPr lang="en-US"/>
          </a:p>
        </p:txBody>
      </p:sp>
    </p:spTree>
    <p:extLst>
      <p:ext uri="{BB962C8B-B14F-4D97-AF65-F5344CB8AC3E}">
        <p14:creationId xmlns:p14="http://schemas.microsoft.com/office/powerpoint/2010/main" val="229858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https://www.hsph.harvard.edu/wp-content/uploads/sites/30/2012/10/how-sweet-is-it-color.pdf</a:t>
            </a:r>
          </a:p>
        </p:txBody>
      </p:sp>
      <p:sp>
        <p:nvSpPr>
          <p:cNvPr id="4" name="Slide Number Placeholder 3"/>
          <p:cNvSpPr>
            <a:spLocks noGrp="1"/>
          </p:cNvSpPr>
          <p:nvPr>
            <p:ph type="sldNum" sz="quarter" idx="5"/>
          </p:nvPr>
        </p:nvSpPr>
        <p:spPr/>
        <p:txBody>
          <a:bodyPr/>
          <a:lstStyle/>
          <a:p>
            <a:fld id="{BE510337-08D9-4438-BD08-88E895A52925}" type="slidenum">
              <a:rPr lang="en-US" smtClean="0"/>
              <a:t>30</a:t>
            </a:fld>
            <a:endParaRPr lang="en-US"/>
          </a:p>
        </p:txBody>
      </p:sp>
    </p:spTree>
    <p:extLst>
      <p:ext uri="{BB962C8B-B14F-4D97-AF65-F5344CB8AC3E}">
        <p14:creationId xmlns:p14="http://schemas.microsoft.com/office/powerpoint/2010/main" val="3026370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label here is for pretzels</a:t>
            </a:r>
            <a:r>
              <a:rPr lang="en-US" i="1" dirty="0"/>
              <a:t>. Click animations</a:t>
            </a:r>
            <a:r>
              <a:rPr lang="en-US" dirty="0"/>
              <a:t>. Flour is listed as the first ingredient. Do you think these pretzels count as a whole grain snack? </a:t>
            </a:r>
          </a:p>
          <a:p>
            <a:r>
              <a:rPr lang="en-US" dirty="0"/>
              <a:t>[Correct answer: No – it is enriched flour, but NOT whole wheat flour. This means it is not made from the whole grain]</a:t>
            </a:r>
          </a:p>
          <a:p>
            <a:r>
              <a:rPr lang="en-US" dirty="0"/>
              <a:t>Let’s look at another favorite. How about Cheerios?  </a:t>
            </a:r>
          </a:p>
          <a:p>
            <a:r>
              <a:rPr lang="en-US" dirty="0"/>
              <a:t>[Yes, first ingredient is whole grain oats. It also meets our recommended suggestion of less than 5g sugar per serving and 3g fiber.]</a:t>
            </a:r>
          </a:p>
          <a:p>
            <a:r>
              <a:rPr lang="en-US" dirty="0"/>
              <a:t>Ok, one more – this one is a little tricky!  </a:t>
            </a:r>
          </a:p>
          <a:p>
            <a:r>
              <a:rPr lang="en-US" dirty="0"/>
              <a:t>So, the first ingredient is actually peanuts. Nuts have healthy fats, so we like that [though you’d want to be careful about peanut allergies!]  Then we see two other ingredients – high maltose corn syrup and sugar. Both of those are sugary products. Then we see rolled oats. Rolled oats are a whole grain, but they’re 4</a:t>
            </a:r>
            <a:r>
              <a:rPr lang="en-US" baseline="30000" dirty="0"/>
              <a:t>th</a:t>
            </a:r>
            <a:r>
              <a:rPr lang="en-US" dirty="0"/>
              <a:t> on the label, which means that these bars are made up of more peanuts and sugar by weight than whole grains. If we look at the label, we see that one bar has 11g of sugar and 2g of fiber. So, even though we often think of granola bars as “healthy” snacks, we see that sometimes they are very sugary.  </a:t>
            </a:r>
          </a:p>
          <a:p>
            <a:endParaRPr lang="en-US" dirty="0"/>
          </a:p>
          <a:p>
            <a:endParaRPr lang="en-US" dirty="0"/>
          </a:p>
          <a:p>
            <a:r>
              <a:rPr lang="en-US" dirty="0" err="1"/>
              <a:t>Rold</a:t>
            </a:r>
            <a:r>
              <a:rPr lang="en-US" dirty="0"/>
              <a:t> Gold pretzel pics: https://www.walmart.com/ip/Rold-Gold-Braided-Honey-Wheat-Pretzel-Twists-10-Oz/10900057 </a:t>
            </a:r>
          </a:p>
          <a:p>
            <a:endParaRPr lang="en-US" dirty="0"/>
          </a:p>
          <a:p>
            <a:r>
              <a:rPr lang="en-US" dirty="0"/>
              <a:t>Cheerios pics: https://www.walmart.com/ip/Original-Cheerios-Heart-Healthy-Cereal-8-9-OZ-Cereal-Box/10311408?athbdg=L1600&amp;from=/search</a:t>
            </a:r>
          </a:p>
          <a:p>
            <a:endParaRPr lang="en-US" dirty="0"/>
          </a:p>
          <a:p>
            <a:r>
              <a:rPr lang="en-US" dirty="0"/>
              <a:t>Nature valley pics: https://www.walmart.com/ip/Nature-Valley-Granola-Bars-Sweet-and-Salty-Nut-Peanut-15-Bars-18-OZ/216139497?adsRedirect=true</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31</a:t>
            </a:fld>
            <a:endParaRPr lang="en-US"/>
          </a:p>
        </p:txBody>
      </p:sp>
    </p:spTree>
    <p:extLst>
      <p:ext uri="{BB962C8B-B14F-4D97-AF65-F5344CB8AC3E}">
        <p14:creationId xmlns:p14="http://schemas.microsoft.com/office/powerpoint/2010/main" val="1458617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35</a:t>
            </a:fld>
            <a:endParaRPr lang="en-US"/>
          </a:p>
        </p:txBody>
      </p:sp>
    </p:spTree>
    <p:extLst>
      <p:ext uri="{BB962C8B-B14F-4D97-AF65-F5344CB8AC3E}">
        <p14:creationId xmlns:p14="http://schemas.microsoft.com/office/powerpoint/2010/main" val="3688980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t>Should be getting 5 servings each day</a:t>
            </a:r>
          </a:p>
          <a:p>
            <a:pPr eaLnBrk="1" hangingPunct="1">
              <a:spcBef>
                <a:spcPct val="0"/>
              </a:spcBef>
            </a:pPr>
            <a:endParaRPr lang="en-US" b="1" dirty="0"/>
          </a:p>
          <a:p>
            <a:pPr eaLnBrk="1" hangingPunct="1">
              <a:spcBef>
                <a:spcPct val="0"/>
              </a:spcBef>
            </a:pPr>
            <a:r>
              <a:rPr lang="en-US" b="1" dirty="0"/>
              <a:t>Discussion Questions:</a:t>
            </a:r>
          </a:p>
          <a:p>
            <a:pPr eaLnBrk="1" hangingPunct="1">
              <a:spcBef>
                <a:spcPct val="0"/>
              </a:spcBef>
            </a:pPr>
            <a:r>
              <a:rPr lang="en-US" dirty="0"/>
              <a:t>Why do you think healthy eating is important?</a:t>
            </a:r>
          </a:p>
          <a:p>
            <a:pPr eaLnBrk="1" hangingPunct="1">
              <a:spcBef>
                <a:spcPct val="0"/>
              </a:spcBef>
            </a:pPr>
            <a:r>
              <a:rPr lang="en-US" dirty="0"/>
              <a:t>What types of things do you consider healthy?</a:t>
            </a:r>
          </a:p>
          <a:p>
            <a:pPr eaLnBrk="1" hangingPunct="1">
              <a:spcBef>
                <a:spcPct val="0"/>
              </a:spcBef>
            </a:pPr>
            <a:r>
              <a:rPr lang="en-US" dirty="0"/>
              <a:t>What should afterschool programs do to promote healthy eating?</a:t>
            </a:r>
          </a:p>
          <a:p>
            <a:endParaRPr lang="en-US" dirty="0"/>
          </a:p>
          <a:p>
            <a:r>
              <a:rPr lang="en-US" dirty="0"/>
              <a:t>Source: https://www.myplate.gov/eat-healthy/vegetables and https://www.dietaryguidelines.gov/sites/default/files/2021-03/Dietary_Guidelines_for_Americans-2020-2025.pdf </a:t>
            </a:r>
          </a:p>
        </p:txBody>
      </p:sp>
      <p:sp>
        <p:nvSpPr>
          <p:cNvPr id="4" name="Slide Number Placeholder 3"/>
          <p:cNvSpPr>
            <a:spLocks noGrp="1"/>
          </p:cNvSpPr>
          <p:nvPr>
            <p:ph type="sldNum" sz="quarter" idx="5"/>
          </p:nvPr>
        </p:nvSpPr>
        <p:spPr/>
        <p:txBody>
          <a:bodyPr/>
          <a:lstStyle/>
          <a:p>
            <a:fld id="{BE510337-08D9-4438-BD08-88E895A52925}" type="slidenum">
              <a:rPr lang="en-US" smtClean="0"/>
              <a:t>36</a:t>
            </a:fld>
            <a:endParaRPr lang="en-US"/>
          </a:p>
        </p:txBody>
      </p:sp>
    </p:spTree>
    <p:extLst>
      <p:ext uri="{BB962C8B-B14F-4D97-AF65-F5344CB8AC3E}">
        <p14:creationId xmlns:p14="http://schemas.microsoft.com/office/powerpoint/2010/main" val="169437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37</a:t>
            </a:fld>
            <a:endParaRPr lang="en-US"/>
          </a:p>
        </p:txBody>
      </p:sp>
    </p:spTree>
    <p:extLst>
      <p:ext uri="{BB962C8B-B14F-4D97-AF65-F5344CB8AC3E}">
        <p14:creationId xmlns:p14="http://schemas.microsoft.com/office/powerpoint/2010/main" val="63768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Here are our objectives for the day.  By the time you leave today, we should have accomplished all of these things…</a:t>
            </a:r>
          </a:p>
          <a:p>
            <a:pPr eaLnBrk="1" hangingPunct="1">
              <a:spcBef>
                <a:spcPct val="0"/>
              </a:spcBef>
            </a:pPr>
            <a:r>
              <a:rPr lang="en-US" dirty="0"/>
              <a:t>[talk through objectives]</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3</a:t>
            </a:fld>
            <a:endParaRPr lang="en-US"/>
          </a:p>
        </p:txBody>
      </p:sp>
    </p:spTree>
    <p:extLst>
      <p:ext uri="{BB962C8B-B14F-4D97-AF65-F5344CB8AC3E}">
        <p14:creationId xmlns:p14="http://schemas.microsoft.com/office/powerpoint/2010/main" val="1968012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t>Kids PA declines with age. 26.2% of 6-11 year olds meet the physical activity guidelines compared to 15.2% of 12.7 year olds. </a:t>
            </a:r>
          </a:p>
          <a:p>
            <a:pPr eaLnBrk="1" hangingPunct="1">
              <a:spcBef>
                <a:spcPct val="0"/>
              </a:spcBef>
            </a:pPr>
            <a:endParaRPr lang="en-US" b="1" dirty="0"/>
          </a:p>
          <a:p>
            <a:pPr eaLnBrk="1" hangingPunct="1">
              <a:spcBef>
                <a:spcPct val="0"/>
              </a:spcBef>
            </a:pPr>
            <a:r>
              <a:rPr lang="en-US" b="1" dirty="0"/>
              <a:t>Discussion Questions:</a:t>
            </a:r>
          </a:p>
          <a:p>
            <a:pPr eaLnBrk="1" hangingPunct="1">
              <a:spcBef>
                <a:spcPct val="0"/>
              </a:spcBef>
            </a:pPr>
            <a:r>
              <a:rPr lang="en-US" dirty="0"/>
              <a:t>Why do you think physical activity is important?</a:t>
            </a:r>
          </a:p>
          <a:p>
            <a:pPr eaLnBrk="1" hangingPunct="1">
              <a:spcBef>
                <a:spcPct val="0"/>
              </a:spcBef>
            </a:pPr>
            <a:r>
              <a:rPr lang="en-US" dirty="0"/>
              <a:t>What types of things do you consider good physical activity for kids?</a:t>
            </a:r>
          </a:p>
          <a:p>
            <a:pPr eaLnBrk="1" hangingPunct="1">
              <a:spcBef>
                <a:spcPct val="0"/>
              </a:spcBef>
            </a:pPr>
            <a:r>
              <a:rPr lang="en-US" dirty="0"/>
              <a:t>What should afterschool programs do to promote physical activity?</a:t>
            </a:r>
          </a:p>
          <a:p>
            <a:pPr eaLnBrk="1" hangingPunct="1">
              <a:spcBef>
                <a:spcPct val="0"/>
              </a:spcBef>
            </a:pPr>
            <a:r>
              <a:rPr lang="en-US" b="1" dirty="0"/>
              <a:t>Bonus question</a:t>
            </a:r>
            <a:r>
              <a:rPr lang="en-US" dirty="0"/>
              <a:t>: Are there any differences in PA levels across genders? </a:t>
            </a:r>
            <a:r>
              <a:rPr lang="en-US" b="1" dirty="0"/>
              <a:t>We also see differences by gender 18% of girls versus 23.1% of boys meet the PA guidelines of 60 minutes of PA per day.,</a:t>
            </a:r>
            <a:endParaRPr lang="en-US" dirty="0"/>
          </a:p>
          <a:p>
            <a:pPr eaLnBrk="1" hangingPunct="1">
              <a:spcBef>
                <a:spcPct val="0"/>
              </a:spcBef>
            </a:pPr>
            <a:endParaRPr lang="en-US" dirty="0"/>
          </a:p>
          <a:p>
            <a:pPr eaLnBrk="1" hangingPunct="1">
              <a:spcBef>
                <a:spcPct val="0"/>
              </a:spcBef>
            </a:pPr>
            <a:r>
              <a:rPr lang="en-US" dirty="0"/>
              <a:t>Source: https://paamovewithus.org/wp-content/uploads/2022/10/2022-US-Report-Card-on-Physical-Activity-for-Children-and-Youth.pdf </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38</a:t>
            </a:fld>
            <a:endParaRPr lang="en-US"/>
          </a:p>
        </p:txBody>
      </p:sp>
    </p:spTree>
    <p:extLst>
      <p:ext uri="{BB962C8B-B14F-4D97-AF65-F5344CB8AC3E}">
        <p14:creationId xmlns:p14="http://schemas.microsoft.com/office/powerpoint/2010/main" val="3426758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39</a:t>
            </a:fld>
            <a:endParaRPr lang="en-US"/>
          </a:p>
        </p:txBody>
      </p:sp>
    </p:spTree>
    <p:extLst>
      <p:ext uri="{BB962C8B-B14F-4D97-AF65-F5344CB8AC3E}">
        <p14:creationId xmlns:p14="http://schemas.microsoft.com/office/powerpoint/2010/main" val="3050959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b="0" i="0" dirty="0">
                <a:solidFill>
                  <a:srgbClr val="455F7C"/>
                </a:solidFill>
                <a:effectLst/>
                <a:latin typeface="Open Sans" panose="020B0606030504020204" pitchFamily="34" charset="0"/>
              </a:rPr>
              <a:t>Beverage Marketing Corporation. (February 5, 2018). Volume of the carbonated soft drink market in the United States between 2011 and 2017* (in billion gallons) [Graph]. In </a:t>
            </a:r>
            <a:r>
              <a:rPr lang="en-US" b="0" i="1" dirty="0">
                <a:solidFill>
                  <a:srgbClr val="455F7C"/>
                </a:solidFill>
                <a:effectLst/>
                <a:latin typeface="Open Sans" panose="020B0606030504020204" pitchFamily="34" charset="0"/>
              </a:rPr>
              <a:t>Statista</a:t>
            </a:r>
            <a:r>
              <a:rPr lang="en-US" b="0" i="0" dirty="0">
                <a:solidFill>
                  <a:srgbClr val="455F7C"/>
                </a:solidFill>
                <a:effectLst/>
                <a:latin typeface="Open Sans" panose="020B0606030504020204" pitchFamily="34" charset="0"/>
              </a:rPr>
              <a:t>. Retrieved January 19, 2024, from https://www.statista.com/statistics/829724/volume-of-carbonated-soft-drinks-in-us/</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40</a:t>
            </a:fld>
            <a:endParaRPr lang="en-US"/>
          </a:p>
        </p:txBody>
      </p:sp>
    </p:spTree>
    <p:extLst>
      <p:ext uri="{BB962C8B-B14F-4D97-AF65-F5344CB8AC3E}">
        <p14:creationId xmlns:p14="http://schemas.microsoft.com/office/powerpoint/2010/main" val="3987865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are familiar with the goals and types of changes, I want you to start thinking about how these things are relevant to your program. Take 5 minutes to think through these questions with the staff from your program. [Read through the slide] You may want to have someone take notes, because we’ll use the next 10 minutes to go around and hear everyone’s ideas.  </a:t>
            </a:r>
          </a:p>
          <a:p>
            <a:endParaRPr lang="en-US" dirty="0"/>
          </a:p>
          <a:p>
            <a:r>
              <a:rPr lang="en-US" dirty="0"/>
              <a:t>[5 minutes for groups to discuss, Facilitator circles around groups, listening and answering any questions that may arise]</a:t>
            </a:r>
          </a:p>
          <a:p>
            <a:r>
              <a:rPr lang="en-US" dirty="0"/>
              <a:t>Hopefully this was a useful brainstorming session. I’m going to ask each group to share their answers [note to facilitators, if you are running short on time, you can have them share just a few of their answers, as opposed to all]. As each group shares, think about whether that’s something that you’ve dealt with or would like to address at your program too. The reason we bring you together for these learning communities is to share your expertise and experiences, and we hope that you guys will be able to share those skills with one another.  </a:t>
            </a:r>
          </a:p>
          <a:p>
            <a:r>
              <a:rPr lang="en-US" dirty="0"/>
              <a:t>[10 minutes of sharing out]</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41</a:t>
            </a:fld>
            <a:endParaRPr lang="en-US"/>
          </a:p>
        </p:txBody>
      </p:sp>
    </p:spTree>
    <p:extLst>
      <p:ext uri="{BB962C8B-B14F-4D97-AF65-F5344CB8AC3E}">
        <p14:creationId xmlns:p14="http://schemas.microsoft.com/office/powerpoint/2010/main" val="3711210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First, a primer on what the messages ARE and what they are NOT.</a:t>
            </a:r>
          </a:p>
          <a:p>
            <a:pPr eaLnBrk="1" hangingPunct="1"/>
            <a:endParaRPr lang="en-US" dirty="0"/>
          </a:p>
          <a:p>
            <a:pPr eaLnBrk="1" hangingPunct="1"/>
            <a:r>
              <a:rPr lang="en-US" dirty="0"/>
              <a:t>Food and Fun messages ARE short, simple, positive, and motivational.</a:t>
            </a:r>
          </a:p>
          <a:p>
            <a:pPr eaLnBrk="1" hangingPunct="1"/>
            <a:r>
              <a:rPr lang="en-US" i="1" dirty="0"/>
              <a:t>Example:</a:t>
            </a:r>
            <a:r>
              <a:rPr lang="en-US" dirty="0"/>
              <a:t> “I’m glad to see you’re enjoying that fruit. It’s giving you healthy fiber and vitamins to grow and stay healthy.”</a:t>
            </a:r>
          </a:p>
          <a:p>
            <a:pPr eaLnBrk="1" hangingPunct="1"/>
            <a:endParaRPr lang="en-US" dirty="0"/>
          </a:p>
          <a:p>
            <a:pPr eaLnBrk="1" hangingPunct="1"/>
            <a:r>
              <a:rPr lang="en-US" dirty="0"/>
              <a:t>Food and Fun messages are NOT lectures, negative, guilt producing, or humiliating. </a:t>
            </a:r>
          </a:p>
          <a:p>
            <a:pPr eaLnBrk="1" hangingPunct="1"/>
            <a:r>
              <a:rPr lang="en-US" i="1" dirty="0"/>
              <a:t>Example of a positive message: </a:t>
            </a:r>
            <a:r>
              <a:rPr lang="en-US" dirty="0"/>
              <a:t>“It’s great to eat fruit every day because studies show that fiber can lower blood cholesterol and lower your risk of heart disease. Plus it’s low in calories so it can help you keep a healthy weight.”</a:t>
            </a:r>
          </a:p>
          <a:p>
            <a:pPr eaLnBrk="1" hangingPunct="1"/>
            <a:endParaRPr lang="en-US" dirty="0"/>
          </a:p>
          <a:p>
            <a:pPr eaLnBrk="1" hangingPunct="1"/>
            <a:r>
              <a:rPr lang="en-US" dirty="0"/>
              <a:t>The goal is to encourage kids to feel good about eating healthy and foster an interest in trying new foods. It is important to start developing healthy behaviors early in life to establish good healthy and physical activity habits for the future.</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42</a:t>
            </a:fld>
            <a:endParaRPr lang="en-US"/>
          </a:p>
        </p:txBody>
      </p:sp>
    </p:spTree>
    <p:extLst>
      <p:ext uri="{BB962C8B-B14F-4D97-AF65-F5344CB8AC3E}">
        <p14:creationId xmlns:p14="http://schemas.microsoft.com/office/powerpoint/2010/main" val="188308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510337-08D9-4438-BD08-88E895A52925}" type="slidenum">
              <a:rPr lang="en-US" smtClean="0"/>
              <a:t>44</a:t>
            </a:fld>
            <a:endParaRPr lang="en-US"/>
          </a:p>
        </p:txBody>
      </p:sp>
    </p:spTree>
    <p:extLst>
      <p:ext uri="{BB962C8B-B14F-4D97-AF65-F5344CB8AC3E}">
        <p14:creationId xmlns:p14="http://schemas.microsoft.com/office/powerpoint/2010/main" val="305908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t>You may be wondering why you’ve all been asked to come here today. I will explain more about the specific OSNAP goals in a moment, but broadly speaking, this Learning Community today is part of a bigger initiative to improve nutrition and physical activity practices and policies in afterschool settings in {your city/district/area}.  </a:t>
            </a:r>
          </a:p>
          <a:p>
            <a:pPr eaLnBrk="1" hangingPunct="1">
              <a:spcBef>
                <a:spcPct val="0"/>
              </a:spcBef>
            </a:pPr>
            <a:r>
              <a:rPr lang="en-US" sz="1200" dirty="0"/>
              <a:t>By participating in the OSNAP Initiative, you can expect </a:t>
            </a:r>
            <a:r>
              <a:rPr lang="en-US" sz="1200" b="1" dirty="0"/>
              <a:t>Support for making policy and program practice changes in nutrition and physical activity within your program.  </a:t>
            </a:r>
          </a:p>
          <a:p>
            <a:pPr eaLnBrk="1" hangingPunct="1">
              <a:spcBef>
                <a:spcPct val="0"/>
              </a:spcBef>
            </a:pPr>
            <a:r>
              <a:rPr lang="en-US" sz="1200" dirty="0"/>
              <a:t>We will provide you with materials you can use to teach children about the importance of nutrition and physical activity like Food &amp; Fun Afterschool curriculum. [Note to facilitator: We suggest that you provide the Food &amp; Fun flyers and the CD today, you can also choose to provide the Nutrition and Physical Activity Planning Tool for sites to use; there are a few additional slides at the end you can insert here if you have additional time and would like to tell people a little more about Food &amp; Fun].  </a:t>
            </a:r>
          </a:p>
          <a:p>
            <a:pPr eaLnBrk="1" hangingPunct="1">
              <a:spcBef>
                <a:spcPct val="0"/>
              </a:spcBef>
            </a:pPr>
            <a:r>
              <a:rPr lang="en-US" sz="1200" dirty="0"/>
              <a:t>We will offer trainings on ways to get kids moving, short physical activity breaks, inclusive games, and how to write policies to help make lasting changes.  </a:t>
            </a:r>
          </a:p>
          <a:p>
            <a:pPr marL="0" lvl="1" eaLnBrk="1" hangingPunct="1">
              <a:spcBef>
                <a:spcPct val="0"/>
              </a:spcBef>
            </a:pPr>
            <a:r>
              <a:rPr lang="en-US" sz="1200" dirty="0"/>
              <a:t>Additionally, I/we will give you feedback on your current nutrition and physical activity environments, practices, and policies as well as help you make plans for targeted improvements.</a:t>
            </a:r>
          </a:p>
          <a:p>
            <a:pPr marL="0" lvl="1" eaLnBrk="1" hangingPunct="1">
              <a:spcBef>
                <a:spcPct val="0"/>
              </a:spcBef>
            </a:pPr>
            <a:r>
              <a:rPr lang="en-US" sz="1200" dirty="0"/>
              <a:t>We will give you ways to make healthy changes in how your afterschool program runs so that kids will be even healthier.</a:t>
            </a:r>
          </a:p>
          <a:p>
            <a:pPr marL="0" lvl="1" eaLnBrk="1" hangingPunct="1">
              <a:spcBef>
                <a:spcPct val="0"/>
              </a:spcBef>
            </a:pPr>
            <a:r>
              <a:rPr lang="en-US" sz="1200" dirty="0"/>
              <a:t>And finally, I will work with each program to give you tailored materials &amp; technical assistance for a diverse range of programs</a:t>
            </a:r>
            <a:endParaRPr lang="en-US" sz="1200" b="1" dirty="0"/>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4</a:t>
            </a:fld>
            <a:endParaRPr lang="en-US"/>
          </a:p>
        </p:txBody>
      </p:sp>
    </p:spTree>
    <p:extLst>
      <p:ext uri="{BB962C8B-B14F-4D97-AF65-F5344CB8AC3E}">
        <p14:creationId xmlns:p14="http://schemas.microsoft.com/office/powerpoint/2010/main" val="23372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r>
              <a:rPr lang="en-US" dirty="0"/>
              <a:t>When we thought about places that have </a:t>
            </a:r>
            <a:r>
              <a:rPr lang="en-US" dirty="0">
                <a:highlight>
                  <a:srgbClr val="FFFF00"/>
                </a:highlight>
              </a:rPr>
              <a:t>an </a:t>
            </a:r>
            <a:r>
              <a:rPr lang="en-US" dirty="0">
                <a:solidFill>
                  <a:srgbClr val="FF0000"/>
                </a:solidFill>
                <a:highlight>
                  <a:srgbClr val="FFFF00"/>
                </a:highlight>
              </a:rPr>
              <a:t>impact in kids’ lives, we realized </a:t>
            </a:r>
            <a:r>
              <a:rPr lang="en-US" dirty="0">
                <a:solidFill>
                  <a:srgbClr val="FF0000"/>
                </a:solidFill>
              </a:rPr>
              <a:t>how important</a:t>
            </a:r>
          </a:p>
          <a:p>
            <a:pPr marL="609600" indent="-609600"/>
            <a:r>
              <a:rPr lang="en-US" dirty="0"/>
              <a:t>afterschool programming is.  </a:t>
            </a:r>
          </a:p>
          <a:p>
            <a:pPr marL="609600" marR="0" indent="-609600" algn="l" defTabSz="914400" rtl="0" eaLnBrk="0" fontAlgn="base" latinLnBrk="0" hangingPunct="0">
              <a:lnSpc>
                <a:spcPct val="100000"/>
              </a:lnSpc>
              <a:spcBef>
                <a:spcPct val="30000"/>
              </a:spcBef>
              <a:spcAft>
                <a:spcPct val="0"/>
              </a:spcAft>
              <a:buClrTx/>
              <a:buSzTx/>
              <a:buFontTx/>
              <a:buNone/>
              <a:tabLst/>
              <a:defRPr/>
            </a:pPr>
            <a:r>
              <a:rPr lang="en-US" sz="1200" dirty="0"/>
              <a:t>For example, afterschool programs, serve 7.8 million children annually.</a:t>
            </a:r>
            <a:r>
              <a:rPr lang="en-US" b="0" i="0" dirty="0">
                <a:solidFill>
                  <a:srgbClr val="043D58"/>
                </a:solidFill>
                <a:effectLst/>
                <a:latin typeface="Trebuchet MS" panose="020B0703020202090204" pitchFamily="34" charset="0"/>
              </a:rPr>
              <a:t> And Another 24.6 million children would participate if a program were available. </a:t>
            </a:r>
            <a:endParaRPr lang="en-US" sz="1200" dirty="0"/>
          </a:p>
          <a:p>
            <a:pPr marL="609600" indent="-609600"/>
            <a:r>
              <a:rPr lang="en-US" dirty="0"/>
              <a:t>Thus, your programs are ideal settings for promoting healthy nutrition and physical activity environments.</a:t>
            </a:r>
          </a:p>
          <a:p>
            <a:pPr marL="609600" indent="-609600"/>
            <a:endParaRPr lang="en-US" dirty="0"/>
          </a:p>
          <a:p>
            <a:pPr marL="609600" indent="-609600"/>
            <a:endParaRPr lang="en-US" dirty="0"/>
          </a:p>
          <a:p>
            <a:pPr marL="609600" indent="-609600"/>
            <a:r>
              <a:rPr lang="en-US" dirty="0"/>
              <a:t>[Note to facilitators:  replace with information specific to your city/school district/town if you have it – For example, here’s information about Boston:</a:t>
            </a:r>
          </a:p>
          <a:p>
            <a:pPr marL="171450" indent="-171450">
              <a:spcAft>
                <a:spcPts val="1200"/>
              </a:spcAft>
              <a:buFont typeface="Arial" pitchFamily="34" charset="0"/>
              <a:buChar char="•"/>
            </a:pPr>
            <a:r>
              <a:rPr lang="en-US" sz="1200" dirty="0"/>
              <a:t>About half of Boston school-age children &amp; youth ages 5-18 participate in out-of-school program (nearly 40,000 kids!)</a:t>
            </a:r>
          </a:p>
          <a:p>
            <a:pPr marL="171450" indent="-171450">
              <a:spcAft>
                <a:spcPts val="1200"/>
              </a:spcAft>
              <a:buFont typeface="Arial" pitchFamily="34" charset="0"/>
              <a:buChar char="•"/>
            </a:pPr>
            <a:r>
              <a:rPr lang="en-US" sz="1200" dirty="0"/>
              <a:t>600+ organizations with 1,400+ program opportunities across the city (afterschool &amp; summer)</a:t>
            </a:r>
            <a:r>
              <a:rPr lang="en-US" dirty="0"/>
              <a:t>]</a:t>
            </a:r>
          </a:p>
          <a:p>
            <a:pPr marL="171450" indent="-171450">
              <a:spcAft>
                <a:spcPts val="1200"/>
              </a:spcAft>
              <a:buFont typeface="Arial" pitchFamily="34" charset="0"/>
              <a:buChar char="•"/>
            </a:pPr>
            <a:endParaRPr lang="en-US" dirty="0"/>
          </a:p>
          <a:p>
            <a:pPr marL="171450" marR="0" lvl="0" indent="-171450" algn="l" defTabSz="914400" rtl="0" eaLnBrk="0" fontAlgn="base" latinLnBrk="0" hangingPunct="0">
              <a:lnSpc>
                <a:spcPct val="100000"/>
              </a:lnSpc>
              <a:spcBef>
                <a:spcPct val="30000"/>
              </a:spcBef>
              <a:spcAft>
                <a:spcPts val="1200"/>
              </a:spcAft>
              <a:buClrTx/>
              <a:buSzTx/>
              <a:buFont typeface="Arial" pitchFamily="34" charset="0"/>
              <a:buChar char="•"/>
              <a:tabLst/>
              <a:defRPr/>
            </a:pPr>
            <a:r>
              <a:rPr lang="en-US" dirty="0"/>
              <a:t>Source: https://afterschoolalliance.org/documents/AA3PM-2020/National-AA3PM-2020-Fact-Sheet.pdf</a:t>
            </a:r>
          </a:p>
        </p:txBody>
      </p:sp>
      <p:sp>
        <p:nvSpPr>
          <p:cNvPr id="4" name="Slide Number Placeholder 3"/>
          <p:cNvSpPr>
            <a:spLocks noGrp="1"/>
          </p:cNvSpPr>
          <p:nvPr>
            <p:ph type="sldNum" sz="quarter" idx="5"/>
          </p:nvPr>
        </p:nvSpPr>
        <p:spPr/>
        <p:txBody>
          <a:bodyPr/>
          <a:lstStyle/>
          <a:p>
            <a:fld id="{BE510337-08D9-4438-BD08-88E895A52925}" type="slidenum">
              <a:rPr lang="en-US" smtClean="0"/>
              <a:t>5</a:t>
            </a:fld>
            <a:endParaRPr lang="en-US"/>
          </a:p>
        </p:txBody>
      </p:sp>
    </p:spTree>
    <p:extLst>
      <p:ext uri="{BB962C8B-B14F-4D97-AF65-F5344CB8AC3E}">
        <p14:creationId xmlns:p14="http://schemas.microsoft.com/office/powerpoint/2010/main" val="334925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Before we start in on this, I want to take 10-15 minutes to start a discussion about the topics related to physical activity/nutrition folks think are important to focus on in out of school time. Does anyone want to start us off? What do you think are the big issues that your program should be </a:t>
            </a:r>
            <a:r>
              <a:rPr lang="en-US" dirty="0">
                <a:solidFill>
                  <a:srgbClr val="FF0000"/>
                </a:solidFill>
              </a:rPr>
              <a:t>focused</a:t>
            </a:r>
            <a:r>
              <a:rPr lang="en-US" dirty="0"/>
              <a:t> on?  </a:t>
            </a:r>
          </a:p>
          <a:p>
            <a:pPr eaLnBrk="1" hangingPunct="1"/>
            <a:endParaRPr lang="en-US" dirty="0"/>
          </a:p>
          <a:p>
            <a:pPr eaLnBrk="1" hangingPunct="1"/>
            <a:r>
              <a:rPr lang="en-US" dirty="0"/>
              <a:t>[Guide a discussion until everyone has had a chance to voice their thoughts, or until 15 minutes has passed]</a:t>
            </a:r>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6</a:t>
            </a:fld>
            <a:endParaRPr lang="en-US"/>
          </a:p>
        </p:txBody>
      </p:sp>
    </p:spTree>
    <p:extLst>
      <p:ext uri="{BB962C8B-B14F-4D97-AF65-F5344CB8AC3E}">
        <p14:creationId xmlns:p14="http://schemas.microsoft.com/office/powerpoint/2010/main" val="80253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Here are the OSNAP standards again, just to refresh your memory.  </a:t>
            </a:r>
          </a:p>
          <a:p>
            <a:pPr eaLnBrk="1" hangingPunct="1"/>
            <a:endParaRPr lang="en-US" dirty="0"/>
          </a:p>
          <a:p>
            <a:pPr eaLnBrk="1" hangingPunct="1"/>
            <a:r>
              <a:rPr lang="en-US" dirty="0"/>
              <a:t>Note to facilitator: Could do interactively by having sites name as many as they can remember first, then going through the list. </a:t>
            </a:r>
          </a:p>
          <a:p>
            <a:endParaRPr lang="en-US" dirty="0"/>
          </a:p>
          <a:p>
            <a:endParaRPr lang="en-US" dirty="0"/>
          </a:p>
        </p:txBody>
      </p:sp>
      <p:sp>
        <p:nvSpPr>
          <p:cNvPr id="4" name="Slide Number Placeholder 3"/>
          <p:cNvSpPr>
            <a:spLocks noGrp="1"/>
          </p:cNvSpPr>
          <p:nvPr>
            <p:ph type="sldNum" sz="quarter" idx="5"/>
          </p:nvPr>
        </p:nvSpPr>
        <p:spPr/>
        <p:txBody>
          <a:bodyPr/>
          <a:lstStyle/>
          <a:p>
            <a:fld id="{BE510337-08D9-4438-BD08-88E895A52925}" type="slidenum">
              <a:rPr lang="en-US" smtClean="0"/>
              <a:t>7</a:t>
            </a:fld>
            <a:endParaRPr lang="en-US"/>
          </a:p>
        </p:txBody>
      </p:sp>
    </p:spTree>
    <p:extLst>
      <p:ext uri="{BB962C8B-B14F-4D97-AF65-F5344CB8AC3E}">
        <p14:creationId xmlns:p14="http://schemas.microsoft.com/office/powerpoint/2010/main" val="309650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87F0C6D-8B58-47B0-A71E-9543CA5BD829}" type="slidenum">
              <a:rPr lang="en-US" smtClean="0"/>
              <a:pPr/>
              <a:t>8</a:t>
            </a:fld>
            <a:endParaRPr lang="en-US" dirty="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dirty="0"/>
              <a:t>So here are our two physical activity related goals.  [read goals].  You notice that we make a point to note outdoor activity.  In general, outdoor spaces are more open and it is often easier for kids to be more physically active.  We encourage taking kids outside to play in all kinds of weather, and I have a specific chart that shows what temperatures and conditions are safe to take kids outside in, if you’re interested. </a:t>
            </a:r>
          </a:p>
          <a:p>
            <a:pPr>
              <a:defRPr/>
            </a:pPr>
            <a:endParaRPr lang="en-US" dirty="0"/>
          </a:p>
          <a:p>
            <a:pPr>
              <a:defRPr/>
            </a:pPr>
            <a:r>
              <a:rPr lang="en-US" dirty="0"/>
              <a:t>Physical activity is really important for kids, and national guidelines say that </a:t>
            </a:r>
            <a:r>
              <a:rPr lang="en-US" kern="0" dirty="0"/>
              <a:t>kids need at least 60 minutes of physical activity every day.  We know that you don’t spend all day with kids, but we’re suggesting that kids can get half of that time during the afterschool hours.  </a:t>
            </a:r>
          </a:p>
          <a:p>
            <a:pPr>
              <a:defRPr/>
            </a:pPr>
            <a:endParaRPr lang="en-US" kern="0" dirty="0"/>
          </a:p>
          <a:p>
            <a:pPr>
              <a:defRPr/>
            </a:pPr>
            <a:r>
              <a:rPr lang="en-US" kern="0" dirty="0"/>
              <a:t>Regular physical activity is important for preventing chronic diseases like heart disease, diabetes, high blood pressure and osteoporosis</a:t>
            </a:r>
          </a:p>
          <a:p>
            <a:pPr>
              <a:defRPr/>
            </a:pPr>
            <a:endParaRPr lang="en-US" kern="0" dirty="0"/>
          </a:p>
          <a:p>
            <a:pPr>
              <a:defRPr/>
            </a:pPr>
            <a:r>
              <a:rPr lang="en-US" kern="0" dirty="0"/>
              <a:t>A couple things that we have found that help with this goal are…[read suggested strategies].</a:t>
            </a:r>
          </a:p>
          <a:p>
            <a:pPr>
              <a:defRPr/>
            </a:pPr>
            <a:endParaRPr lang="en-US" kern="0" dirty="0"/>
          </a:p>
          <a:p>
            <a:pPr>
              <a:defRPr/>
            </a:pPr>
            <a:r>
              <a:rPr lang="en-US" kern="0" dirty="0"/>
              <a:t>A final, but really important thing to emphasize here is how we talk about being healthy with kids.  The messages that you all give are an important part of getting kids excited about physical activity an nutrition.  We know that weight can be a sensitive topic, so we try to avoid say things like “we do this so we can be skinny.”  Instead, we frame the messages around health and fitness.  So here are some examples of things that you can say to kids that underscore how good it is to be active without bringing up weight or body image.  [read Food &amp; Fun key messages]</a:t>
            </a: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963243B-9055-40E5-BCEF-A8F5E1E1FCB3}" type="slidenum">
              <a:rPr lang="en-US" smtClean="0"/>
              <a:pPr/>
              <a:t>9</a:t>
            </a:fld>
            <a:endParaRPr lang="en-US" dirty="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r>
              <a:rPr lang="en-US" b="1" dirty="0"/>
              <a:t>Sugary drinks</a:t>
            </a:r>
            <a:r>
              <a:rPr lang="en-US" dirty="0"/>
              <a:t> are drinks with sugar added to them or any 100% juice greater than 4 ounces (a half a cup) in size. They include soda, sweetened iced teas, fruit punches, fruit drinks (such as lemonade), sports drinks, and sweetened water (e.g., Vitamin water).</a:t>
            </a:r>
          </a:p>
          <a:p>
            <a:pPr eaLnBrk="1" hangingPunct="1"/>
            <a:r>
              <a:rPr lang="en-US" dirty="0"/>
              <a:t>Our goal is to keep these out of the afterschool environment. This means not serving big juices or other sugary beverages, as well as not letting kids bring them in from outside to be consumed during program time. This might be things like a Capri-Sun they packed from home, a soda or juice drink they bought at the corner store before the program, or a program partner having a pizza and soda party.  </a:t>
            </a:r>
          </a:p>
          <a:p>
            <a:pPr eaLnBrk="1" hangingPunct="1"/>
            <a:endParaRPr lang="en-US" dirty="0"/>
          </a:p>
          <a:p>
            <a:pPr eaLnBrk="1" hangingPunct="1"/>
            <a:r>
              <a:rPr lang="en-US" dirty="0"/>
              <a:t>[read goals and “why is it important”]</a:t>
            </a:r>
          </a:p>
          <a:p>
            <a:pPr eaLnBrk="1" hangingPunct="1"/>
            <a:r>
              <a:rPr lang="en-US" dirty="0"/>
              <a:t>So, two things you could think about doing would be [read suggested strategies].</a:t>
            </a:r>
          </a:p>
          <a:p>
            <a:pPr eaLnBrk="1" hangingPunct="1"/>
            <a:endParaRPr lang="en-US" dirty="0"/>
          </a:p>
          <a:p>
            <a:pPr eaLnBrk="1" hangingPunct="1"/>
            <a:r>
              <a:rPr lang="en-US" dirty="0"/>
              <a:t>And here again are our healthy messages around beverages.  </a:t>
            </a:r>
          </a:p>
          <a:p>
            <a:pPr marL="171450" indent="-171450">
              <a:buFont typeface="Arial" pitchFamily="34" charset="0"/>
              <a:buChar char="•"/>
              <a:defRPr/>
            </a:pPr>
            <a:r>
              <a:rPr lang="en-US" sz="1200" dirty="0"/>
              <a:t>Eating and drinking too much sugar is not healthy for your body and it can cause cavities.</a:t>
            </a:r>
          </a:p>
          <a:p>
            <a:pPr marL="171450" indent="-171450">
              <a:buFont typeface="Arial" pitchFamily="34" charset="0"/>
              <a:buChar char="•"/>
              <a:defRPr/>
            </a:pPr>
            <a:r>
              <a:rPr lang="en-US" sz="1200" dirty="0"/>
              <a:t>Juice is not as healthy as it seems. It can have as much sugar as soda. For example, Minute Maid Orange Juice and Coca-Cola Classic both have 41g of sugar in 12 ounces.  </a:t>
            </a:r>
          </a:p>
          <a:p>
            <a:pPr marL="628650" lvl="1" indent="-171450">
              <a:buFont typeface="Arial" pitchFamily="34" charset="0"/>
              <a:buChar char="•"/>
              <a:defRPr/>
            </a:pPr>
            <a:r>
              <a:rPr lang="en-US" sz="1200" dirty="0"/>
              <a:t>[Note to facilitator:  see “How Sweet is it?”  bonus slide for even more information]</a:t>
            </a:r>
          </a:p>
          <a:p>
            <a:pPr eaLnBrk="1" hangingPunct="1"/>
            <a:endParaRPr lang="en-US" dirty="0"/>
          </a:p>
          <a:p>
            <a:pPr eaLnBrk="1" hangingPunct="1"/>
            <a:r>
              <a:rPr lang="en-US" dirty="0"/>
              <a:t>Source: https://www.hsph.harvard.edu/wp-content/uploads/sites/30/2012/10/how-sweet-is-it-color.pdf</a:t>
            </a:r>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8C74-4F7F-80A5-15F9-3CF220F2D9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F21B1-90B5-C64E-538C-FFC0A2B645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03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99CF-4EF1-CBFA-234B-37D064DEA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A2709-6227-1A69-1D24-718396EE0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821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E0FB-B2AD-AB9C-0D5E-78F7B142C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17749C-68C7-FB73-8642-A60BF4F53B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5841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E676-52FB-1010-4B5C-09D0D379E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95EAB-E044-6D42-49CE-A8FB5B138F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0F6F57-066C-C479-2846-9809EF6F1A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82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EF37-5CCB-55DB-BEBD-95B040BC45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18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2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80F4-D2E4-FEFE-AA13-40B0F3026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F49E97-EBA8-99C8-ED85-BDEEE3A9D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96EB1-1025-A136-7496-EE36E7ED8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13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D635-41B9-FDC7-52B8-28DF22C8B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DFBC82-F961-1BFB-C8BA-A5855C2D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69A232-9346-CBDE-5232-1045E0BF0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0844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2500"/>
          </a:xfrm>
        </p:spPr>
        <p:txBody>
          <a:bodyPr/>
          <a:lstStyle/>
          <a:p>
            <a:r>
              <a:rPr lang="en-US"/>
              <a:t>Click to edit Master title style</a:t>
            </a:r>
          </a:p>
        </p:txBody>
      </p:sp>
      <p:sp>
        <p:nvSpPr>
          <p:cNvPr id="3" name="Text Placeholder 2"/>
          <p:cNvSpPr>
            <a:spLocks noGrp="1"/>
          </p:cNvSpPr>
          <p:nvPr>
            <p:ph type="body" sz="half" idx="1"/>
          </p:nvPr>
        </p:nvSpPr>
        <p:spPr>
          <a:xfrm>
            <a:off x="609600" y="1114425"/>
            <a:ext cx="5384800" cy="4616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14425"/>
            <a:ext cx="5384800" cy="4616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8737600" y="6248400"/>
            <a:ext cx="2844800" cy="457200"/>
          </a:xfrm>
          <a:prstGeom prst="rect">
            <a:avLst/>
          </a:prstGeom>
        </p:spPr>
        <p:txBody>
          <a:bodyPr/>
          <a:lstStyle>
            <a:lvl1pPr>
              <a:defRPr/>
            </a:lvl1pPr>
          </a:lstStyle>
          <a:p>
            <a:pPr>
              <a:defRPr/>
            </a:pPr>
            <a:fld id="{2099C5FD-ADFE-406A-9D9E-2EBFDBD3F464}" type="slidenum">
              <a:rPr lang="en-US"/>
              <a:pPr>
                <a:defRPr/>
              </a:pPr>
              <a:t>‹#›</a:t>
            </a:fld>
            <a:endParaRPr lang="en-US" dirty="0"/>
          </a:p>
        </p:txBody>
      </p:sp>
    </p:spTree>
    <p:extLst>
      <p:ext uri="{BB962C8B-B14F-4D97-AF65-F5344CB8AC3E}">
        <p14:creationId xmlns:p14="http://schemas.microsoft.com/office/powerpoint/2010/main" val="15380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331A6-3398-90EF-094A-D529B3F41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4B8752-EC28-C10A-CBB5-4743715E9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4B05274-D34B-FFA7-FC34-91886C7F0FBD}"/>
              </a:ext>
            </a:extLst>
          </p:cNvPr>
          <p:cNvSpPr/>
          <p:nvPr userDrawn="1"/>
        </p:nvSpPr>
        <p:spPr>
          <a:xfrm>
            <a:off x="0" y="1080"/>
            <a:ext cx="12192000" cy="216916"/>
          </a:xfrm>
          <a:prstGeom prst="rect">
            <a:avLst/>
          </a:prstGeom>
          <a:blipFill dpi="0" rotWithShape="1">
            <a:blip r:embed="rId12">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arrot logo with a letter a&#10;&#10;Description automatically generated">
            <a:extLst>
              <a:ext uri="{FF2B5EF4-FFF2-40B4-BE49-F238E27FC236}">
                <a16:creationId xmlns:a16="http://schemas.microsoft.com/office/drawing/2014/main" id="{ABF6FC7A-A8EF-F3A1-15F4-02933E68D965}"/>
              </a:ext>
            </a:extLst>
          </p:cNvPr>
          <p:cNvPicPr>
            <a:picLocks noChangeAspect="1"/>
          </p:cNvPicPr>
          <p:nvPr userDrawn="1"/>
        </p:nvPicPr>
        <p:blipFill>
          <a:blip r:embed="rId13"/>
          <a:stretch>
            <a:fillRect/>
          </a:stretch>
        </p:blipFill>
        <p:spPr>
          <a:xfrm>
            <a:off x="10027134" y="6400800"/>
            <a:ext cx="2164866" cy="457200"/>
          </a:xfrm>
          <a:prstGeom prst="rect">
            <a:avLst/>
          </a:prstGeom>
        </p:spPr>
      </p:pic>
      <p:cxnSp>
        <p:nvCxnSpPr>
          <p:cNvPr id="12" name="Straight Connector 11">
            <a:extLst>
              <a:ext uri="{FF2B5EF4-FFF2-40B4-BE49-F238E27FC236}">
                <a16:creationId xmlns:a16="http://schemas.microsoft.com/office/drawing/2014/main" id="{DF0DFC44-0B9B-840E-73AE-225C65D2EDF9}"/>
              </a:ext>
            </a:extLst>
          </p:cNvPr>
          <p:cNvCxnSpPr>
            <a:cxnSpLocks/>
          </p:cNvCxnSpPr>
          <p:nvPr userDrawn="1"/>
        </p:nvCxnSpPr>
        <p:spPr>
          <a:xfrm flipH="1" flipV="1">
            <a:off x="0" y="6656832"/>
            <a:ext cx="10027134" cy="9144"/>
          </a:xfrm>
          <a:prstGeom prst="line">
            <a:avLst/>
          </a:prstGeom>
          <a:ln w="95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73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i="0" kern="1200" spc="-200" baseline="0">
          <a:solidFill>
            <a:schemeClr val="tx1"/>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osnap.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hsph.harvard.edu/pr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hsph.harvard.edu/pr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healthiergeneration.org/" TargetMode="External"/><Relationship Id="rId4" Type="http://schemas.openxmlformats.org/officeDocument/2006/relationships/hyperlink" Target="http://www.hsph.harvard.edu/nutritionsour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6DDE-B391-86C1-B71F-DF5BC1FA0630}"/>
              </a:ext>
            </a:extLst>
          </p:cNvPr>
          <p:cNvSpPr>
            <a:spLocks noGrp="1"/>
          </p:cNvSpPr>
          <p:nvPr>
            <p:ph type="ctrTitle"/>
          </p:nvPr>
        </p:nvSpPr>
        <p:spPr/>
        <p:txBody>
          <a:bodyPr>
            <a:normAutofit/>
          </a:bodyPr>
          <a:lstStyle/>
          <a:p>
            <a:r>
              <a:rPr lang="en-US" dirty="0"/>
              <a:t>Learning Community 1</a:t>
            </a:r>
          </a:p>
        </p:txBody>
      </p:sp>
      <p:sp>
        <p:nvSpPr>
          <p:cNvPr id="3" name="Subtitle 2">
            <a:extLst>
              <a:ext uri="{FF2B5EF4-FFF2-40B4-BE49-F238E27FC236}">
                <a16:creationId xmlns:a16="http://schemas.microsoft.com/office/drawing/2014/main" id="{13F233D5-A413-55FD-F83F-9BA1A7AE11AE}"/>
              </a:ext>
            </a:extLst>
          </p:cNvPr>
          <p:cNvSpPr>
            <a:spLocks noGrp="1"/>
          </p:cNvSpPr>
          <p:nvPr>
            <p:ph type="subTitle" idx="1"/>
          </p:nvPr>
        </p:nvSpPr>
        <p:spPr/>
        <p:txBody>
          <a:bodyPr>
            <a:normAutofit/>
          </a:bodyPr>
          <a:lstStyle/>
          <a:p>
            <a:r>
              <a:rPr lang="en-US" sz="2800" dirty="0">
                <a:latin typeface="Franklin Gothic Book" panose="020B0503020102020204" pitchFamily="34" charset="0"/>
              </a:rPr>
              <a:t>Out-of-School Nutrition &amp; Physical Activity Initiative (OSNAP) </a:t>
            </a:r>
          </a:p>
        </p:txBody>
      </p:sp>
      <p:pic>
        <p:nvPicPr>
          <p:cNvPr id="4" name="Picture 3" descr="A black and red sign with red letters&#10;&#10;Description automatically generated">
            <a:extLst>
              <a:ext uri="{FF2B5EF4-FFF2-40B4-BE49-F238E27FC236}">
                <a16:creationId xmlns:a16="http://schemas.microsoft.com/office/drawing/2014/main" id="{F7E092A8-C68E-907B-32FA-677CA191A70E}"/>
              </a:ext>
            </a:extLst>
          </p:cNvPr>
          <p:cNvPicPr>
            <a:picLocks noChangeAspect="1"/>
          </p:cNvPicPr>
          <p:nvPr/>
        </p:nvPicPr>
        <p:blipFill>
          <a:blip r:embed="rId3"/>
          <a:stretch>
            <a:fillRect/>
          </a:stretch>
        </p:blipFill>
        <p:spPr>
          <a:xfrm>
            <a:off x="1658112" y="4965871"/>
            <a:ext cx="3474720" cy="582981"/>
          </a:xfrm>
          <a:prstGeom prst="rect">
            <a:avLst/>
          </a:prstGeom>
        </p:spPr>
      </p:pic>
      <p:pic>
        <p:nvPicPr>
          <p:cNvPr id="5" name="Picture 4" descr="A blue and black logo&#10;&#10;Description automatically generated">
            <a:extLst>
              <a:ext uri="{FF2B5EF4-FFF2-40B4-BE49-F238E27FC236}">
                <a16:creationId xmlns:a16="http://schemas.microsoft.com/office/drawing/2014/main" id="{9FE3C9D4-4B38-F113-F6EA-7D476B96982E}"/>
              </a:ext>
            </a:extLst>
          </p:cNvPr>
          <p:cNvPicPr>
            <a:picLocks noChangeAspect="1"/>
          </p:cNvPicPr>
          <p:nvPr/>
        </p:nvPicPr>
        <p:blipFill>
          <a:blip r:embed="rId4"/>
          <a:stretch>
            <a:fillRect/>
          </a:stretch>
        </p:blipFill>
        <p:spPr>
          <a:xfrm>
            <a:off x="8082534" y="4949335"/>
            <a:ext cx="2585466" cy="652190"/>
          </a:xfrm>
          <a:prstGeom prst="rect">
            <a:avLst/>
          </a:prstGeom>
        </p:spPr>
      </p:pic>
    </p:spTree>
    <p:extLst>
      <p:ext uri="{BB962C8B-B14F-4D97-AF65-F5344CB8AC3E}">
        <p14:creationId xmlns:p14="http://schemas.microsoft.com/office/powerpoint/2010/main" val="308308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45C7F96-C83D-05BC-A33F-337CC898D4B0}"/>
              </a:ext>
            </a:extLst>
          </p:cNvPr>
          <p:cNvSpPr txBox="1">
            <a:spLocks noChangeArrowheads="1"/>
          </p:cNvSpPr>
          <p:nvPr/>
        </p:nvSpPr>
        <p:spPr bwMode="auto">
          <a:xfrm>
            <a:off x="838200" y="2330649"/>
            <a:ext cx="10515600" cy="3904488"/>
          </a:xfrm>
          <a:prstGeom prst="rect">
            <a:avLst/>
          </a:prstGeom>
          <a:noFill/>
          <a:ln w="9525">
            <a:noFill/>
            <a:miter lim="800000"/>
            <a:headEnd/>
            <a:tailEnd/>
          </a:ln>
        </p:spPr>
        <p:txBody>
          <a:bodyPr numCol="2" spcCol="640080"/>
          <a:lstStyle/>
          <a:p>
            <a:pPr>
              <a:spcBef>
                <a:spcPts val="0"/>
              </a:spcBef>
              <a:buNone/>
              <a:defRPr/>
            </a:pPr>
            <a:r>
              <a:rPr lang="en-US" sz="1800" b="1" u="sng" dirty="0">
                <a:latin typeface="Franklin Gothic Book" panose="020B0503020102020204" pitchFamily="34" charset="0"/>
              </a:rPr>
              <a:t>Goal</a:t>
            </a:r>
          </a:p>
          <a:p>
            <a:pPr>
              <a:spcBef>
                <a:spcPts val="480"/>
              </a:spcBef>
              <a:buNone/>
              <a:defRPr/>
            </a:pPr>
            <a:r>
              <a:rPr lang="en-US" sz="1600" dirty="0">
                <a:latin typeface="Franklin Gothic Book" panose="020B0503020102020204" pitchFamily="34" charset="0"/>
              </a:rPr>
              <a:t>Serve water every day.</a:t>
            </a:r>
            <a:endParaRPr lang="en-US" sz="1600" dirty="0">
              <a:solidFill>
                <a:srgbClr val="C00000"/>
              </a:solidFill>
              <a:latin typeface="Franklin Gothic Book" panose="020B0503020102020204" pitchFamily="34" charset="0"/>
            </a:endParaRPr>
          </a:p>
          <a:p>
            <a:pPr eaLnBrk="1" hangingPunct="1">
              <a:lnSpc>
                <a:spcPct val="90000"/>
              </a:lnSpc>
              <a:buFont typeface="Wingdings" pitchFamily="2" charset="2"/>
              <a:buNone/>
              <a:defRPr/>
            </a:pPr>
            <a:endParaRPr lang="en-US" sz="1800" dirty="0">
              <a:latin typeface="Franklin Gothic Book" panose="020B0503020102020204" pitchFamily="34" charset="0"/>
            </a:endParaRPr>
          </a:p>
          <a:p>
            <a:pPr>
              <a:spcBef>
                <a:spcPts val="0"/>
              </a:spcBef>
              <a:spcAft>
                <a:spcPts val="460"/>
              </a:spcAft>
              <a:buNone/>
              <a:defRPr/>
            </a:pPr>
            <a:r>
              <a:rPr lang="en-US" sz="1800" b="1" u="sng" dirty="0">
                <a:latin typeface="Franklin Gothic Book" panose="020B0503020102020204" pitchFamily="34" charset="0"/>
              </a:rPr>
              <a:t>Why is it important?</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Water is the best way to keep kids hydrated.</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It is calorie-free and almost cost free from the tap!</a:t>
            </a:r>
          </a:p>
          <a:p>
            <a:pPr>
              <a:spcBef>
                <a:spcPts val="0"/>
              </a:spcBef>
              <a:buNone/>
              <a:defRPr/>
            </a:pPr>
            <a:endParaRPr lang="en-US" sz="1800" b="1" dirty="0">
              <a:latin typeface="Franklin Gothic Book" panose="020B0503020102020204" pitchFamily="34" charset="0"/>
            </a:endParaRPr>
          </a:p>
          <a:p>
            <a:pPr>
              <a:spcBef>
                <a:spcPts val="0"/>
              </a:spcBef>
              <a:buNone/>
              <a:defRPr/>
            </a:pPr>
            <a:r>
              <a:rPr lang="en-US" sz="1800" b="1" u="sng" dirty="0">
                <a:latin typeface="Franklin Gothic Book" panose="020B0503020102020204" pitchFamily="34" charset="0"/>
              </a:rPr>
              <a:t>Suggested strategies</a:t>
            </a:r>
          </a:p>
          <a:p>
            <a:pPr marL="285750" indent="-285750">
              <a:spcBef>
                <a:spcPts val="480"/>
              </a:spcBef>
              <a:buFont typeface="Arial" panose="020B0604020202020204" pitchFamily="34" charset="0"/>
              <a:buChar char="•"/>
              <a:defRPr/>
            </a:pPr>
            <a:r>
              <a:rPr lang="en-US" sz="1600" dirty="0">
                <a:latin typeface="Franklin Gothic Book" panose="020B0503020102020204" pitchFamily="34" charset="0"/>
              </a:rPr>
              <a:t>Build water breaks into your program schedule.</a:t>
            </a:r>
          </a:p>
          <a:p>
            <a:pPr marL="285750" indent="-285750">
              <a:spcBef>
                <a:spcPts val="480"/>
              </a:spcBef>
              <a:buFont typeface="Arial" panose="020B0604020202020204" pitchFamily="34" charset="0"/>
              <a:buChar char="•"/>
              <a:defRPr/>
            </a:pPr>
            <a:r>
              <a:rPr lang="en-US" sz="1600" dirty="0">
                <a:latin typeface="Franklin Gothic Book" panose="020B0503020102020204" pitchFamily="34" charset="0"/>
              </a:rPr>
              <a:t>Serve water in a pitcher with cups in the snack area every day; drinking from water fountains often doesn’t provide children with enough water</a:t>
            </a:r>
            <a:r>
              <a:rPr lang="en-US" sz="1800" dirty="0">
                <a:latin typeface="Franklin Gothic Book" panose="020B0503020102020204" pitchFamily="34" charset="0"/>
              </a:rPr>
              <a:t>.</a:t>
            </a:r>
          </a:p>
          <a:p>
            <a:pPr>
              <a:spcBef>
                <a:spcPts val="480"/>
              </a:spcBef>
              <a:defRPr/>
            </a:pPr>
            <a:endParaRPr lang="en-US" b="1" u="sng" dirty="0">
              <a:latin typeface="Franklin Gothic Book" panose="020B0503020102020204" pitchFamily="34" charset="0"/>
            </a:endParaRPr>
          </a:p>
          <a:p>
            <a:pPr>
              <a:spcBef>
                <a:spcPts val="480"/>
              </a:spcBef>
              <a:defRPr/>
            </a:pPr>
            <a:r>
              <a:rPr lang="en-US" sz="1800" b="1" u="sng" dirty="0">
                <a:latin typeface="Franklin Gothic Book" panose="020B0503020102020204" pitchFamily="34" charset="0"/>
              </a:rPr>
              <a:t>Key messages</a:t>
            </a:r>
          </a:p>
          <a:p>
            <a:pPr>
              <a:defRPr/>
            </a:pPr>
            <a:r>
              <a:rPr lang="en-US" sz="1600" dirty="0">
                <a:latin typeface="Franklin Gothic Book" panose="020B0503020102020204" pitchFamily="34" charset="0"/>
              </a:rPr>
              <a:t>Water is the best thirst quencher.</a:t>
            </a:r>
          </a:p>
          <a:p>
            <a:pPr>
              <a:defRPr/>
            </a:pPr>
            <a:r>
              <a:rPr lang="en-US" sz="1600" dirty="0">
                <a:latin typeface="Franklin Gothic Book" panose="020B0503020102020204" pitchFamily="34" charset="0"/>
              </a:rPr>
              <a:t>Water and low-fat milk are the best drinks to have at snacks and meals.</a:t>
            </a:r>
          </a:p>
          <a:p>
            <a:pPr>
              <a:defRPr/>
            </a:pPr>
            <a:r>
              <a:rPr lang="en-US" sz="1600" dirty="0">
                <a:latin typeface="Franklin Gothic Book" panose="020B0503020102020204" pitchFamily="34" charset="0"/>
              </a:rPr>
              <a:t>Drink water when you are thirsty.</a:t>
            </a:r>
          </a:p>
        </p:txBody>
      </p:sp>
      <p:sp>
        <p:nvSpPr>
          <p:cNvPr id="4" name="Title 4">
            <a:extLst>
              <a:ext uri="{FF2B5EF4-FFF2-40B4-BE49-F238E27FC236}">
                <a16:creationId xmlns:a16="http://schemas.microsoft.com/office/drawing/2014/main" id="{EB62E382-0DFE-8683-AA47-46BB046B5229}"/>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Healthy Beverages</a:t>
            </a:r>
          </a:p>
        </p:txBody>
      </p:sp>
      <p:pic>
        <p:nvPicPr>
          <p:cNvPr id="5" name="Picture 4" descr="A child and child drinking water from a glass&#10;&#10;Description automatically generated">
            <a:extLst>
              <a:ext uri="{FF2B5EF4-FFF2-40B4-BE49-F238E27FC236}">
                <a16:creationId xmlns:a16="http://schemas.microsoft.com/office/drawing/2014/main" id="{F31B0E72-F59F-F1DF-9FD5-BA6271AA3A2B}"/>
              </a:ext>
            </a:extLst>
          </p:cNvPr>
          <p:cNvPicPr>
            <a:picLocks noChangeAspect="1"/>
          </p:cNvPicPr>
          <p:nvPr/>
        </p:nvPicPr>
        <p:blipFill>
          <a:blip r:embed="rId3"/>
          <a:stretch>
            <a:fillRect/>
          </a:stretch>
        </p:blipFill>
        <p:spPr>
          <a:xfrm>
            <a:off x="9367551" y="366557"/>
            <a:ext cx="2672347" cy="22085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2817C89-52B6-E6C4-12C6-FEA2339B0257}"/>
              </a:ext>
            </a:extLst>
          </p:cNvPr>
          <p:cNvSpPr txBox="1">
            <a:spLocks noChangeArrowheads="1"/>
          </p:cNvSpPr>
          <p:nvPr/>
        </p:nvSpPr>
        <p:spPr bwMode="auto">
          <a:xfrm>
            <a:off x="838200" y="2556671"/>
            <a:ext cx="11036808" cy="4184905"/>
          </a:xfrm>
          <a:prstGeom prst="rect">
            <a:avLst/>
          </a:prstGeom>
          <a:noFill/>
          <a:ln w="9525">
            <a:noFill/>
            <a:miter lim="800000"/>
            <a:headEnd/>
            <a:tailEnd/>
          </a:ln>
        </p:spPr>
        <p:txBody>
          <a:bodyPr numCol="2" spcCol="640080"/>
          <a:lstStyle/>
          <a:p>
            <a:pPr marL="342900" indent="-342900">
              <a:buClr>
                <a:srgbClr val="FF0033"/>
              </a:buClr>
              <a:defRPr/>
            </a:pPr>
            <a:r>
              <a:rPr lang="en-US" b="1" u="sng" kern="0" dirty="0">
                <a:latin typeface="Franklin Gothic Book" panose="020B0503020102020204" pitchFamily="34" charset="0"/>
              </a:rPr>
              <a:t>Goal</a:t>
            </a:r>
            <a:endParaRPr lang="en-US" u="sng" kern="0" dirty="0">
              <a:latin typeface="Franklin Gothic Book" panose="020B0503020102020204" pitchFamily="34" charset="0"/>
            </a:endParaRPr>
          </a:p>
          <a:p>
            <a:pPr marL="342900" indent="-342900">
              <a:spcBef>
                <a:spcPts val="460"/>
              </a:spcBef>
              <a:buClr>
                <a:schemeClr val="tx2"/>
              </a:buClr>
              <a:buFont typeface="+mj-lt"/>
              <a:buAutoNum type="arabicPeriod"/>
              <a:defRPr/>
            </a:pPr>
            <a:r>
              <a:rPr lang="en-US" sz="1600" kern="0" dirty="0">
                <a:latin typeface="Franklin Gothic Book" panose="020B0503020102020204" pitchFamily="34" charset="0"/>
              </a:rPr>
              <a:t>Eliminate use of commercial broadcast and cable TV and movies.</a:t>
            </a:r>
          </a:p>
          <a:p>
            <a:pPr marL="342900" indent="-342900">
              <a:spcBef>
                <a:spcPts val="460"/>
              </a:spcBef>
              <a:buClr>
                <a:schemeClr val="tx2"/>
              </a:buClr>
              <a:buFont typeface="+mj-lt"/>
              <a:buAutoNum type="arabicPeriod"/>
              <a:defRPr/>
            </a:pPr>
            <a:r>
              <a:rPr lang="en-US" sz="1600" kern="0" dirty="0">
                <a:latin typeface="Franklin Gothic Book" panose="020B0503020102020204" pitchFamily="34" charset="0"/>
              </a:rPr>
              <a:t>Limit computer and digital device time to homework or instructional time (instructional is defined as academic, teacher-led programming). </a:t>
            </a:r>
          </a:p>
          <a:p>
            <a:pPr>
              <a:buClr>
                <a:srgbClr val="FF0033"/>
              </a:buClr>
              <a:defRPr/>
            </a:pPr>
            <a:endParaRPr lang="en-US" kern="0" dirty="0">
              <a:latin typeface="Franklin Gothic Book" panose="020B0503020102020204" pitchFamily="34" charset="0"/>
            </a:endParaRPr>
          </a:p>
          <a:p>
            <a:pPr marL="342900" indent="-342900">
              <a:buClr>
                <a:srgbClr val="FF0033"/>
              </a:buClr>
              <a:defRPr/>
            </a:pPr>
            <a:r>
              <a:rPr lang="en-US" b="1" u="sng" kern="0" dirty="0">
                <a:latin typeface="Franklin Gothic Book" panose="020B0503020102020204" pitchFamily="34" charset="0"/>
              </a:rPr>
              <a:t>Why is it important?</a:t>
            </a:r>
          </a:p>
          <a:p>
            <a:pPr marL="285750" indent="-285750">
              <a:buClr>
                <a:schemeClr val="tx2"/>
              </a:buClr>
              <a:buFont typeface="Arial" panose="020B0604020202020204" pitchFamily="34" charset="0"/>
              <a:buChar char="•"/>
              <a:defRPr/>
            </a:pPr>
            <a:r>
              <a:rPr lang="en-US" sz="1600" kern="0" dirty="0">
                <a:latin typeface="Franklin Gothic Book" panose="020B0503020102020204" pitchFamily="34" charset="0"/>
              </a:rPr>
              <a:t>TV watching may influence kids to make unhealthy food choices because they see a lot of ads for foods that are high in sugars and calories.</a:t>
            </a:r>
          </a:p>
          <a:p>
            <a:pPr marL="285750" indent="-285750">
              <a:buClr>
                <a:schemeClr val="tx2"/>
              </a:buClr>
              <a:buFont typeface="Arial" panose="020B0604020202020204" pitchFamily="34" charset="0"/>
              <a:buChar char="•"/>
              <a:defRPr/>
            </a:pPr>
            <a:r>
              <a:rPr lang="en-US" sz="1600" kern="0" dirty="0">
                <a:latin typeface="Franklin Gothic Book" panose="020B0503020102020204" pitchFamily="34" charset="0"/>
              </a:rPr>
              <a:t>Time in front of the screen can lead to overeating, less physical activity, and overweight.</a:t>
            </a:r>
          </a:p>
          <a:p>
            <a:pPr marL="342900" indent="-342900">
              <a:buClr>
                <a:srgbClr val="FF0033"/>
              </a:buClr>
              <a:defRPr/>
            </a:pPr>
            <a:endParaRPr lang="en-US" b="1" kern="0" dirty="0">
              <a:latin typeface="Franklin Gothic Book" panose="020B0503020102020204" pitchFamily="34" charset="0"/>
            </a:endParaRPr>
          </a:p>
          <a:p>
            <a:pPr marL="342900" indent="-342900">
              <a:buClr>
                <a:srgbClr val="FF0033"/>
              </a:buClr>
              <a:defRPr/>
            </a:pPr>
            <a:endParaRPr lang="en-US" b="1" kern="0" dirty="0">
              <a:latin typeface="Franklin Gothic Book" panose="020B0503020102020204" pitchFamily="34" charset="0"/>
            </a:endParaRPr>
          </a:p>
          <a:p>
            <a:pPr marL="342900" indent="-342900">
              <a:buClr>
                <a:srgbClr val="FF0033"/>
              </a:buClr>
              <a:defRPr/>
            </a:pPr>
            <a:r>
              <a:rPr lang="en-US" b="1" u="sng" kern="0" dirty="0">
                <a:latin typeface="Franklin Gothic Book" panose="020B0503020102020204" pitchFamily="34" charset="0"/>
              </a:rPr>
              <a:t>Suggested strategies</a:t>
            </a:r>
          </a:p>
          <a:p>
            <a:pPr marL="285750" indent="-285750">
              <a:spcBef>
                <a:spcPts val="460"/>
              </a:spcBef>
              <a:buClr>
                <a:schemeClr val="tx2"/>
              </a:buClr>
              <a:buFont typeface="Arial" panose="020B0604020202020204" pitchFamily="34" charset="0"/>
              <a:buChar char="•"/>
              <a:defRPr/>
            </a:pPr>
            <a:r>
              <a:rPr lang="en-US" sz="1600" kern="0" dirty="0">
                <a:latin typeface="Franklin Gothic Book" panose="020B0503020102020204" pitchFamily="34" charset="0"/>
              </a:rPr>
              <a:t>Set a program policy banning televisions and movies.</a:t>
            </a:r>
          </a:p>
          <a:p>
            <a:pPr marL="285750" indent="-285750">
              <a:spcBef>
                <a:spcPts val="460"/>
              </a:spcBef>
              <a:buClr>
                <a:schemeClr val="tx2"/>
              </a:buClr>
              <a:buFont typeface="Arial" panose="020B0604020202020204" pitchFamily="34" charset="0"/>
              <a:buChar char="•"/>
              <a:defRPr/>
            </a:pPr>
            <a:r>
              <a:rPr lang="en-US" sz="1600" kern="0" dirty="0">
                <a:latin typeface="Franklin Gothic Book" panose="020B0503020102020204" pitchFamily="34" charset="0"/>
              </a:rPr>
              <a:t>Try new indoor active games from Food &amp; Fun if weather limits outdoor play time or as a special treat on Fridays.</a:t>
            </a:r>
          </a:p>
          <a:p>
            <a:pPr marL="342900" indent="-342900">
              <a:spcBef>
                <a:spcPct val="20000"/>
              </a:spcBef>
              <a:buClr>
                <a:srgbClr val="FF0033"/>
              </a:buClr>
              <a:defRPr/>
            </a:pPr>
            <a:endParaRPr lang="en-US" kern="0" dirty="0">
              <a:latin typeface="Franklin Gothic Book" panose="020B0503020102020204" pitchFamily="34" charset="0"/>
            </a:endParaRPr>
          </a:p>
          <a:p>
            <a:pPr marL="342900" indent="-342900">
              <a:buClr>
                <a:srgbClr val="FF0033"/>
              </a:buClr>
              <a:defRPr/>
            </a:pPr>
            <a:r>
              <a:rPr lang="en-US" b="1" u="sng" kern="0" dirty="0">
                <a:latin typeface="Franklin Gothic Book" panose="020B0503020102020204" pitchFamily="34" charset="0"/>
              </a:rPr>
              <a:t>Key messages</a:t>
            </a:r>
          </a:p>
          <a:p>
            <a:pPr marL="342900" indent="-342900" eaLnBrk="0" hangingPunct="0">
              <a:spcBef>
                <a:spcPct val="20000"/>
              </a:spcBef>
              <a:buClr>
                <a:schemeClr val="tx2"/>
              </a:buClr>
              <a:buFont typeface="Courier New" pitchFamily="49" charset="0"/>
              <a:buChar char="o"/>
              <a:defRPr/>
            </a:pPr>
            <a:r>
              <a:rPr lang="en-US" sz="1600" kern="0" dirty="0">
                <a:latin typeface="Franklin Gothic Book" panose="020B0503020102020204" pitchFamily="34" charset="0"/>
              </a:rPr>
              <a:t>Moving your body keeps you fit.</a:t>
            </a:r>
          </a:p>
          <a:p>
            <a:pPr marL="342900" indent="-342900" eaLnBrk="0" hangingPunct="0">
              <a:spcBef>
                <a:spcPct val="20000"/>
              </a:spcBef>
              <a:buClr>
                <a:schemeClr val="tx2"/>
              </a:buClr>
              <a:buFont typeface="Courier New" pitchFamily="49" charset="0"/>
              <a:buChar char="o"/>
              <a:defRPr/>
            </a:pPr>
            <a:r>
              <a:rPr lang="en-US" sz="1600" kern="0" dirty="0">
                <a:latin typeface="Franklin Gothic Book" panose="020B0503020102020204" pitchFamily="34" charset="0"/>
              </a:rPr>
              <a:t>Do something active instead of watching TV, playing video games, or spending time on the computer</a:t>
            </a:r>
            <a:r>
              <a:rPr lang="en-US" kern="0" dirty="0">
                <a:latin typeface="Franklin Gothic Book" panose="020B0503020102020204" pitchFamily="34" charset="0"/>
              </a:rPr>
              <a:t>.</a:t>
            </a:r>
          </a:p>
        </p:txBody>
      </p:sp>
      <p:sp>
        <p:nvSpPr>
          <p:cNvPr id="3" name="Title 4">
            <a:extLst>
              <a:ext uri="{FF2B5EF4-FFF2-40B4-BE49-F238E27FC236}">
                <a16:creationId xmlns:a16="http://schemas.microsoft.com/office/drawing/2014/main" id="{D6139DB9-F329-611A-6808-C236636F4DA4}"/>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Limit Inactivity</a:t>
            </a:r>
          </a:p>
        </p:txBody>
      </p:sp>
      <p:pic>
        <p:nvPicPr>
          <p:cNvPr id="5" name="Picture 4" descr="A group of kids doing push ups&#10;&#10;Description automatically generated">
            <a:extLst>
              <a:ext uri="{FF2B5EF4-FFF2-40B4-BE49-F238E27FC236}">
                <a16:creationId xmlns:a16="http://schemas.microsoft.com/office/drawing/2014/main" id="{70474702-F50D-09ED-30A6-A1718BE69580}"/>
              </a:ext>
            </a:extLst>
          </p:cNvPr>
          <p:cNvPicPr>
            <a:picLocks noChangeAspect="1"/>
          </p:cNvPicPr>
          <p:nvPr/>
        </p:nvPicPr>
        <p:blipFill>
          <a:blip r:embed="rId3"/>
          <a:stretch>
            <a:fillRect/>
          </a:stretch>
        </p:blipFill>
        <p:spPr>
          <a:xfrm>
            <a:off x="9020867" y="365125"/>
            <a:ext cx="3001852" cy="1783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361F2FA-B108-B931-D08D-50056FFD66C4}"/>
              </a:ext>
            </a:extLst>
          </p:cNvPr>
          <p:cNvSpPr txBox="1">
            <a:spLocks noChangeArrowheads="1"/>
          </p:cNvSpPr>
          <p:nvPr/>
        </p:nvSpPr>
        <p:spPr bwMode="auto">
          <a:xfrm>
            <a:off x="838200" y="2338466"/>
            <a:ext cx="11036808" cy="4332157"/>
          </a:xfrm>
          <a:prstGeom prst="rect">
            <a:avLst/>
          </a:prstGeom>
          <a:noFill/>
          <a:ln w="9525">
            <a:noFill/>
            <a:miter lim="800000"/>
            <a:headEnd/>
            <a:tailEnd/>
          </a:ln>
        </p:spPr>
        <p:txBody>
          <a:bodyPr numCol="2" spcCol="640080"/>
          <a:lstStyle/>
          <a:p>
            <a:pPr>
              <a:spcBef>
                <a:spcPts val="0"/>
              </a:spcBef>
              <a:spcAft>
                <a:spcPts val="600"/>
              </a:spcAft>
              <a:buNone/>
              <a:defRPr/>
            </a:pPr>
            <a:r>
              <a:rPr lang="en-US" sz="1800" b="1" u="sng" dirty="0">
                <a:latin typeface="Franklin Gothic Book" panose="020B0503020102020204" pitchFamily="34" charset="0"/>
              </a:rPr>
              <a:t>Goal</a:t>
            </a:r>
          </a:p>
          <a:p>
            <a:pPr>
              <a:spcBef>
                <a:spcPts val="0"/>
              </a:spcBef>
              <a:spcAft>
                <a:spcPts val="600"/>
              </a:spcAft>
              <a:buNone/>
              <a:defRPr/>
            </a:pPr>
            <a:r>
              <a:rPr lang="en-US" sz="1600" dirty="0">
                <a:latin typeface="Franklin Gothic Book" panose="020B0503020102020204" pitchFamily="34" charset="0"/>
              </a:rPr>
              <a:t>Offer a fruit and/or vegetable option every day at every meal and snack.</a:t>
            </a:r>
          </a:p>
          <a:p>
            <a:pPr>
              <a:spcBef>
                <a:spcPts val="0"/>
              </a:spcBef>
              <a:spcAft>
                <a:spcPts val="600"/>
              </a:spcAft>
              <a:buNone/>
              <a:defRPr/>
            </a:pPr>
            <a:endParaRPr lang="en-US" sz="1800" dirty="0">
              <a:latin typeface="Franklin Gothic Book" panose="020B0503020102020204" pitchFamily="34" charset="0"/>
            </a:endParaRPr>
          </a:p>
          <a:p>
            <a:pPr>
              <a:spcBef>
                <a:spcPts val="0"/>
              </a:spcBef>
              <a:spcAft>
                <a:spcPts val="600"/>
              </a:spcAft>
              <a:buNone/>
              <a:defRPr/>
            </a:pPr>
            <a:r>
              <a:rPr lang="en-US" sz="1800" b="1" u="sng" dirty="0">
                <a:latin typeface="Franklin Gothic Book" panose="020B0503020102020204" pitchFamily="34" charset="0"/>
              </a:rPr>
              <a:t>Why is it important?</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Fruits and vegetables contain vitamins, minerals, and fiber that keep kids and adults healthy.</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Fruits and vegetables protect against heart disease, stroke, high blood pressure, and some cancers.</a:t>
            </a:r>
          </a:p>
          <a:p>
            <a:pPr>
              <a:spcBef>
                <a:spcPts val="0"/>
              </a:spcBef>
              <a:spcAft>
                <a:spcPts val="600"/>
              </a:spcAft>
              <a:defRPr/>
            </a:pPr>
            <a:endParaRPr lang="en-US" sz="1800" b="1" dirty="0">
              <a:latin typeface="Franklin Gothic Book" panose="020B0503020102020204" pitchFamily="34" charset="0"/>
            </a:endParaRPr>
          </a:p>
          <a:p>
            <a:pPr>
              <a:spcBef>
                <a:spcPts val="0"/>
              </a:spcBef>
              <a:spcAft>
                <a:spcPts val="600"/>
              </a:spcAft>
              <a:buNone/>
              <a:defRPr/>
            </a:pPr>
            <a:r>
              <a:rPr lang="en-US" sz="1800" b="1" u="sng" dirty="0">
                <a:latin typeface="Franklin Gothic Book" panose="020B0503020102020204" pitchFamily="34" charset="0"/>
              </a:rPr>
              <a:t>Suggested strategies</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Talk with food service managers to make sure the fruits and vegetables served at your program match the planned menus.</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Use taste tests to learn kids’ fruit and vegetable preferences</a:t>
            </a:r>
            <a:r>
              <a:rPr lang="en-US" sz="1800" dirty="0">
                <a:latin typeface="Franklin Gothic Book" panose="020B0503020102020204" pitchFamily="34" charset="0"/>
              </a:rPr>
              <a:t>.</a:t>
            </a:r>
          </a:p>
          <a:p>
            <a:pPr>
              <a:spcBef>
                <a:spcPts val="0"/>
              </a:spcBef>
              <a:spcAft>
                <a:spcPts val="600"/>
              </a:spcAft>
              <a:buNone/>
              <a:defRPr/>
            </a:pPr>
            <a:r>
              <a:rPr lang="en-US" sz="1800" b="1" u="sng" dirty="0">
                <a:latin typeface="Franklin Gothic Book" panose="020B0503020102020204" pitchFamily="34" charset="0"/>
              </a:rPr>
              <a:t>Key messages</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Eat 5 or more fruits and vegetables (combined) each day. </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Just take a bite! Don’t be afraid to try a new fruit or vegetable – chances are you’ll like it. </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Fruits and vegetables come in lots of colors. Try to eat as many different colors as you can.</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OSNAP doesn’t consider juice a fruit or vegetable</a:t>
            </a:r>
          </a:p>
        </p:txBody>
      </p:sp>
      <p:sp>
        <p:nvSpPr>
          <p:cNvPr id="3" name="Title 4">
            <a:extLst>
              <a:ext uri="{FF2B5EF4-FFF2-40B4-BE49-F238E27FC236}">
                <a16:creationId xmlns:a16="http://schemas.microsoft.com/office/drawing/2014/main" id="{EDC2E294-2A2C-847B-AE71-B6D37A62154F}"/>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Fruits and Vegetables</a:t>
            </a:r>
          </a:p>
        </p:txBody>
      </p:sp>
      <p:pic>
        <p:nvPicPr>
          <p:cNvPr id="1026" name="Picture 2">
            <a:extLst>
              <a:ext uri="{FF2B5EF4-FFF2-40B4-BE49-F238E27FC236}">
                <a16:creationId xmlns:a16="http://schemas.microsoft.com/office/drawing/2014/main" id="{669D3107-3991-C9B9-34CB-9B962E889F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04060" y="365125"/>
            <a:ext cx="2499645" cy="1783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CC6D650-C30B-54B0-4A0B-09249689C47E}"/>
              </a:ext>
            </a:extLst>
          </p:cNvPr>
          <p:cNvSpPr txBox="1">
            <a:spLocks noChangeArrowheads="1"/>
          </p:cNvSpPr>
          <p:nvPr/>
        </p:nvSpPr>
        <p:spPr bwMode="auto">
          <a:xfrm>
            <a:off x="838200" y="1972055"/>
            <a:ext cx="11036808" cy="4520820"/>
          </a:xfrm>
          <a:prstGeom prst="rect">
            <a:avLst/>
          </a:prstGeom>
          <a:noFill/>
          <a:ln w="9525">
            <a:noFill/>
            <a:miter lim="800000"/>
            <a:headEnd/>
            <a:tailEnd/>
          </a:ln>
        </p:spPr>
        <p:txBody>
          <a:bodyPr numCol="2" spcCol="640080"/>
          <a:lstStyle/>
          <a:p>
            <a:pPr marL="342900" indent="-342900">
              <a:buClr>
                <a:srgbClr val="FF0033"/>
              </a:buClr>
              <a:defRPr/>
            </a:pPr>
            <a:r>
              <a:rPr lang="en-US" b="1" u="sng" dirty="0">
                <a:latin typeface="Franklin Gothic Book" panose="020B0503020102020204" pitchFamily="34" charset="0"/>
              </a:rPr>
              <a:t>Goal</a:t>
            </a:r>
          </a:p>
          <a:p>
            <a:pPr>
              <a:spcBef>
                <a:spcPts val="480"/>
              </a:spcBef>
              <a:buClr>
                <a:srgbClr val="FF0033"/>
              </a:buClr>
              <a:defRPr/>
            </a:pPr>
            <a:r>
              <a:rPr lang="en-US" sz="1600" dirty="0">
                <a:latin typeface="Franklin Gothic Book" panose="020B0503020102020204" pitchFamily="34" charset="0"/>
              </a:rPr>
              <a:t>When serving grains (like bread, crackers, and cereals), serve whole grains. Whole grains should be listed as the first ingredient.</a:t>
            </a:r>
          </a:p>
          <a:p>
            <a:pPr>
              <a:spcBef>
                <a:spcPts val="480"/>
              </a:spcBef>
              <a:buClr>
                <a:srgbClr val="FF0033"/>
              </a:buClr>
              <a:defRPr/>
            </a:pPr>
            <a:endParaRPr lang="en-US" dirty="0">
              <a:latin typeface="Franklin Gothic Book" panose="020B0503020102020204" pitchFamily="34" charset="0"/>
            </a:endParaRPr>
          </a:p>
          <a:p>
            <a:pPr marL="342900" indent="-342900">
              <a:buClr>
                <a:srgbClr val="FF0033"/>
              </a:buClr>
              <a:defRPr/>
            </a:pPr>
            <a:r>
              <a:rPr lang="en-US" b="1" u="sng" dirty="0">
                <a:latin typeface="Franklin Gothic Book" panose="020B0503020102020204" pitchFamily="34" charset="0"/>
              </a:rPr>
              <a:t>Why is it important?</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Whole grains contain fiber, vitamins, and healthy fats that can lower your risk for heart disease and diabetes. </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They can also help you feel full longer. </a:t>
            </a:r>
          </a:p>
          <a:p>
            <a:pPr>
              <a:buClr>
                <a:schemeClr val="tx2"/>
              </a:buClr>
              <a:defRPr/>
            </a:pPr>
            <a:endParaRPr lang="en-US" dirty="0">
              <a:latin typeface="Franklin Gothic Book" panose="020B0503020102020204" pitchFamily="34" charset="0"/>
            </a:endParaRPr>
          </a:p>
          <a:p>
            <a:pPr>
              <a:buClr>
                <a:schemeClr val="tx2"/>
              </a:buClr>
              <a:defRPr/>
            </a:pPr>
            <a:r>
              <a:rPr lang="en-US" b="1" u="sng" dirty="0">
                <a:latin typeface="Franklin Gothic Book" panose="020B0503020102020204" pitchFamily="34" charset="0"/>
              </a:rPr>
              <a:t>Suggested strategies</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Select breads, crackers, and, cereals that list a whole grain as the first ingredient on the label. Examples are whole wheat, barley, oats, and rye.</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Select foods containing at least 3 grams of fiber and 5 grams of sugar or less per serving.</a:t>
            </a:r>
          </a:p>
          <a:p>
            <a:pPr marL="342900" indent="-342900">
              <a:buClr>
                <a:srgbClr val="FF0033"/>
              </a:buClr>
              <a:defRPr/>
            </a:pPr>
            <a:r>
              <a:rPr lang="en-US" b="1" u="sng" dirty="0">
                <a:latin typeface="Franklin Gothic Book" panose="020B0503020102020204" pitchFamily="34" charset="0"/>
              </a:rPr>
              <a:t>Key messages</a:t>
            </a:r>
          </a:p>
          <a:p>
            <a:pPr marL="285750" indent="-285750" eaLnBrk="0" hangingPunct="0">
              <a:spcBef>
                <a:spcPct val="20000"/>
              </a:spcBef>
              <a:buClr>
                <a:schemeClr val="tx2"/>
              </a:buClr>
              <a:buFont typeface="Arial" panose="020B0604020202020204" pitchFamily="34" charset="0"/>
              <a:buChar char="•"/>
              <a:defRPr/>
            </a:pPr>
            <a:r>
              <a:rPr lang="en-US" sz="1600" dirty="0">
                <a:latin typeface="Franklin Gothic Book" panose="020B0503020102020204" pitchFamily="34" charset="0"/>
              </a:rPr>
              <a:t>Whole grains and products made with whole grains are healthy for your heart and whole body.</a:t>
            </a:r>
          </a:p>
          <a:p>
            <a:pPr marL="285750" indent="-285750" eaLnBrk="0" hangingPunct="0">
              <a:spcBef>
                <a:spcPct val="20000"/>
              </a:spcBef>
              <a:buClr>
                <a:schemeClr val="tx2"/>
              </a:buClr>
              <a:buFont typeface="Arial" panose="020B0604020202020204" pitchFamily="34" charset="0"/>
              <a:buChar char="•"/>
              <a:defRPr/>
            </a:pPr>
            <a:r>
              <a:rPr lang="en-US" sz="1600" dirty="0">
                <a:latin typeface="Franklin Gothic Book" panose="020B0503020102020204" pitchFamily="34" charset="0"/>
              </a:rPr>
              <a:t>Whole grain products offer more fiber and vitamins than refined grains. </a:t>
            </a:r>
          </a:p>
        </p:txBody>
      </p:sp>
      <p:sp>
        <p:nvSpPr>
          <p:cNvPr id="3" name="Title 4">
            <a:extLst>
              <a:ext uri="{FF2B5EF4-FFF2-40B4-BE49-F238E27FC236}">
                <a16:creationId xmlns:a16="http://schemas.microsoft.com/office/drawing/2014/main" id="{D5A9A377-F89A-BA4B-76F0-E2FFE35EB59E}"/>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Focus on Whole Grains</a:t>
            </a:r>
          </a:p>
        </p:txBody>
      </p:sp>
      <p:pic>
        <p:nvPicPr>
          <p:cNvPr id="2050" name="Picture 2">
            <a:extLst>
              <a:ext uri="{FF2B5EF4-FFF2-40B4-BE49-F238E27FC236}">
                <a16:creationId xmlns:a16="http://schemas.microsoft.com/office/drawing/2014/main" id="{E06C9BB4-0400-F1F3-3B8F-1E07809AC3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64009" y="365125"/>
            <a:ext cx="2139696" cy="1783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3EBE-BC92-741F-3CA0-9DF96027EB76}"/>
              </a:ext>
            </a:extLst>
          </p:cNvPr>
          <p:cNvSpPr>
            <a:spLocks noGrp="1"/>
          </p:cNvSpPr>
          <p:nvPr>
            <p:ph type="title"/>
          </p:nvPr>
        </p:nvSpPr>
        <p:spPr>
          <a:xfrm>
            <a:off x="838200" y="365125"/>
            <a:ext cx="10839138" cy="1325563"/>
          </a:xfrm>
        </p:spPr>
        <p:txBody>
          <a:bodyPr/>
          <a:lstStyle/>
          <a:p>
            <a:r>
              <a:rPr lang="en-US" dirty="0"/>
              <a:t>How can your OSNAP program support other state initiatives?</a:t>
            </a:r>
          </a:p>
        </p:txBody>
      </p:sp>
      <p:sp>
        <p:nvSpPr>
          <p:cNvPr id="3" name="Content Placeholder 2">
            <a:extLst>
              <a:ext uri="{FF2B5EF4-FFF2-40B4-BE49-F238E27FC236}">
                <a16:creationId xmlns:a16="http://schemas.microsoft.com/office/drawing/2014/main" id="{614422CB-98B7-2099-3403-61C0DF11301D}"/>
              </a:ext>
            </a:extLst>
          </p:cNvPr>
          <p:cNvSpPr>
            <a:spLocks noGrp="1"/>
          </p:cNvSpPr>
          <p:nvPr>
            <p:ph idx="1"/>
          </p:nvPr>
        </p:nvSpPr>
        <p:spPr/>
        <p:txBody>
          <a:bodyPr>
            <a:normAutofit fontScale="92500" lnSpcReduction="10000"/>
          </a:bodyPr>
          <a:lstStyle/>
          <a:p>
            <a:r>
              <a:rPr lang="en-US" dirty="0">
                <a:latin typeface="Franklin Gothic Book" panose="020B0503020102020204" pitchFamily="34" charset="0"/>
              </a:rPr>
              <a:t>Child Care Regulations could cover….</a:t>
            </a:r>
          </a:p>
          <a:p>
            <a:pPr lvl="1"/>
            <a:r>
              <a:rPr lang="en-US" dirty="0">
                <a:latin typeface="Franklin Gothic Book" panose="020B0503020102020204" pitchFamily="34" charset="0"/>
              </a:rPr>
              <a:t>Adequate space for physical activity</a:t>
            </a:r>
          </a:p>
          <a:p>
            <a:pPr lvl="1"/>
            <a:r>
              <a:rPr lang="en-US" dirty="0">
                <a:latin typeface="Franklin Gothic Book" panose="020B0503020102020204" pitchFamily="34" charset="0"/>
              </a:rPr>
              <a:t>Encouraging outdoor play</a:t>
            </a:r>
          </a:p>
          <a:p>
            <a:pPr lvl="1"/>
            <a:r>
              <a:rPr lang="en-US" dirty="0">
                <a:latin typeface="Franklin Gothic Book" panose="020B0503020102020204" pitchFamily="34" charset="0"/>
              </a:rPr>
              <a:t>Requiring physical activity</a:t>
            </a:r>
          </a:p>
          <a:p>
            <a:pPr lvl="1"/>
            <a:r>
              <a:rPr lang="en-US" dirty="0">
                <a:latin typeface="Franklin Gothic Book" panose="020B0503020102020204" pitchFamily="34" charset="0"/>
              </a:rPr>
              <a:t>Encouraging a variety of foods be served at snack</a:t>
            </a:r>
          </a:p>
          <a:p>
            <a:pPr lvl="1"/>
            <a:r>
              <a:rPr lang="en-US" dirty="0">
                <a:latin typeface="Franklin Gothic Book" panose="020B0503020102020204" pitchFamily="34" charset="0"/>
              </a:rPr>
              <a:t>Requiring child participation in food preparation</a:t>
            </a:r>
          </a:p>
          <a:p>
            <a:pPr lvl="1"/>
            <a:r>
              <a:rPr lang="en-US" dirty="0">
                <a:latin typeface="Franklin Gothic Book" panose="020B0503020102020204" pitchFamily="34" charset="0"/>
              </a:rPr>
              <a:t>Making water freely available</a:t>
            </a:r>
          </a:p>
          <a:p>
            <a:pPr lvl="1"/>
            <a:r>
              <a:rPr lang="en-US" dirty="0">
                <a:latin typeface="Franklin Gothic Book" panose="020B0503020102020204" pitchFamily="34" charset="0"/>
              </a:rPr>
              <a:t>Requiring physical activity and nutrition curricula</a:t>
            </a:r>
          </a:p>
          <a:p>
            <a:pPr lvl="1"/>
            <a:r>
              <a:rPr lang="en-US" dirty="0">
                <a:latin typeface="Franklin Gothic Book" panose="020B0503020102020204" pitchFamily="34" charset="0"/>
              </a:rPr>
              <a:t>Provision of nutrition training to staff</a:t>
            </a:r>
          </a:p>
          <a:p>
            <a:pPr lvl="1"/>
            <a:r>
              <a:rPr lang="en-US" dirty="0">
                <a:latin typeface="Franklin Gothic Book" panose="020B0503020102020204" pitchFamily="34" charset="0"/>
              </a:rPr>
              <a:t>Staff making positive statements about healthy eating</a:t>
            </a:r>
          </a:p>
          <a:p>
            <a:pPr lvl="1"/>
            <a:r>
              <a:rPr lang="en-US" dirty="0">
                <a:latin typeface="Franklin Gothic Book" panose="020B0503020102020204" pitchFamily="34" charset="0"/>
              </a:rPr>
              <a:t>Prohibiting withholding food or outdoor time as punishment</a:t>
            </a:r>
          </a:p>
          <a:p>
            <a:pPr lvl="1"/>
            <a:r>
              <a:rPr lang="en-US" dirty="0">
                <a:latin typeface="Franklin Gothic Book" panose="020B0503020102020204" pitchFamily="34" charset="0"/>
              </a:rPr>
              <a:t>Parents must be informed of changes to the menu</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13403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B8EC-379F-EF13-F632-B02E8E4F25EF}"/>
              </a:ext>
            </a:extLst>
          </p:cNvPr>
          <p:cNvSpPr>
            <a:spLocks noGrp="1"/>
          </p:cNvSpPr>
          <p:nvPr>
            <p:ph type="title"/>
          </p:nvPr>
        </p:nvSpPr>
        <p:spPr/>
        <p:txBody>
          <a:bodyPr>
            <a:normAutofit/>
          </a:bodyPr>
          <a:lstStyle/>
          <a:p>
            <a:r>
              <a:rPr lang="en-US" dirty="0"/>
              <a:t>OSNAP goals support federal and district objectives</a:t>
            </a:r>
          </a:p>
        </p:txBody>
      </p:sp>
      <p:sp>
        <p:nvSpPr>
          <p:cNvPr id="3" name="Content Placeholder 2">
            <a:extLst>
              <a:ext uri="{FF2B5EF4-FFF2-40B4-BE49-F238E27FC236}">
                <a16:creationId xmlns:a16="http://schemas.microsoft.com/office/drawing/2014/main" id="{C347C785-4111-D076-398B-ADBBB3E9D98A}"/>
              </a:ext>
            </a:extLst>
          </p:cNvPr>
          <p:cNvSpPr>
            <a:spLocks noGrp="1"/>
          </p:cNvSpPr>
          <p:nvPr>
            <p:ph idx="1"/>
          </p:nvPr>
        </p:nvSpPr>
        <p:spPr/>
        <p:txBody>
          <a:bodyPr/>
          <a:lstStyle/>
          <a:p>
            <a:r>
              <a:rPr lang="en-US" dirty="0">
                <a:latin typeface="Franklin Gothic Book" panose="020B0503020102020204" pitchFamily="34" charset="0"/>
              </a:rPr>
              <a:t>Water regulations within schools</a:t>
            </a:r>
          </a:p>
          <a:p>
            <a:pPr lvl="1"/>
            <a:r>
              <a:rPr lang="en-US" dirty="0">
                <a:latin typeface="Franklin Gothic Book" panose="020B0503020102020204" pitchFamily="34" charset="0"/>
              </a:rPr>
              <a:t>Healthy, Hunger-Free Kids Act of 2010 states programs participating in the National School Lunch Program and CACFP should make safe drinking water available to children, throughout the day, including at meal times, in the location where meals are served.</a:t>
            </a:r>
          </a:p>
          <a:p>
            <a:endParaRPr lang="en-US" dirty="0">
              <a:latin typeface="Franklin Gothic Book" panose="020B0503020102020204" pitchFamily="34" charset="0"/>
            </a:endParaRPr>
          </a:p>
          <a:p>
            <a:r>
              <a:rPr lang="en-US" dirty="0">
                <a:latin typeface="Franklin Gothic Book" panose="020B0503020102020204" pitchFamily="34" charset="0"/>
              </a:rPr>
              <a:t>School Wellness Committees</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40429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3376-C4D0-F9A0-B91F-34DA16AACCAD}"/>
              </a:ext>
            </a:extLst>
          </p:cNvPr>
          <p:cNvSpPr>
            <a:spLocks noGrp="1"/>
          </p:cNvSpPr>
          <p:nvPr>
            <p:ph type="title"/>
          </p:nvPr>
        </p:nvSpPr>
        <p:spPr/>
        <p:txBody>
          <a:bodyPr/>
          <a:lstStyle/>
          <a:p>
            <a:r>
              <a:rPr lang="en-US" dirty="0"/>
              <a:t>What types of healthy changes can you make at your program?</a:t>
            </a:r>
          </a:p>
        </p:txBody>
      </p:sp>
      <p:sp>
        <p:nvSpPr>
          <p:cNvPr id="3" name="Content Placeholder 2">
            <a:extLst>
              <a:ext uri="{FF2B5EF4-FFF2-40B4-BE49-F238E27FC236}">
                <a16:creationId xmlns:a16="http://schemas.microsoft.com/office/drawing/2014/main" id="{5A549C54-3314-1E2A-85DD-83F0D052FB54}"/>
              </a:ext>
            </a:extLst>
          </p:cNvPr>
          <p:cNvSpPr>
            <a:spLocks noGrp="1"/>
          </p:cNvSpPr>
          <p:nvPr>
            <p:ph idx="1"/>
          </p:nvPr>
        </p:nvSpPr>
        <p:spPr/>
        <p:txBody>
          <a:bodyPr/>
          <a:lstStyle/>
          <a:p>
            <a:pPr marL="0" indent="0">
              <a:buNone/>
            </a:pPr>
            <a:endParaRPr lang="en-US" dirty="0"/>
          </a:p>
          <a:p>
            <a:endParaRPr lang="en-US" dirty="0"/>
          </a:p>
        </p:txBody>
      </p:sp>
      <p:graphicFrame>
        <p:nvGraphicFramePr>
          <p:cNvPr id="4" name="Content Placeholder 3">
            <a:extLst>
              <a:ext uri="{FF2B5EF4-FFF2-40B4-BE49-F238E27FC236}">
                <a16:creationId xmlns:a16="http://schemas.microsoft.com/office/drawing/2014/main" id="{E879B6CB-98FE-CF0D-8F14-8D518B59FB60}"/>
              </a:ext>
            </a:extLst>
          </p:cNvPr>
          <p:cNvGraphicFramePr>
            <a:graphicFrameLocks/>
          </p:cNvGraphicFramePr>
          <p:nvPr>
            <p:extLst>
              <p:ext uri="{D42A27DB-BD31-4B8C-83A1-F6EECF244321}">
                <p14:modId xmlns:p14="http://schemas.microsoft.com/office/powerpoint/2010/main" val="1094248990"/>
              </p:ext>
            </p:extLst>
          </p:nvPr>
        </p:nvGraphicFramePr>
        <p:xfrm>
          <a:off x="531607" y="1709727"/>
          <a:ext cx="10903772" cy="4583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88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EAB3-364D-4D8E-4F60-180C9619C4A6}"/>
              </a:ext>
            </a:extLst>
          </p:cNvPr>
          <p:cNvSpPr>
            <a:spLocks noGrp="1"/>
          </p:cNvSpPr>
          <p:nvPr>
            <p:ph type="title"/>
          </p:nvPr>
        </p:nvSpPr>
        <p:spPr/>
        <p:txBody>
          <a:bodyPr/>
          <a:lstStyle/>
          <a:p>
            <a:r>
              <a:rPr lang="en-US" dirty="0"/>
              <a:t>Examples</a:t>
            </a:r>
          </a:p>
        </p:txBody>
      </p:sp>
      <p:graphicFrame>
        <p:nvGraphicFramePr>
          <p:cNvPr id="4" name="Content Placeholder 3">
            <a:extLst>
              <a:ext uri="{FF2B5EF4-FFF2-40B4-BE49-F238E27FC236}">
                <a16:creationId xmlns:a16="http://schemas.microsoft.com/office/drawing/2014/main" id="{1F93BF18-1E79-A323-4A72-90233EDA0C91}"/>
              </a:ext>
            </a:extLst>
          </p:cNvPr>
          <p:cNvGraphicFramePr>
            <a:graphicFrameLocks noGrp="1"/>
          </p:cNvGraphicFramePr>
          <p:nvPr>
            <p:ph idx="1"/>
            <p:extLst>
              <p:ext uri="{D42A27DB-BD31-4B8C-83A1-F6EECF244321}">
                <p14:modId xmlns:p14="http://schemas.microsoft.com/office/powerpoint/2010/main" val="37927202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70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1D55-0A39-1B3D-DB59-93EA980589FB}"/>
              </a:ext>
            </a:extLst>
          </p:cNvPr>
          <p:cNvSpPr>
            <a:spLocks noGrp="1"/>
          </p:cNvSpPr>
          <p:nvPr>
            <p:ph type="title"/>
          </p:nvPr>
        </p:nvSpPr>
        <p:spPr/>
        <p:txBody>
          <a:bodyPr/>
          <a:lstStyle/>
          <a:p>
            <a:r>
              <a:rPr lang="en-US" dirty="0"/>
              <a:t>Feedback &amp; Planning</a:t>
            </a:r>
          </a:p>
        </p:txBody>
      </p:sp>
      <p:sp>
        <p:nvSpPr>
          <p:cNvPr id="3" name="Content Placeholder 2">
            <a:extLst>
              <a:ext uri="{FF2B5EF4-FFF2-40B4-BE49-F238E27FC236}">
                <a16:creationId xmlns:a16="http://schemas.microsoft.com/office/drawing/2014/main" id="{2AD4BA31-5EC3-1405-AAD3-04633A521ECD}"/>
              </a:ext>
            </a:extLst>
          </p:cNvPr>
          <p:cNvSpPr>
            <a:spLocks noGrp="1"/>
          </p:cNvSpPr>
          <p:nvPr>
            <p:ph idx="1"/>
          </p:nvPr>
        </p:nvSpPr>
        <p:spPr/>
        <p:txBody>
          <a:bodyPr>
            <a:normAutofit fontScale="92500"/>
          </a:bodyPr>
          <a:lstStyle/>
          <a:p>
            <a:pPr marL="514350" indent="-514350">
              <a:buFont typeface="+mj-lt"/>
              <a:buAutoNum type="arabicPeriod"/>
            </a:pPr>
            <a:r>
              <a:rPr lang="en-US" dirty="0">
                <a:latin typeface="Franklin Gothic Book" panose="020B0503020102020204" pitchFamily="34" charset="0"/>
              </a:rPr>
              <a:t>Break out into afterschool teams</a:t>
            </a:r>
          </a:p>
          <a:p>
            <a:pPr marL="514350" indent="-514350">
              <a:buFont typeface="+mj-lt"/>
              <a:buAutoNum type="arabicPeriod"/>
            </a:pPr>
            <a:r>
              <a:rPr lang="en-US" dirty="0">
                <a:latin typeface="Franklin Gothic Book" panose="020B0503020102020204" pitchFamily="34" charset="0"/>
              </a:rPr>
              <a:t>Use your completed daily self-assessments to complete the </a:t>
            </a:r>
            <a:r>
              <a:rPr lang="en-US" b="1" dirty="0">
                <a:latin typeface="Franklin Gothic Book" panose="020B0503020102020204" pitchFamily="34" charset="0"/>
              </a:rPr>
              <a:t>OSNAP Daily Practice Assessment Areas for Improvement: Practice Report</a:t>
            </a:r>
          </a:p>
          <a:p>
            <a:pPr marL="514350" indent="-514350">
              <a:buFont typeface="+mj-lt"/>
              <a:buAutoNum type="arabicPeriod"/>
            </a:pPr>
            <a:r>
              <a:rPr lang="en-US" dirty="0">
                <a:latin typeface="Franklin Gothic Book" panose="020B0503020102020204" pitchFamily="34" charset="0"/>
              </a:rPr>
              <a:t>Based on your results, use tip sheets and fast maps to brainstorm priorities</a:t>
            </a:r>
          </a:p>
          <a:p>
            <a:pPr marL="514350" indent="-514350">
              <a:buFont typeface="+mj-lt"/>
              <a:buAutoNum type="arabicPeriod"/>
            </a:pPr>
            <a:r>
              <a:rPr lang="en-US" dirty="0">
                <a:latin typeface="Franklin Gothic Book" panose="020B0503020102020204" pitchFamily="34" charset="0"/>
              </a:rPr>
              <a:t>Set 3 goals for improving nutrition, physical activity, or screen time at your program</a:t>
            </a:r>
          </a:p>
          <a:p>
            <a:pPr marL="514350" indent="-514350">
              <a:buFont typeface="+mj-lt"/>
              <a:buAutoNum type="arabicPeriod"/>
            </a:pPr>
            <a:r>
              <a:rPr lang="en-US" dirty="0">
                <a:latin typeface="Franklin Gothic Book" panose="020B0503020102020204" pitchFamily="34" charset="0"/>
              </a:rPr>
              <a:t>Decide on practice action steps for each goal</a:t>
            </a:r>
          </a:p>
          <a:p>
            <a:pPr marL="514350" indent="-514350">
              <a:buFont typeface="+mj-lt"/>
              <a:buAutoNum type="arabicPeriod"/>
            </a:pPr>
            <a:r>
              <a:rPr lang="en-US" dirty="0">
                <a:latin typeface="Franklin Gothic Book" panose="020B0503020102020204" pitchFamily="34" charset="0"/>
              </a:rPr>
              <a:t>Complete the OSNAP Action Planning Document (2 copies, one for me, one for you)</a:t>
            </a:r>
          </a:p>
          <a:p>
            <a:pPr marL="0" indent="0">
              <a:buNone/>
            </a:pPr>
            <a:endParaRPr lang="en-US" dirty="0">
              <a:latin typeface="Franklin Gothic Book" panose="020B0503020102020204" pitchFamily="34" charset="0"/>
            </a:endParaRPr>
          </a:p>
        </p:txBody>
      </p:sp>
    </p:spTree>
    <p:extLst>
      <p:ext uri="{BB962C8B-B14F-4D97-AF65-F5344CB8AC3E}">
        <p14:creationId xmlns:p14="http://schemas.microsoft.com/office/powerpoint/2010/main" val="61399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D753-0C39-2AD7-2EAD-ED0B30525351}"/>
              </a:ext>
            </a:extLst>
          </p:cNvPr>
          <p:cNvSpPr>
            <a:spLocks noGrp="1"/>
          </p:cNvSpPr>
          <p:nvPr>
            <p:ph type="title"/>
          </p:nvPr>
        </p:nvSpPr>
        <p:spPr/>
        <p:txBody>
          <a:bodyPr/>
          <a:lstStyle/>
          <a:p>
            <a:r>
              <a:rPr lang="en-US" dirty="0"/>
              <a:t>How </a:t>
            </a:r>
            <a:r>
              <a:rPr lang="en-US"/>
              <a:t>to Register for My OSNAP</a:t>
            </a:r>
          </a:p>
        </p:txBody>
      </p:sp>
      <p:sp>
        <p:nvSpPr>
          <p:cNvPr id="3" name="Content Placeholder 2">
            <a:extLst>
              <a:ext uri="{FF2B5EF4-FFF2-40B4-BE49-F238E27FC236}">
                <a16:creationId xmlns:a16="http://schemas.microsoft.com/office/drawing/2014/main" id="{878F4AC3-4DC2-A0C2-ED62-9952BDE40553}"/>
              </a:ext>
            </a:extLst>
          </p:cNvPr>
          <p:cNvSpPr>
            <a:spLocks noGrp="1"/>
          </p:cNvSpPr>
          <p:nvPr>
            <p:ph idx="1"/>
          </p:nvPr>
        </p:nvSpPr>
        <p:spPr>
          <a:xfrm>
            <a:off x="838200" y="1582135"/>
            <a:ext cx="10515600" cy="477960"/>
          </a:xfrm>
        </p:spPr>
        <p:txBody>
          <a:bodyPr>
            <a:normAutofit/>
          </a:bodyPr>
          <a:lstStyle/>
          <a:p>
            <a:pPr marL="0" indent="0">
              <a:buNone/>
            </a:pPr>
            <a:r>
              <a:rPr lang="en-US" sz="2200" i="1" dirty="0"/>
              <a:t>Did you know that you can access OSNAP materials electronically?</a:t>
            </a:r>
          </a:p>
        </p:txBody>
      </p:sp>
      <p:sp>
        <p:nvSpPr>
          <p:cNvPr id="5" name="TextBox 4">
            <a:extLst>
              <a:ext uri="{FF2B5EF4-FFF2-40B4-BE49-F238E27FC236}">
                <a16:creationId xmlns:a16="http://schemas.microsoft.com/office/drawing/2014/main" id="{95C80E81-472C-6330-E1ED-BAF57DF1BEA4}"/>
              </a:ext>
            </a:extLst>
          </p:cNvPr>
          <p:cNvSpPr txBox="1"/>
          <p:nvPr/>
        </p:nvSpPr>
        <p:spPr>
          <a:xfrm>
            <a:off x="838200" y="2102411"/>
            <a:ext cx="8225521" cy="1015663"/>
          </a:xfrm>
          <a:prstGeom prst="rect">
            <a:avLst/>
          </a:prstGeom>
          <a:noFill/>
        </p:spPr>
        <p:txBody>
          <a:bodyPr wrap="none" rtlCol="0">
            <a:spAutoFit/>
          </a:bodyPr>
          <a:lstStyle/>
          <a:p>
            <a:r>
              <a:rPr lang="en-US" sz="2000" b="1" u="sng" dirty="0"/>
              <a:t>To register for My OSNAP: </a:t>
            </a:r>
          </a:p>
          <a:p>
            <a:pPr marL="342900" indent="-342900">
              <a:buFont typeface="+mj-lt"/>
              <a:buAutoNum type="arabicPeriod"/>
            </a:pPr>
            <a:r>
              <a:rPr lang="en-US" sz="2000" dirty="0">
                <a:latin typeface="Franklin Gothic Book" panose="020B0503020102020204" pitchFamily="34" charset="0"/>
              </a:rPr>
              <a:t>Go to </a:t>
            </a:r>
            <a:r>
              <a:rPr lang="en-US" sz="2000" dirty="0" err="1">
                <a:latin typeface="Franklin Gothic Book" panose="020B0503020102020204" pitchFamily="34" charset="0"/>
              </a:rPr>
              <a:t>osnap.org</a:t>
            </a:r>
            <a:r>
              <a:rPr lang="en-US" sz="2000" dirty="0">
                <a:latin typeface="Franklin Gothic Book" panose="020B0503020102020204" pitchFamily="34" charset="0"/>
              </a:rPr>
              <a:t> and click “Log in to My OSNAP” or scan this QR code</a:t>
            </a:r>
            <a:r>
              <a:rPr lang="en-US" sz="2000" dirty="0">
                <a:latin typeface="Franklin Gothic Book" panose="020B0503020102020204" pitchFamily="34" charset="0"/>
                <a:sym typeface="Wingdings" pitchFamily="2" charset="2"/>
              </a:rPr>
              <a:t></a:t>
            </a:r>
            <a:endParaRPr lang="en-US" sz="2000" dirty="0">
              <a:latin typeface="Franklin Gothic Book" panose="020B0503020102020204" pitchFamily="34" charset="0"/>
            </a:endParaRPr>
          </a:p>
          <a:p>
            <a:pPr marL="342900" indent="-342900">
              <a:buFont typeface="+mj-lt"/>
              <a:buAutoNum type="arabicPeriod"/>
            </a:pPr>
            <a:r>
              <a:rPr lang="en-US" sz="2000" dirty="0">
                <a:latin typeface="Franklin Gothic Book" panose="020B0503020102020204" pitchFamily="34" charset="0"/>
              </a:rPr>
              <a:t>Click “Register” to create your account.</a:t>
            </a:r>
          </a:p>
        </p:txBody>
      </p:sp>
      <p:grpSp>
        <p:nvGrpSpPr>
          <p:cNvPr id="24" name="Group 23">
            <a:extLst>
              <a:ext uri="{FF2B5EF4-FFF2-40B4-BE49-F238E27FC236}">
                <a16:creationId xmlns:a16="http://schemas.microsoft.com/office/drawing/2014/main" id="{5EEBE7FB-6DB9-3158-5B50-C24864DA72D2}"/>
              </a:ext>
            </a:extLst>
          </p:cNvPr>
          <p:cNvGrpSpPr/>
          <p:nvPr/>
        </p:nvGrpSpPr>
        <p:grpSpPr>
          <a:xfrm>
            <a:off x="838200" y="3277105"/>
            <a:ext cx="10993154" cy="3215770"/>
            <a:chOff x="838200" y="3277105"/>
            <a:chExt cx="10993154" cy="3215770"/>
          </a:xfrm>
        </p:grpSpPr>
        <p:pic>
          <p:nvPicPr>
            <p:cNvPr id="9" name="Picture 8" descr="A screenshot of a web page&#10;&#10;Description automatically generated">
              <a:extLst>
                <a:ext uri="{FF2B5EF4-FFF2-40B4-BE49-F238E27FC236}">
                  <a16:creationId xmlns:a16="http://schemas.microsoft.com/office/drawing/2014/main" id="{62164E25-D013-F7CC-F9B9-5CC9314D1D6A}"/>
                </a:ext>
              </a:extLst>
            </p:cNvPr>
            <p:cNvPicPr>
              <a:picLocks noChangeAspect="1"/>
            </p:cNvPicPr>
            <p:nvPr/>
          </p:nvPicPr>
          <p:blipFill>
            <a:blip r:embed="rId2"/>
            <a:stretch>
              <a:fillRect/>
            </a:stretch>
          </p:blipFill>
          <p:spPr>
            <a:xfrm>
              <a:off x="838200" y="3524895"/>
              <a:ext cx="7772400" cy="2967980"/>
            </a:xfrm>
            <a:prstGeom prst="rect">
              <a:avLst/>
            </a:prstGeom>
            <a:ln>
              <a:solidFill>
                <a:schemeClr val="bg2">
                  <a:lumMod val="75000"/>
                </a:schemeClr>
              </a:solidFill>
            </a:ln>
            <a:effectLst>
              <a:outerShdw blurRad="444500" dir="2400000" algn="tl" rotWithShape="0">
                <a:prstClr val="black">
                  <a:alpha val="65000"/>
                </a:prstClr>
              </a:outerShdw>
            </a:effectLst>
          </p:spPr>
        </p:pic>
        <p:pic>
          <p:nvPicPr>
            <p:cNvPr id="7" name="Picture 6" descr="A screenshot of a login screen&#10;&#10;Description automatically generated">
              <a:extLst>
                <a:ext uri="{FF2B5EF4-FFF2-40B4-BE49-F238E27FC236}">
                  <a16:creationId xmlns:a16="http://schemas.microsoft.com/office/drawing/2014/main" id="{59DB806C-8264-658C-73CA-8115385E5F74}"/>
                </a:ext>
              </a:extLst>
            </p:cNvPr>
            <p:cNvPicPr>
              <a:picLocks noChangeAspect="1"/>
            </p:cNvPicPr>
            <p:nvPr/>
          </p:nvPicPr>
          <p:blipFill rotWithShape="1">
            <a:blip r:embed="rId3"/>
            <a:srcRect l="14659" t="17998" r="2063" b="16972"/>
            <a:stretch/>
          </p:blipFill>
          <p:spPr>
            <a:xfrm>
              <a:off x="8459917" y="3277105"/>
              <a:ext cx="3371437" cy="2162129"/>
            </a:xfrm>
            <a:prstGeom prst="rect">
              <a:avLst/>
            </a:prstGeom>
            <a:ln>
              <a:solidFill>
                <a:schemeClr val="bg2">
                  <a:lumMod val="75000"/>
                </a:schemeClr>
              </a:solidFill>
            </a:ln>
            <a:effectLst>
              <a:outerShdw blurRad="444500" dir="2400000" algn="tl" rotWithShape="0">
                <a:prstClr val="black">
                  <a:alpha val="65000"/>
                </a:prstClr>
              </a:outerShdw>
            </a:effectLst>
          </p:spPr>
        </p:pic>
        <p:sp>
          <p:nvSpPr>
            <p:cNvPr id="10" name="Oval 9">
              <a:extLst>
                <a:ext uri="{FF2B5EF4-FFF2-40B4-BE49-F238E27FC236}">
                  <a16:creationId xmlns:a16="http://schemas.microsoft.com/office/drawing/2014/main" id="{4AE26BC1-5AF5-B74A-4E03-D75BFAF6D574}"/>
                </a:ext>
              </a:extLst>
            </p:cNvPr>
            <p:cNvSpPr/>
            <p:nvPr/>
          </p:nvSpPr>
          <p:spPr>
            <a:xfrm>
              <a:off x="7152794" y="3806251"/>
              <a:ext cx="1307123" cy="378889"/>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B1AC2AE-440F-3E59-0E62-17E7E128226C}"/>
                </a:ext>
              </a:extLst>
            </p:cNvPr>
            <p:cNvSpPr/>
            <p:nvPr/>
          </p:nvSpPr>
          <p:spPr>
            <a:xfrm>
              <a:off x="9935305" y="5020611"/>
              <a:ext cx="910256" cy="272840"/>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CE54E44-2FE7-1528-32DC-677F64180F76}"/>
                </a:ext>
              </a:extLst>
            </p:cNvPr>
            <p:cNvCxnSpPr>
              <a:cxnSpLocks/>
              <a:endCxn id="10" idx="3"/>
            </p:cNvCxnSpPr>
            <p:nvPr/>
          </p:nvCxnSpPr>
          <p:spPr>
            <a:xfrm flipV="1">
              <a:off x="7002111" y="4129653"/>
              <a:ext cx="342107" cy="336843"/>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4D07764-4F45-0435-C87D-06D3EF4CA2F5}"/>
                </a:ext>
              </a:extLst>
            </p:cNvPr>
            <p:cNvCxnSpPr>
              <a:cxnSpLocks/>
              <a:endCxn id="11" idx="3"/>
            </p:cNvCxnSpPr>
            <p:nvPr/>
          </p:nvCxnSpPr>
          <p:spPr>
            <a:xfrm flipV="1">
              <a:off x="9726299" y="5253495"/>
              <a:ext cx="342310" cy="185739"/>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pic>
        <p:nvPicPr>
          <p:cNvPr id="6" name="Picture 5" descr="A qr code on a white background&#10;&#10;Description automatically generated">
            <a:extLst>
              <a:ext uri="{FF2B5EF4-FFF2-40B4-BE49-F238E27FC236}">
                <a16:creationId xmlns:a16="http://schemas.microsoft.com/office/drawing/2014/main" id="{CA52EC34-8191-A2DE-6C88-55CACC22D4C3}"/>
              </a:ext>
            </a:extLst>
          </p:cNvPr>
          <p:cNvPicPr>
            <a:picLocks noChangeAspect="1"/>
          </p:cNvPicPr>
          <p:nvPr/>
        </p:nvPicPr>
        <p:blipFill>
          <a:blip r:embed="rId4"/>
          <a:stretch>
            <a:fillRect/>
          </a:stretch>
        </p:blipFill>
        <p:spPr>
          <a:xfrm>
            <a:off x="9264616" y="723902"/>
            <a:ext cx="2251634" cy="2251634"/>
          </a:xfrm>
          <a:prstGeom prst="rect">
            <a:avLst/>
          </a:prstGeom>
        </p:spPr>
      </p:pic>
    </p:spTree>
    <p:extLst>
      <p:ext uri="{BB962C8B-B14F-4D97-AF65-F5344CB8AC3E}">
        <p14:creationId xmlns:p14="http://schemas.microsoft.com/office/powerpoint/2010/main" val="380704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4643-0273-BD2F-7C4B-3CD0CFD4544F}"/>
              </a:ext>
            </a:extLst>
          </p:cNvPr>
          <p:cNvSpPr>
            <a:spLocks noGrp="1"/>
          </p:cNvSpPr>
          <p:nvPr>
            <p:ph type="title"/>
          </p:nvPr>
        </p:nvSpPr>
        <p:spPr>
          <a:xfrm>
            <a:off x="286109" y="227102"/>
            <a:ext cx="10515600" cy="1325563"/>
          </a:xfrm>
        </p:spPr>
        <p:txBody>
          <a:bodyPr/>
          <a:lstStyle/>
          <a:p>
            <a:r>
              <a:rPr lang="en-US" dirty="0"/>
              <a:t>Agenda</a:t>
            </a:r>
          </a:p>
        </p:txBody>
      </p:sp>
      <p:graphicFrame>
        <p:nvGraphicFramePr>
          <p:cNvPr id="4" name="Content Placeholder 3">
            <a:extLst>
              <a:ext uri="{FF2B5EF4-FFF2-40B4-BE49-F238E27FC236}">
                <a16:creationId xmlns:a16="http://schemas.microsoft.com/office/drawing/2014/main" id="{B7E6939D-58A9-7A16-3271-E30D9E80EA3B}"/>
              </a:ext>
            </a:extLst>
          </p:cNvPr>
          <p:cNvGraphicFramePr>
            <a:graphicFrameLocks noGrp="1"/>
          </p:cNvGraphicFramePr>
          <p:nvPr>
            <p:ph idx="1"/>
            <p:extLst>
              <p:ext uri="{D42A27DB-BD31-4B8C-83A1-F6EECF244321}">
                <p14:modId xmlns:p14="http://schemas.microsoft.com/office/powerpoint/2010/main" val="1997372403"/>
              </p:ext>
            </p:extLst>
          </p:nvPr>
        </p:nvGraphicFramePr>
        <p:xfrm>
          <a:off x="1" y="1337825"/>
          <a:ext cx="12192000" cy="5034280"/>
        </p:xfrm>
        <a:graphic>
          <a:graphicData uri="http://schemas.openxmlformats.org/drawingml/2006/table">
            <a:tbl>
              <a:tblPr firstRow="1" bandRow="1">
                <a:tableStyleId>{5C22544A-7EE6-4342-B048-85BDC9FD1C3A}</a:tableStyleId>
              </a:tblPr>
              <a:tblGrid>
                <a:gridCol w="3088841">
                  <a:extLst>
                    <a:ext uri="{9D8B030D-6E8A-4147-A177-3AD203B41FA5}">
                      <a16:colId xmlns:a16="http://schemas.microsoft.com/office/drawing/2014/main" val="254998833"/>
                    </a:ext>
                  </a:extLst>
                </a:gridCol>
                <a:gridCol w="9103159">
                  <a:extLst>
                    <a:ext uri="{9D8B030D-6E8A-4147-A177-3AD203B41FA5}">
                      <a16:colId xmlns:a16="http://schemas.microsoft.com/office/drawing/2014/main" val="2623671046"/>
                    </a:ext>
                  </a:extLst>
                </a:gridCol>
              </a:tblGrid>
              <a:tr h="370840">
                <a:tc>
                  <a:txBody>
                    <a:bodyPr/>
                    <a:lstStyle/>
                    <a:p>
                      <a:r>
                        <a:rPr lang="en-US" dirty="0"/>
                        <a:t>Time</a:t>
                      </a:r>
                    </a:p>
                  </a:txBody>
                  <a:tcPr/>
                </a:tc>
                <a:tc>
                  <a:txBody>
                    <a:bodyPr/>
                    <a:lstStyle/>
                    <a:p>
                      <a:r>
                        <a:rPr lang="en-US" dirty="0"/>
                        <a:t>Task</a:t>
                      </a:r>
                    </a:p>
                  </a:txBody>
                  <a:tcPr/>
                </a:tc>
                <a:extLst>
                  <a:ext uri="{0D108BD9-81ED-4DB2-BD59-A6C34878D82A}">
                    <a16:rowId xmlns:a16="http://schemas.microsoft.com/office/drawing/2014/main" val="585175414"/>
                  </a:ext>
                </a:extLst>
              </a:tr>
              <a:tr h="370840">
                <a:tc>
                  <a:txBody>
                    <a:bodyPr/>
                    <a:lstStyle/>
                    <a:p>
                      <a:r>
                        <a:rPr lang="en-US" b="1" dirty="0">
                          <a:latin typeface="Franklin Gothic Book" panose="020B0503020102020204" pitchFamily="34" charset="0"/>
                        </a:rPr>
                        <a:t>10:00am – 11:30am</a:t>
                      </a:r>
                    </a:p>
                  </a:txBody>
                  <a:tcPr/>
                </a:tc>
                <a:tc>
                  <a:txBody>
                    <a:bodyPr/>
                    <a:lstStyle/>
                    <a:p>
                      <a:r>
                        <a:rPr lang="en-US" b="1" dirty="0">
                          <a:latin typeface="Franklin Gothic Book" panose="020B0503020102020204" pitchFamily="34" charset="0"/>
                        </a:rPr>
                        <a:t>Presentation</a:t>
                      </a:r>
                    </a:p>
                    <a:p>
                      <a:pPr marL="285750" indent="-285750">
                        <a:buFont typeface="Arial" panose="020B0604020202020204" pitchFamily="34" charset="0"/>
                        <a:buChar char="•"/>
                      </a:pPr>
                      <a:r>
                        <a:rPr lang="en-US" dirty="0">
                          <a:latin typeface="Franklin Gothic Book" panose="020B0503020102020204" pitchFamily="34" charset="0"/>
                        </a:rPr>
                        <a:t>OSNAP support</a:t>
                      </a:r>
                    </a:p>
                    <a:p>
                      <a:pPr marL="285750" indent="-285750">
                        <a:buFont typeface="Arial" panose="020B0604020202020204" pitchFamily="34" charset="0"/>
                        <a:buChar char="•"/>
                      </a:pPr>
                      <a:r>
                        <a:rPr lang="en-US" dirty="0">
                          <a:latin typeface="Franklin Gothic Book" panose="020B0503020102020204" pitchFamily="34" charset="0"/>
                        </a:rPr>
                        <a:t>OSNAP Health Goal</a:t>
                      </a:r>
                    </a:p>
                    <a:p>
                      <a:pPr marL="285750" indent="-285750">
                        <a:buFont typeface="Arial" panose="020B0604020202020204" pitchFamily="34" charset="0"/>
                        <a:buChar char="•"/>
                      </a:pPr>
                      <a:r>
                        <a:rPr lang="en-US" dirty="0">
                          <a:latin typeface="Franklin Gothic Book" panose="020B0503020102020204" pitchFamily="34" charset="0"/>
                        </a:rPr>
                        <a:t>Nutrition and physical activity discussion</a:t>
                      </a:r>
                    </a:p>
                    <a:p>
                      <a:pPr marL="285750" indent="-285750">
                        <a:buFont typeface="Arial" panose="020B0604020202020204" pitchFamily="34" charset="0"/>
                        <a:buChar char="•"/>
                      </a:pPr>
                      <a:r>
                        <a:rPr lang="en-US" dirty="0">
                          <a:latin typeface="Franklin Gothic Book" panose="020B0503020102020204" pitchFamily="34" charset="0"/>
                        </a:rPr>
                        <a:t>Food &amp; Fun Afterschool Curriculum</a:t>
                      </a:r>
                    </a:p>
                    <a:p>
                      <a:pPr marL="285750" indent="-285750">
                        <a:buFont typeface="Arial" panose="020B0604020202020204" pitchFamily="34" charset="0"/>
                        <a:buChar char="•"/>
                      </a:pPr>
                      <a:r>
                        <a:rPr lang="en-US" dirty="0">
                          <a:latin typeface="Franklin Gothic Book" panose="020B0503020102020204" pitchFamily="34" charset="0"/>
                        </a:rPr>
                        <a:t>Practice, policy, and communication change</a:t>
                      </a:r>
                    </a:p>
                    <a:p>
                      <a:pPr marL="285750" indent="-285750">
                        <a:buFont typeface="Arial" panose="020B0604020202020204" pitchFamily="34" charset="0"/>
                        <a:buChar char="•"/>
                      </a:pPr>
                      <a:r>
                        <a:rPr lang="en-US" dirty="0">
                          <a:latin typeface="Franklin Gothic Book" panose="020B0503020102020204" pitchFamily="34" charset="0"/>
                        </a:rPr>
                        <a:t>Federal and state regulations and OSNAP</a:t>
                      </a:r>
                    </a:p>
                  </a:txBody>
                  <a:tcPr/>
                </a:tc>
                <a:extLst>
                  <a:ext uri="{0D108BD9-81ED-4DB2-BD59-A6C34878D82A}">
                    <a16:rowId xmlns:a16="http://schemas.microsoft.com/office/drawing/2014/main" val="3406132225"/>
                  </a:ext>
                </a:extLst>
              </a:tr>
              <a:tr h="501327">
                <a:tc>
                  <a:txBody>
                    <a:bodyPr/>
                    <a:lstStyle/>
                    <a:p>
                      <a:r>
                        <a:rPr lang="en-US" b="1" dirty="0">
                          <a:latin typeface="Franklin Gothic Book" panose="020B0503020102020204" pitchFamily="34" charset="0"/>
                        </a:rPr>
                        <a:t>11:30am – 12:30pm</a:t>
                      </a:r>
                    </a:p>
                  </a:txBody>
                  <a:tcPr/>
                </a:tc>
                <a:tc>
                  <a:txBody>
                    <a:bodyPr/>
                    <a:lstStyle/>
                    <a:p>
                      <a:r>
                        <a:rPr lang="en-US" b="1" dirty="0">
                          <a:latin typeface="Franklin Gothic Book" panose="020B0503020102020204" pitchFamily="34" charset="0"/>
                        </a:rPr>
                        <a:t>Afterschool team breakout/lunch</a:t>
                      </a:r>
                    </a:p>
                    <a:p>
                      <a:pPr marL="285750" indent="-285750">
                        <a:buFont typeface="Arial" panose="020B0604020202020204" pitchFamily="34" charset="0"/>
                        <a:buChar char="•"/>
                      </a:pPr>
                      <a:r>
                        <a:rPr lang="en-US" dirty="0">
                          <a:latin typeface="Franklin Gothic Book" panose="020B0503020102020204" pitchFamily="34" charset="0"/>
                        </a:rPr>
                        <a:t>Review practice assessments</a:t>
                      </a:r>
                    </a:p>
                    <a:p>
                      <a:pPr marL="285750" indent="-285750">
                        <a:buFont typeface="Arial" panose="020B0604020202020204" pitchFamily="34" charset="0"/>
                        <a:buChar char="•"/>
                      </a:pPr>
                      <a:r>
                        <a:rPr lang="en-US" dirty="0">
                          <a:latin typeface="Franklin Gothic Book" panose="020B0503020102020204" pitchFamily="34" charset="0"/>
                        </a:rPr>
                        <a:t>Identify areas for improvement </a:t>
                      </a:r>
                    </a:p>
                    <a:p>
                      <a:pPr marL="285750" indent="-285750">
                        <a:buFont typeface="Arial" panose="020B0604020202020204" pitchFamily="34" charset="0"/>
                        <a:buChar char="•"/>
                      </a:pPr>
                      <a:r>
                        <a:rPr lang="en-US" dirty="0">
                          <a:latin typeface="Franklin Gothic Book" panose="020B0503020102020204" pitchFamily="34" charset="0"/>
                        </a:rPr>
                        <a:t>Brainstorm</a:t>
                      </a:r>
                    </a:p>
                    <a:p>
                      <a:pPr marL="285750" indent="-285750">
                        <a:buFont typeface="Arial" panose="020B0604020202020204" pitchFamily="34" charset="0"/>
                        <a:buChar char="•"/>
                      </a:pPr>
                      <a:r>
                        <a:rPr lang="en-US" dirty="0">
                          <a:latin typeface="Franklin Gothic Book" panose="020B0503020102020204" pitchFamily="34" charset="0"/>
                        </a:rPr>
                        <a:t>Goals and action steps</a:t>
                      </a:r>
                    </a:p>
                  </a:txBody>
                  <a:tcPr/>
                </a:tc>
                <a:extLst>
                  <a:ext uri="{0D108BD9-81ED-4DB2-BD59-A6C34878D82A}">
                    <a16:rowId xmlns:a16="http://schemas.microsoft.com/office/drawing/2014/main" val="1366358875"/>
                  </a:ext>
                </a:extLst>
              </a:tr>
              <a:tr h="370840">
                <a:tc>
                  <a:txBody>
                    <a:bodyPr/>
                    <a:lstStyle/>
                    <a:p>
                      <a:r>
                        <a:rPr lang="en-US" b="1" dirty="0">
                          <a:latin typeface="Franklin Gothic Book" panose="020B0503020102020204" pitchFamily="34" charset="0"/>
                        </a:rPr>
                        <a:t>12:30pm – 1:00pm</a:t>
                      </a:r>
                    </a:p>
                  </a:txBody>
                  <a:tcPr/>
                </a:tc>
                <a:tc>
                  <a:txBody>
                    <a:bodyPr/>
                    <a:lstStyle/>
                    <a:p>
                      <a:r>
                        <a:rPr lang="en-US" b="1" dirty="0">
                          <a:latin typeface="Franklin Gothic Book" panose="020B0503020102020204" pitchFamily="34" charset="0"/>
                        </a:rPr>
                        <a:t>Wrap up &amp; next steps</a:t>
                      </a:r>
                    </a:p>
                    <a:p>
                      <a:pPr marL="285750" indent="-285750">
                        <a:buFont typeface="Arial" panose="020B0604020202020204" pitchFamily="34" charset="0"/>
                        <a:buChar char="•"/>
                      </a:pPr>
                      <a:r>
                        <a:rPr lang="en-US" dirty="0">
                          <a:latin typeface="Franklin Gothic Book" panose="020B0503020102020204" pitchFamily="34" charset="0"/>
                        </a:rPr>
                        <a:t>Share goals</a:t>
                      </a:r>
                    </a:p>
                    <a:p>
                      <a:pPr marL="285750" indent="-285750">
                        <a:buFont typeface="Arial" panose="020B0604020202020204" pitchFamily="34" charset="0"/>
                        <a:buChar char="•"/>
                      </a:pPr>
                      <a:r>
                        <a:rPr lang="en-US" dirty="0">
                          <a:latin typeface="Franklin Gothic Book" panose="020B0503020102020204" pitchFamily="34" charset="0"/>
                        </a:rPr>
                        <a:t>Ways [your organization name] can help</a:t>
                      </a:r>
                    </a:p>
                    <a:p>
                      <a:pPr marL="285750" indent="-285750">
                        <a:buFont typeface="Arial" panose="020B0604020202020204" pitchFamily="34" charset="0"/>
                        <a:buChar char="•"/>
                      </a:pPr>
                      <a:r>
                        <a:rPr lang="en-US" dirty="0">
                          <a:latin typeface="Franklin Gothic Book" panose="020B0503020102020204" pitchFamily="34" charset="0"/>
                        </a:rPr>
                        <a:t>Future learning community meetings &amp; visits</a:t>
                      </a:r>
                    </a:p>
                  </a:txBody>
                  <a:tcPr/>
                </a:tc>
                <a:extLst>
                  <a:ext uri="{0D108BD9-81ED-4DB2-BD59-A6C34878D82A}">
                    <a16:rowId xmlns:a16="http://schemas.microsoft.com/office/drawing/2014/main" val="1813798566"/>
                  </a:ext>
                </a:extLst>
              </a:tr>
            </a:tbl>
          </a:graphicData>
        </a:graphic>
      </p:graphicFrame>
    </p:spTree>
    <p:extLst>
      <p:ext uri="{BB962C8B-B14F-4D97-AF65-F5344CB8AC3E}">
        <p14:creationId xmlns:p14="http://schemas.microsoft.com/office/powerpoint/2010/main" val="427870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A6BDC-42ED-9980-F9B8-308A72BD667C}"/>
              </a:ext>
            </a:extLst>
          </p:cNvPr>
          <p:cNvPicPr>
            <a:picLocks noChangeAspect="1"/>
          </p:cNvPicPr>
          <p:nvPr/>
        </p:nvPicPr>
        <p:blipFill rotWithShape="1">
          <a:blip r:embed="rId3">
            <a:extLst>
              <a:ext uri="{28A0092B-C50C-407E-A947-70E740481C1C}">
                <a14:useLocalDpi xmlns:a14="http://schemas.microsoft.com/office/drawing/2010/main"/>
              </a:ext>
            </a:extLst>
          </a:blip>
          <a:srcRect l="2025" t="3809" r="1952" b="2271"/>
          <a:stretch/>
        </p:blipFill>
        <p:spPr>
          <a:xfrm>
            <a:off x="1637882" y="348297"/>
            <a:ext cx="8450663" cy="61000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015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C7A8-D534-23AB-7F3C-C44323D75F27}"/>
              </a:ext>
            </a:extLst>
          </p:cNvPr>
          <p:cNvSpPr>
            <a:spLocks noGrp="1"/>
          </p:cNvSpPr>
          <p:nvPr>
            <p:ph type="title"/>
          </p:nvPr>
        </p:nvSpPr>
        <p:spPr/>
        <p:txBody>
          <a:bodyPr/>
          <a:lstStyle/>
          <a:p>
            <a:r>
              <a:rPr lang="en-US" dirty="0"/>
              <a:t>Recap &amp; Questions</a:t>
            </a:r>
          </a:p>
        </p:txBody>
      </p:sp>
      <p:sp>
        <p:nvSpPr>
          <p:cNvPr id="3" name="Content Placeholder 2">
            <a:extLst>
              <a:ext uri="{FF2B5EF4-FFF2-40B4-BE49-F238E27FC236}">
                <a16:creationId xmlns:a16="http://schemas.microsoft.com/office/drawing/2014/main" id="{5AA257B6-0C4B-07D0-2FF7-78E0E056AA64}"/>
              </a:ext>
            </a:extLst>
          </p:cNvPr>
          <p:cNvSpPr>
            <a:spLocks noGrp="1"/>
          </p:cNvSpPr>
          <p:nvPr>
            <p:ph idx="1"/>
          </p:nvPr>
        </p:nvSpPr>
        <p:spPr/>
        <p:txBody>
          <a:bodyPr/>
          <a:lstStyle/>
          <a:p>
            <a:r>
              <a:rPr lang="en-US" dirty="0">
                <a:latin typeface="Franklin Gothic Book" panose="020B0503020102020204" pitchFamily="34" charset="0"/>
              </a:rPr>
              <a:t>Share 1 goal and corresponding action step with the group</a:t>
            </a:r>
          </a:p>
          <a:p>
            <a:r>
              <a:rPr lang="en-US" dirty="0">
                <a:latin typeface="Franklin Gothic Book" panose="020B0503020102020204" pitchFamily="34" charset="0"/>
              </a:rPr>
              <a:t>What did you learn today?</a:t>
            </a:r>
          </a:p>
          <a:p>
            <a:r>
              <a:rPr lang="en-US" dirty="0">
                <a:latin typeface="Franklin Gothic Book" panose="020B0503020102020204" pitchFamily="34" charset="0"/>
              </a:rPr>
              <a:t>What do you need from me/[my agency]?</a:t>
            </a:r>
          </a:p>
          <a:p>
            <a:r>
              <a:rPr lang="en-US" dirty="0">
                <a:latin typeface="Franklin Gothic Book" panose="020B0503020102020204" pitchFamily="34" charset="0"/>
              </a:rPr>
              <a:t>Lingering questions…</a:t>
            </a:r>
          </a:p>
        </p:txBody>
      </p:sp>
    </p:spTree>
    <p:extLst>
      <p:ext uri="{BB962C8B-B14F-4D97-AF65-F5344CB8AC3E}">
        <p14:creationId xmlns:p14="http://schemas.microsoft.com/office/powerpoint/2010/main" val="527279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B727-6B15-2110-2D50-C556B1FE0376}"/>
              </a:ext>
            </a:extLst>
          </p:cNvPr>
          <p:cNvSpPr>
            <a:spLocks noGrp="1"/>
          </p:cNvSpPr>
          <p:nvPr>
            <p:ph type="title"/>
          </p:nvPr>
        </p:nvSpPr>
        <p:spPr/>
        <p:txBody>
          <a:bodyPr/>
          <a:lstStyle/>
          <a:p>
            <a:r>
              <a:rPr lang="en-US" dirty="0"/>
              <a:t>Wellness Innovation Funds</a:t>
            </a:r>
          </a:p>
        </p:txBody>
      </p:sp>
      <p:sp>
        <p:nvSpPr>
          <p:cNvPr id="3" name="Content Placeholder 2">
            <a:extLst>
              <a:ext uri="{FF2B5EF4-FFF2-40B4-BE49-F238E27FC236}">
                <a16:creationId xmlns:a16="http://schemas.microsoft.com/office/drawing/2014/main" id="{A248224E-FC06-B995-0823-49686FEACA20}"/>
              </a:ext>
            </a:extLst>
          </p:cNvPr>
          <p:cNvSpPr>
            <a:spLocks noGrp="1"/>
          </p:cNvSpPr>
          <p:nvPr>
            <p:ph idx="1"/>
          </p:nvPr>
        </p:nvSpPr>
        <p:spPr/>
        <p:txBody>
          <a:bodyPr/>
          <a:lstStyle/>
          <a:p>
            <a:r>
              <a:rPr lang="en-US" dirty="0">
                <a:latin typeface="Franklin Gothic Book" panose="020B0503020102020204" pitchFamily="34" charset="0"/>
              </a:rPr>
              <a:t>[insert details of funds here—</a:t>
            </a:r>
          </a:p>
          <a:p>
            <a:r>
              <a:rPr lang="en-US" dirty="0">
                <a:latin typeface="Franklin Gothic Book" panose="020B0503020102020204" pitchFamily="34" charset="0"/>
              </a:rPr>
              <a:t>Maximum amount of award</a:t>
            </a:r>
          </a:p>
          <a:p>
            <a:r>
              <a:rPr lang="en-US" dirty="0">
                <a:latin typeface="Franklin Gothic Book" panose="020B0503020102020204" pitchFamily="34" charset="0"/>
              </a:rPr>
              <a:t>Whether process will be competitive (will every group that applies get innovation funds? Just the best ones? Just the ones meeting certain standards?)</a:t>
            </a:r>
          </a:p>
          <a:p>
            <a:r>
              <a:rPr lang="en-US" dirty="0">
                <a:latin typeface="Franklin Gothic Book" panose="020B0503020102020204" pitchFamily="34" charset="0"/>
              </a:rPr>
              <a:t>Process for applying (will you take applications over email, via fax, in the mail, or at the next Learning Community?)</a:t>
            </a:r>
          </a:p>
          <a:p>
            <a:r>
              <a:rPr lang="en-US" dirty="0">
                <a:latin typeface="Franklin Gothic Book" panose="020B0503020102020204" pitchFamily="34" charset="0"/>
              </a:rPr>
              <a:t>Your guidelines]</a:t>
            </a:r>
          </a:p>
          <a:p>
            <a:pPr marL="0" indent="0">
              <a:buNone/>
            </a:pPr>
            <a:endParaRPr lang="en-US" dirty="0">
              <a:latin typeface="Franklin Gothic Book" panose="020B0503020102020204" pitchFamily="34" charset="0"/>
            </a:endParaRPr>
          </a:p>
        </p:txBody>
      </p:sp>
    </p:spTree>
    <p:extLst>
      <p:ext uri="{BB962C8B-B14F-4D97-AF65-F5344CB8AC3E}">
        <p14:creationId xmlns:p14="http://schemas.microsoft.com/office/powerpoint/2010/main" val="2941069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F071-77BB-6E93-74A0-9A036F96DADE}"/>
              </a:ext>
            </a:extLst>
          </p:cNvPr>
          <p:cNvSpPr>
            <a:spLocks noGrp="1"/>
          </p:cNvSpPr>
          <p:nvPr>
            <p:ph type="title"/>
          </p:nvPr>
        </p:nvSpPr>
        <p:spPr/>
        <p:txBody>
          <a:bodyPr/>
          <a:lstStyle/>
          <a:p>
            <a:r>
              <a:rPr lang="en-US" dirty="0"/>
              <a:t>Homework: Written Documents</a:t>
            </a:r>
          </a:p>
        </p:txBody>
      </p:sp>
      <p:sp>
        <p:nvSpPr>
          <p:cNvPr id="3" name="Content Placeholder 2">
            <a:extLst>
              <a:ext uri="{FF2B5EF4-FFF2-40B4-BE49-F238E27FC236}">
                <a16:creationId xmlns:a16="http://schemas.microsoft.com/office/drawing/2014/main" id="{585A4A54-7665-DF3D-A2D5-16ECCAEA0469}"/>
              </a:ext>
            </a:extLst>
          </p:cNvPr>
          <p:cNvSpPr>
            <a:spLocks noGrp="1"/>
          </p:cNvSpPr>
          <p:nvPr>
            <p:ph idx="1"/>
          </p:nvPr>
        </p:nvSpPr>
        <p:spPr/>
        <p:txBody>
          <a:bodyPr>
            <a:normAutofit/>
          </a:bodyPr>
          <a:lstStyle/>
          <a:p>
            <a:r>
              <a:rPr lang="en-US" dirty="0">
                <a:latin typeface="Franklin Gothic Book" panose="020B0503020102020204" pitchFamily="34" charset="0"/>
              </a:rPr>
              <a:t>Collect your program’s written documents:</a:t>
            </a:r>
          </a:p>
          <a:p>
            <a:pPr lvl="1"/>
            <a:r>
              <a:rPr lang="en-US" dirty="0">
                <a:latin typeface="Franklin Gothic Book" panose="020B0503020102020204" pitchFamily="34" charset="0"/>
              </a:rPr>
              <a:t>Menus</a:t>
            </a:r>
          </a:p>
          <a:p>
            <a:pPr lvl="1"/>
            <a:r>
              <a:rPr lang="en-US" dirty="0">
                <a:latin typeface="Franklin Gothic Book" panose="020B0503020102020204" pitchFamily="34" charset="0"/>
              </a:rPr>
              <a:t>Schedules</a:t>
            </a:r>
          </a:p>
          <a:p>
            <a:pPr lvl="1"/>
            <a:r>
              <a:rPr lang="en-US" dirty="0">
                <a:latin typeface="Franklin Gothic Book" panose="020B0503020102020204" pitchFamily="34" charset="0"/>
              </a:rPr>
              <a:t>Parent/Staff handbooks</a:t>
            </a:r>
          </a:p>
          <a:p>
            <a:pPr lvl="1"/>
            <a:r>
              <a:rPr lang="en-US" dirty="0">
                <a:latin typeface="Franklin Gothic Book" panose="020B0503020102020204" pitchFamily="34" charset="0"/>
              </a:rPr>
              <a:t>Staff training materials</a:t>
            </a:r>
          </a:p>
          <a:p>
            <a:pPr lvl="1"/>
            <a:r>
              <a:rPr lang="en-US" dirty="0">
                <a:latin typeface="Franklin Gothic Book" panose="020B0503020102020204" pitchFamily="34" charset="0"/>
              </a:rPr>
              <a:t>Newsletters</a:t>
            </a:r>
          </a:p>
          <a:p>
            <a:r>
              <a:rPr lang="en-US" dirty="0">
                <a:latin typeface="Franklin Gothic Book" panose="020B0503020102020204" pitchFamily="34" charset="0"/>
              </a:rPr>
              <a:t>Documents that communicate the policies, rules, practices and expectations of your program</a:t>
            </a:r>
          </a:p>
          <a:p>
            <a:r>
              <a:rPr lang="en-US" dirty="0">
                <a:latin typeface="Franklin Gothic Book" panose="020B0503020102020204" pitchFamily="34" charset="0"/>
              </a:rPr>
              <a:t>Either sent to me or bring to next Learning Community</a:t>
            </a:r>
          </a:p>
        </p:txBody>
      </p:sp>
    </p:spTree>
    <p:extLst>
      <p:ext uri="{BB962C8B-B14F-4D97-AF65-F5344CB8AC3E}">
        <p14:creationId xmlns:p14="http://schemas.microsoft.com/office/powerpoint/2010/main" val="35746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BEF8-B806-4E27-85A0-2D22894E4A11}"/>
              </a:ext>
            </a:extLst>
          </p:cNvPr>
          <p:cNvSpPr>
            <a:spLocks noGrp="1"/>
          </p:cNvSpPr>
          <p:nvPr>
            <p:ph type="title"/>
          </p:nvPr>
        </p:nvSpPr>
        <p:spPr>
          <a:xfrm>
            <a:off x="838200" y="365125"/>
            <a:ext cx="10515600" cy="1325563"/>
          </a:xfrm>
        </p:spPr>
        <p:txBody>
          <a:bodyPr anchor="ctr">
            <a:normAutofit/>
          </a:bodyPr>
          <a:lstStyle/>
          <a:p>
            <a:r>
              <a:rPr lang="en-US" dirty="0"/>
              <a:t>Why policy?</a:t>
            </a:r>
          </a:p>
        </p:txBody>
      </p:sp>
      <p:pic>
        <p:nvPicPr>
          <p:cNvPr id="5" name="Picture 4" descr="Close-up of a highlighter on a page of a dictionary&#10;&#10;Description automatically generated">
            <a:extLst>
              <a:ext uri="{FF2B5EF4-FFF2-40B4-BE49-F238E27FC236}">
                <a16:creationId xmlns:a16="http://schemas.microsoft.com/office/drawing/2014/main" id="{8F543274-C629-80C9-81EF-349AF9742C25}"/>
              </a:ext>
            </a:extLst>
          </p:cNvPr>
          <p:cNvPicPr>
            <a:picLocks noChangeAspect="1"/>
          </p:cNvPicPr>
          <p:nvPr/>
        </p:nvPicPr>
        <p:blipFill>
          <a:blip r:embed="rId2"/>
          <a:stretch>
            <a:fillRect/>
          </a:stretch>
        </p:blipFill>
        <p:spPr>
          <a:xfrm>
            <a:off x="838201" y="1825625"/>
            <a:ext cx="5181600" cy="3393948"/>
          </a:xfrm>
          <a:prstGeom prst="rect">
            <a:avLst/>
          </a:prstGeom>
          <a:noFill/>
        </p:spPr>
      </p:pic>
      <p:sp>
        <p:nvSpPr>
          <p:cNvPr id="4" name="Content Placeholder 3">
            <a:extLst>
              <a:ext uri="{FF2B5EF4-FFF2-40B4-BE49-F238E27FC236}">
                <a16:creationId xmlns:a16="http://schemas.microsoft.com/office/drawing/2014/main" id="{0EC77B49-A68B-5D8C-3394-28AA71AD43B5}"/>
              </a:ext>
            </a:extLst>
          </p:cNvPr>
          <p:cNvSpPr>
            <a:spLocks noGrp="1"/>
          </p:cNvSpPr>
          <p:nvPr>
            <p:ph sz="half" idx="2"/>
          </p:nvPr>
        </p:nvSpPr>
        <p:spPr>
          <a:xfrm>
            <a:off x="6172200" y="1825625"/>
            <a:ext cx="5370226" cy="4351338"/>
          </a:xfrm>
        </p:spPr>
        <p:txBody>
          <a:bodyPr>
            <a:normAutofit/>
          </a:bodyPr>
          <a:lstStyle/>
          <a:p>
            <a:r>
              <a:rPr lang="en-US" sz="2000" dirty="0">
                <a:latin typeface="Franklin Gothic Book" panose="020B0503020102020204" pitchFamily="34" charset="0"/>
              </a:rPr>
              <a:t>Lays the groundwork for practice and programs</a:t>
            </a:r>
          </a:p>
          <a:p>
            <a:r>
              <a:rPr lang="en-US" sz="2000" dirty="0">
                <a:latin typeface="Franklin Gothic Book" panose="020B0503020102020204" pitchFamily="34" charset="0"/>
              </a:rPr>
              <a:t>Ensures that everyone is aware of what is expected from them and what they can expect from the program</a:t>
            </a:r>
          </a:p>
          <a:p>
            <a:r>
              <a:rPr lang="en-US" sz="2000" dirty="0">
                <a:latin typeface="Franklin Gothic Book" panose="020B0503020102020204" pitchFamily="34" charset="0"/>
              </a:rPr>
              <a:t>Helps hold staff, caregivers, and children accountable for following the program’s rules </a:t>
            </a:r>
          </a:p>
          <a:p>
            <a:r>
              <a:rPr lang="en-US" sz="2000" dirty="0">
                <a:latin typeface="Franklin Gothic Book" panose="020B0503020102020204" pitchFamily="34" charset="0"/>
              </a:rPr>
              <a:t>Helps ensure that program practices are sustained over time, even as staff changes by providing a written record</a:t>
            </a:r>
          </a:p>
          <a:p>
            <a:pPr marL="0" indent="0">
              <a:buNone/>
            </a:pP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236810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8846-A6CE-9708-6FC3-29AB14DD18B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597DC2B-60F7-D590-7AEB-176A4ACDEA42}"/>
              </a:ext>
            </a:extLst>
          </p:cNvPr>
          <p:cNvSpPr>
            <a:spLocks noGrp="1"/>
          </p:cNvSpPr>
          <p:nvPr>
            <p:ph idx="1"/>
          </p:nvPr>
        </p:nvSpPr>
        <p:spPr/>
        <p:txBody>
          <a:bodyPr>
            <a:noAutofit/>
          </a:bodyPr>
          <a:lstStyle/>
          <a:p>
            <a:pPr>
              <a:lnSpc>
                <a:spcPct val="100000"/>
              </a:lnSpc>
            </a:pPr>
            <a:r>
              <a:rPr lang="en-US" sz="2000" dirty="0">
                <a:latin typeface="Franklin Gothic Book" panose="020B0503020102020204" pitchFamily="34" charset="0"/>
              </a:rPr>
              <a:t>Homework!  </a:t>
            </a:r>
          </a:p>
          <a:p>
            <a:pPr lvl="1">
              <a:lnSpc>
                <a:spcPct val="100000"/>
              </a:lnSpc>
            </a:pPr>
            <a:r>
              <a:rPr lang="en-US" sz="2000" dirty="0">
                <a:latin typeface="Franklin Gothic Book" panose="020B0503020102020204" pitchFamily="34" charset="0"/>
              </a:rPr>
              <a:t>Collect your policy documents and bring with you to the next Learning Community.</a:t>
            </a:r>
          </a:p>
          <a:p>
            <a:pPr>
              <a:lnSpc>
                <a:spcPct val="100000"/>
              </a:lnSpc>
            </a:pPr>
            <a:r>
              <a:rPr lang="en-US" sz="2000" dirty="0">
                <a:latin typeface="Franklin Gothic Book" panose="020B0503020102020204" pitchFamily="34" charset="0"/>
              </a:rPr>
              <a:t>Learning Community 2 will be during the week of [insert date]</a:t>
            </a:r>
          </a:p>
          <a:p>
            <a:pPr>
              <a:lnSpc>
                <a:spcPct val="100000"/>
              </a:lnSpc>
            </a:pPr>
            <a:r>
              <a:rPr lang="en-US" sz="2000" dirty="0">
                <a:latin typeface="Franklin Gothic Book" panose="020B0503020102020204" pitchFamily="34" charset="0"/>
              </a:rPr>
              <a:t>Learning Community 3 will be during the week of [insert date]</a:t>
            </a:r>
          </a:p>
          <a:p>
            <a:pPr>
              <a:lnSpc>
                <a:spcPct val="100000"/>
              </a:lnSpc>
            </a:pPr>
            <a:r>
              <a:rPr lang="en-US" sz="2000" dirty="0">
                <a:latin typeface="Franklin Gothic Book" panose="020B0503020102020204" pitchFamily="34" charset="0"/>
              </a:rPr>
              <a:t>[any additional scheduled dates or plans, like SPARK, Food &amp; Fun, </a:t>
            </a:r>
            <a:r>
              <a:rPr lang="en-US" sz="2000" dirty="0" err="1">
                <a:latin typeface="Franklin Gothic Book" panose="020B0503020102020204" pitchFamily="34" charset="0"/>
              </a:rPr>
              <a:t>Playworks</a:t>
            </a:r>
            <a:r>
              <a:rPr lang="en-US" sz="2000" dirty="0">
                <a:latin typeface="Franklin Gothic Book" panose="020B0503020102020204" pitchFamily="34" charset="0"/>
              </a:rPr>
              <a:t> trainings, etc.]</a:t>
            </a:r>
          </a:p>
          <a:p>
            <a:pPr>
              <a:lnSpc>
                <a:spcPct val="100000"/>
              </a:lnSpc>
            </a:pPr>
            <a:r>
              <a:rPr lang="en-US" sz="2000" dirty="0">
                <a:latin typeface="Franklin Gothic Book" panose="020B0503020102020204" pitchFamily="34" charset="0"/>
              </a:rPr>
              <a:t>Nutrition and Physical Activity Planning Tool in your folder </a:t>
            </a:r>
          </a:p>
          <a:p>
            <a:pPr>
              <a:lnSpc>
                <a:spcPct val="100000"/>
              </a:lnSpc>
            </a:pPr>
            <a:r>
              <a:rPr lang="en-US" sz="2000" dirty="0">
                <a:latin typeface="Franklin Gothic Book" panose="020B0503020102020204" pitchFamily="34" charset="0"/>
              </a:rPr>
              <a:t>Submit your Innovation Proposal [take out if not doing]</a:t>
            </a:r>
          </a:p>
          <a:p>
            <a:pPr>
              <a:lnSpc>
                <a:spcPct val="100000"/>
              </a:lnSpc>
            </a:pPr>
            <a:r>
              <a:rPr lang="en-US" sz="2000" dirty="0">
                <a:latin typeface="Franklin Gothic Book" panose="020B0503020102020204" pitchFamily="34" charset="0"/>
              </a:rPr>
              <a:t>Policy checklist for next meeting</a:t>
            </a:r>
          </a:p>
          <a:p>
            <a:pPr>
              <a:lnSpc>
                <a:spcPct val="100000"/>
              </a:lnSpc>
            </a:pPr>
            <a:r>
              <a:rPr lang="en-US" sz="2000" dirty="0">
                <a:latin typeface="Franklin Gothic Book" panose="020B0503020102020204" pitchFamily="34" charset="0"/>
              </a:rPr>
              <a:t>[Any information about continuing education hours or other messages]</a:t>
            </a:r>
          </a:p>
          <a:p>
            <a:pPr>
              <a:lnSpc>
                <a:spcPct val="100000"/>
              </a:lnSpc>
            </a:pP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770657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C8CD-D983-4208-BF63-A8E3629F6039}"/>
              </a:ext>
            </a:extLst>
          </p:cNvPr>
          <p:cNvSpPr>
            <a:spLocks noGrp="1"/>
          </p:cNvSpPr>
          <p:nvPr>
            <p:ph type="title"/>
          </p:nvPr>
        </p:nvSpPr>
        <p:spPr>
          <a:xfrm>
            <a:off x="838200" y="365125"/>
            <a:ext cx="10515600" cy="1325563"/>
          </a:xfrm>
        </p:spPr>
        <p:txBody>
          <a:bodyPr anchor="ctr">
            <a:normAutofit/>
          </a:bodyPr>
          <a:lstStyle/>
          <a:p>
            <a:r>
              <a:rPr lang="en-US" dirty="0"/>
              <a:t>Thank you!</a:t>
            </a:r>
          </a:p>
        </p:txBody>
      </p:sp>
      <p:sp>
        <p:nvSpPr>
          <p:cNvPr id="3" name="Content Placeholder 2">
            <a:extLst>
              <a:ext uri="{FF2B5EF4-FFF2-40B4-BE49-F238E27FC236}">
                <a16:creationId xmlns:a16="http://schemas.microsoft.com/office/drawing/2014/main" id="{0C4F2A70-ABC0-FB24-89DA-52E90C6227C2}"/>
              </a:ext>
            </a:extLst>
          </p:cNvPr>
          <p:cNvSpPr>
            <a:spLocks noGrp="1"/>
          </p:cNvSpPr>
          <p:nvPr>
            <p:ph sz="half" idx="1"/>
          </p:nvPr>
        </p:nvSpPr>
        <p:spPr>
          <a:xfrm>
            <a:off x="838200" y="1825625"/>
            <a:ext cx="5181600" cy="4351338"/>
          </a:xfrm>
        </p:spPr>
        <p:txBody>
          <a:bodyPr>
            <a:normAutofit/>
          </a:bodyPr>
          <a:lstStyle/>
          <a:p>
            <a:r>
              <a:rPr lang="en-US" dirty="0">
                <a:latin typeface="Franklin Gothic Book" panose="020B0503020102020204" pitchFamily="34" charset="0"/>
              </a:rPr>
              <a:t>Contact information</a:t>
            </a:r>
          </a:p>
          <a:p>
            <a:pPr lvl="1"/>
            <a:r>
              <a:rPr lang="en-US" sz="2800" dirty="0">
                <a:latin typeface="Franklin Gothic Book" panose="020B0503020102020204" pitchFamily="34" charset="0"/>
              </a:rPr>
              <a:t>[Put your contact info here]</a:t>
            </a:r>
          </a:p>
        </p:txBody>
      </p:sp>
      <p:pic>
        <p:nvPicPr>
          <p:cNvPr id="5" name="Picture 4" descr="A child and child playing on a playground&#10;&#10;Description automatically generated">
            <a:extLst>
              <a:ext uri="{FF2B5EF4-FFF2-40B4-BE49-F238E27FC236}">
                <a16:creationId xmlns:a16="http://schemas.microsoft.com/office/drawing/2014/main" id="{7CB43970-F13C-B616-6E6E-C0827D5E42E2}"/>
              </a:ext>
            </a:extLst>
          </p:cNvPr>
          <p:cNvPicPr>
            <a:picLocks noChangeAspect="1"/>
          </p:cNvPicPr>
          <p:nvPr/>
        </p:nvPicPr>
        <p:blipFill rotWithShape="1">
          <a:blip r:embed="rId2">
            <a:extLst>
              <a:ext uri="{28A0092B-C50C-407E-A947-70E740481C1C}">
                <a14:useLocalDpi xmlns:a14="http://schemas.microsoft.com/office/drawing/2010/main"/>
              </a:ext>
            </a:extLst>
          </a:blip>
          <a:srcRect b="-3"/>
          <a:stretch/>
        </p:blipFill>
        <p:spPr>
          <a:xfrm>
            <a:off x="6172202" y="1253331"/>
            <a:ext cx="5181600" cy="4351338"/>
          </a:xfrm>
          <a:prstGeom prst="rect">
            <a:avLst/>
          </a:prstGeom>
          <a:noFill/>
        </p:spPr>
      </p:pic>
    </p:spTree>
    <p:extLst>
      <p:ext uri="{BB962C8B-B14F-4D97-AF65-F5344CB8AC3E}">
        <p14:creationId xmlns:p14="http://schemas.microsoft.com/office/powerpoint/2010/main" val="2748842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925C-D5A2-904E-DAC1-99140E88A7D0}"/>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B94E114C-BDE6-D897-1245-3D6CB3E061EB}"/>
              </a:ext>
            </a:extLst>
          </p:cNvPr>
          <p:cNvSpPr>
            <a:spLocks noGrp="1"/>
          </p:cNvSpPr>
          <p:nvPr>
            <p:ph idx="1"/>
          </p:nvPr>
        </p:nvSpPr>
        <p:spPr>
          <a:xfrm>
            <a:off x="838200" y="1825625"/>
            <a:ext cx="10731500" cy="4351338"/>
          </a:xfrm>
        </p:spPr>
        <p:txBody>
          <a:bodyPr>
            <a:normAutofit fontScale="77500" lnSpcReduction="20000"/>
          </a:bodyPr>
          <a:lstStyle/>
          <a:p>
            <a:pPr marL="0" indent="0" algn="l">
              <a:lnSpc>
                <a:spcPct val="120000"/>
              </a:lnSpc>
              <a:buNone/>
            </a:pPr>
            <a:r>
              <a:rPr lang="en-US" sz="2300" i="0" dirty="0">
                <a:effectLst/>
                <a:latin typeface="Franklin Gothic Book" panose="020B0503020102020204" pitchFamily="34" charset="0"/>
              </a:rPr>
              <a:t>The Out-of-School Nutrition and Physical Activity Initiative (OSNAP) was developed as a research project at the Prevention Research Center on Nutrition and Physical Activity at the Harvard T.H. Chan School of Public Health (HPRC) (2009 – 2015). </a:t>
            </a:r>
            <a:endParaRPr lang="en-US" sz="2300" dirty="0">
              <a:latin typeface="Franklin Gothic Book" panose="020B0503020102020204" pitchFamily="34" charset="0"/>
            </a:endParaRPr>
          </a:p>
          <a:p>
            <a:pPr marL="0" indent="0">
              <a:lnSpc>
                <a:spcPct val="120000"/>
              </a:lnSpc>
              <a:buNone/>
            </a:pPr>
            <a:r>
              <a:rPr lang="en-US" sz="2900" i="1" dirty="0"/>
              <a:t>Funding</a:t>
            </a:r>
            <a:r>
              <a:rPr lang="en-US" sz="4000" dirty="0"/>
              <a:t> </a:t>
            </a:r>
          </a:p>
          <a:p>
            <a:pPr marL="0" indent="0">
              <a:lnSpc>
                <a:spcPct val="120000"/>
              </a:lnSpc>
              <a:spcBef>
                <a:spcPts val="0"/>
              </a:spcBef>
              <a:buNone/>
            </a:pPr>
            <a:r>
              <a:rPr lang="en-US" sz="2300" dirty="0">
                <a:latin typeface="Franklin Gothic Book" panose="020B0503020102020204" pitchFamily="34" charset="0"/>
              </a:rPr>
              <a:t>This work and the Prevention Research Center on Nutrition and Physical Activity at the Harvard T.H. Chan School of Public Health (HPRC) is supported by the Centers for Disease Control and Prevention (U48DP001946 and U48DP006376), including the Nutrition and Obesity Policy Research and Evaluation Network, as well as support from the Donald and Sue Pritzker Nutrition and Fitness Initiative and the Robert Wood Johnson Foundation (#66284). The findings and conclusions are those of the author(s) and do not necessarily represent the official position of the Centers for Disease Control and Prevention or other funders.</a:t>
            </a:r>
          </a:p>
          <a:p>
            <a:pPr marL="0" indent="0">
              <a:lnSpc>
                <a:spcPct val="120000"/>
              </a:lnSpc>
              <a:spcBef>
                <a:spcPts val="0"/>
              </a:spcBef>
              <a:buNone/>
            </a:pPr>
            <a:endParaRPr lang="en-US" sz="2300" dirty="0">
              <a:latin typeface="Franklin Gothic Book" panose="020B0503020102020204" pitchFamily="34" charset="0"/>
            </a:endParaRPr>
          </a:p>
          <a:p>
            <a:pPr>
              <a:lnSpc>
                <a:spcPct val="120000"/>
              </a:lnSpc>
            </a:pPr>
            <a:r>
              <a:rPr lang="en-US" sz="2400" b="1" dirty="0">
                <a:latin typeface="Franklin Gothic Demi" panose="020B0603020102020204" pitchFamily="34" charset="0"/>
              </a:rPr>
              <a:t>For more information about OSNAP, visit: </a:t>
            </a:r>
            <a:r>
              <a:rPr lang="en-US" sz="2400" b="1" dirty="0">
                <a:latin typeface="Franklin Gothic Demi" panose="020B0603020102020204" pitchFamily="34" charset="0"/>
                <a:hlinkClick r:id="rId3"/>
              </a:rPr>
              <a:t>www.osnap.org </a:t>
            </a:r>
            <a:endParaRPr lang="en-US" sz="2400" b="1" dirty="0">
              <a:latin typeface="Franklin Gothic Demi" panose="020B0603020102020204" pitchFamily="34" charset="0"/>
            </a:endParaRPr>
          </a:p>
          <a:p>
            <a:pPr>
              <a:lnSpc>
                <a:spcPct val="120000"/>
              </a:lnSpc>
            </a:pPr>
            <a:r>
              <a:rPr lang="en-US" sz="2400" b="1" dirty="0">
                <a:latin typeface="Franklin Gothic Demi" panose="020B0603020102020204" pitchFamily="34" charset="0"/>
              </a:rPr>
              <a:t>For more information about HPRC, visit: </a:t>
            </a:r>
            <a:r>
              <a:rPr lang="en-US" sz="2400" b="1" dirty="0">
                <a:latin typeface="Franklin Gothic Demi" panose="020B0603020102020204" pitchFamily="34" charset="0"/>
                <a:hlinkClick r:id="rId4"/>
              </a:rPr>
              <a:t>www.hsph.harvard.edu/prc</a:t>
            </a:r>
            <a:endParaRPr lang="en-US" sz="2400" b="1" dirty="0">
              <a:latin typeface="Franklin Gothic Demi" panose="020B0603020102020204" pitchFamily="34" charset="0"/>
            </a:endParaRPr>
          </a:p>
        </p:txBody>
      </p:sp>
    </p:spTree>
    <p:extLst>
      <p:ext uri="{BB962C8B-B14F-4D97-AF65-F5344CB8AC3E}">
        <p14:creationId xmlns:p14="http://schemas.microsoft.com/office/powerpoint/2010/main" val="2602614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ABF5EA-993A-66E0-7F92-7E5658C88D25}"/>
              </a:ext>
            </a:extLst>
          </p:cNvPr>
          <p:cNvSpPr>
            <a:spLocks noGrp="1"/>
          </p:cNvSpPr>
          <p:nvPr>
            <p:ph type="title"/>
          </p:nvPr>
        </p:nvSpPr>
        <p:spPr/>
        <p:txBody>
          <a:bodyPr/>
          <a:lstStyle/>
          <a:p>
            <a:r>
              <a:rPr lang="en-US" dirty="0"/>
              <a:t>Bonus slides</a:t>
            </a:r>
          </a:p>
        </p:txBody>
      </p:sp>
      <p:sp>
        <p:nvSpPr>
          <p:cNvPr id="7" name="Text Placeholder 6">
            <a:extLst>
              <a:ext uri="{FF2B5EF4-FFF2-40B4-BE49-F238E27FC236}">
                <a16:creationId xmlns:a16="http://schemas.microsoft.com/office/drawing/2014/main" id="{73863AFA-B354-58D0-73CD-D1D1B0ECCADC}"/>
              </a:ext>
            </a:extLst>
          </p:cNvPr>
          <p:cNvSpPr>
            <a:spLocks noGrp="1"/>
          </p:cNvSpPr>
          <p:nvPr>
            <p:ph type="body" idx="1"/>
          </p:nvPr>
        </p:nvSpPr>
        <p:spPr>
          <a:xfrm>
            <a:off x="831849" y="4589463"/>
            <a:ext cx="10950420" cy="1500187"/>
          </a:xfrm>
        </p:spPr>
        <p:txBody>
          <a:bodyPr/>
          <a:lstStyle/>
          <a:p>
            <a:r>
              <a:rPr lang="en-US" i="1" dirty="0">
                <a:latin typeface="Franklin Gothic Book" panose="020B0503020102020204" pitchFamily="34" charset="0"/>
              </a:rPr>
              <a:t>The following slides are optional extra content that you can insert into the presentation. Just copy and paste the slide into the presentation where you want it. </a:t>
            </a:r>
          </a:p>
        </p:txBody>
      </p:sp>
    </p:spTree>
    <p:extLst>
      <p:ext uri="{BB962C8B-B14F-4D97-AF65-F5344CB8AC3E}">
        <p14:creationId xmlns:p14="http://schemas.microsoft.com/office/powerpoint/2010/main" val="4275089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hart with numbers and a chart of sugar content&#10;&#10;Description automatically generated with medium confidence">
            <a:extLst>
              <a:ext uri="{FF2B5EF4-FFF2-40B4-BE49-F238E27FC236}">
                <a16:creationId xmlns:a16="http://schemas.microsoft.com/office/drawing/2014/main" id="{5817168B-82D8-57BD-F645-D1843AF31459}"/>
              </a:ext>
            </a:extLst>
          </p:cNvPr>
          <p:cNvPicPr>
            <a:picLocks noChangeAspect="1"/>
          </p:cNvPicPr>
          <p:nvPr/>
        </p:nvPicPr>
        <p:blipFill>
          <a:blip r:embed="rId3"/>
          <a:stretch>
            <a:fillRect/>
          </a:stretch>
        </p:blipFill>
        <p:spPr>
          <a:xfrm>
            <a:off x="2194846" y="285750"/>
            <a:ext cx="7802307" cy="6046788"/>
          </a:xfrm>
          <a:prstGeom prst="rect">
            <a:avLst/>
          </a:prstGeom>
          <a:noFill/>
        </p:spPr>
      </p:pic>
    </p:spTree>
    <p:extLst>
      <p:ext uri="{BB962C8B-B14F-4D97-AF65-F5344CB8AC3E}">
        <p14:creationId xmlns:p14="http://schemas.microsoft.com/office/powerpoint/2010/main" val="373228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D33F-0071-83E3-1243-CE169439B22F}"/>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F0D252A0-F057-F329-B7A0-CCF568EE1B54}"/>
              </a:ext>
            </a:extLst>
          </p:cNvPr>
          <p:cNvSpPr>
            <a:spLocks noGrp="1"/>
          </p:cNvSpPr>
          <p:nvPr>
            <p:ph idx="1"/>
          </p:nvPr>
        </p:nvSpPr>
        <p:spPr/>
        <p:txBody>
          <a:bodyPr>
            <a:normAutofit fontScale="92500" lnSpcReduction="10000"/>
          </a:bodyPr>
          <a:lstStyle/>
          <a:p>
            <a:r>
              <a:rPr lang="en-US" dirty="0">
                <a:latin typeface="Franklin Gothic Book" panose="020B0503020102020204" pitchFamily="34" charset="0"/>
              </a:rPr>
              <a:t>Describe the benefits of incorporating nutrition and physical activity in out-of-school-time programs</a:t>
            </a:r>
          </a:p>
          <a:p>
            <a:r>
              <a:rPr lang="en-US" dirty="0">
                <a:latin typeface="Franklin Gothic Book" panose="020B0503020102020204" pitchFamily="34" charset="0"/>
              </a:rPr>
              <a:t>Discuss why good nutrition and physical activity are important for children &amp; adults</a:t>
            </a:r>
          </a:p>
          <a:p>
            <a:r>
              <a:rPr lang="en-US" dirty="0">
                <a:latin typeface="Franklin Gothic Book" panose="020B0503020102020204" pitchFamily="34" charset="0"/>
              </a:rPr>
              <a:t>Review the specific health goals of the Out-of-School Time Nutrition and Physical Activity (OSNAP) Initiative</a:t>
            </a:r>
          </a:p>
          <a:p>
            <a:r>
              <a:rPr lang="en-US" dirty="0">
                <a:latin typeface="Franklin Gothic Book" panose="020B0503020102020204" pitchFamily="34" charset="0"/>
              </a:rPr>
              <a:t>Describe the importance of policy to the process of making sustained healthy changes</a:t>
            </a:r>
          </a:p>
          <a:p>
            <a:r>
              <a:rPr lang="en-US" dirty="0">
                <a:latin typeface="Franklin Gothic Book" panose="020B0503020102020204" pitchFamily="34" charset="0"/>
              </a:rPr>
              <a:t>Get support and tools to create healthier nutrition and physical activity practices and policies at your site</a:t>
            </a:r>
          </a:p>
          <a:p>
            <a:r>
              <a:rPr lang="en-US" dirty="0">
                <a:latin typeface="Franklin Gothic Book" panose="020B0503020102020204" pitchFamily="34" charset="0"/>
              </a:rPr>
              <a:t>Set goals and an action plan for healthy changes at your program</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3303435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6C1AC4A9-2882-244A-09DE-E8B8A354A726}"/>
              </a:ext>
            </a:extLst>
          </p:cNvPr>
          <p:cNvPicPr>
            <a:picLocks noGrp="1" noChangeAspect="1"/>
          </p:cNvPicPr>
          <p:nvPr>
            <p:ph idx="1"/>
          </p:nvPr>
        </p:nvPicPr>
        <p:blipFill>
          <a:blip r:embed="rId3"/>
          <a:stretch>
            <a:fillRect/>
          </a:stretch>
        </p:blipFill>
        <p:spPr>
          <a:xfrm>
            <a:off x="2064808" y="285750"/>
            <a:ext cx="8062384" cy="6046788"/>
          </a:xfrm>
          <a:noFill/>
        </p:spPr>
      </p:pic>
    </p:spTree>
    <p:extLst>
      <p:ext uri="{BB962C8B-B14F-4D97-AF65-F5344CB8AC3E}">
        <p14:creationId xmlns:p14="http://schemas.microsoft.com/office/powerpoint/2010/main" val="3197959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7E47-FA47-D964-D82F-36EAFDA23E92}"/>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5F2B5144-3672-A7F5-2BCC-EDE1526D22D0}"/>
              </a:ext>
            </a:extLst>
          </p:cNvPr>
          <p:cNvPicPr>
            <a:picLocks noGrp="1" noChangeAspect="1"/>
          </p:cNvPicPr>
          <p:nvPr>
            <p:ph idx="1"/>
          </p:nvPr>
        </p:nvPicPr>
        <p:blipFill>
          <a:blip r:embed="rId3"/>
          <a:stretch>
            <a:fillRect/>
          </a:stretch>
        </p:blipFill>
        <p:spPr>
          <a:xfrm>
            <a:off x="6815644" y="779886"/>
            <a:ext cx="3008999" cy="4351338"/>
          </a:xfrm>
          <a:prstGeom prst="rect">
            <a:avLst/>
          </a:prstGeom>
        </p:spPr>
      </p:pic>
      <p:grpSp>
        <p:nvGrpSpPr>
          <p:cNvPr id="10" name="Group 9">
            <a:extLst>
              <a:ext uri="{FF2B5EF4-FFF2-40B4-BE49-F238E27FC236}">
                <a16:creationId xmlns:a16="http://schemas.microsoft.com/office/drawing/2014/main" id="{22AAC71B-F94D-0404-9E43-D3AE0E9EDDAA}"/>
              </a:ext>
            </a:extLst>
          </p:cNvPr>
          <p:cNvGrpSpPr/>
          <p:nvPr/>
        </p:nvGrpSpPr>
        <p:grpSpPr>
          <a:xfrm>
            <a:off x="9230062" y="363051"/>
            <a:ext cx="2797754" cy="5822596"/>
            <a:chOff x="9714024" y="363051"/>
            <a:chExt cx="2313791" cy="4905129"/>
          </a:xfrm>
        </p:grpSpPr>
        <p:pic>
          <p:nvPicPr>
            <p:cNvPr id="9" name="Picture 8">
              <a:extLst>
                <a:ext uri="{FF2B5EF4-FFF2-40B4-BE49-F238E27FC236}">
                  <a16:creationId xmlns:a16="http://schemas.microsoft.com/office/drawing/2014/main" id="{F8B08B62-52E7-1D27-305A-06BD2A77474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714024" y="363051"/>
              <a:ext cx="2313791" cy="4216821"/>
            </a:xfrm>
            <a:prstGeom prst="rect">
              <a:avLst/>
            </a:prstGeom>
          </p:spPr>
        </p:pic>
        <p:pic>
          <p:nvPicPr>
            <p:cNvPr id="5" name="Picture 4">
              <a:extLst>
                <a:ext uri="{FF2B5EF4-FFF2-40B4-BE49-F238E27FC236}">
                  <a16:creationId xmlns:a16="http://schemas.microsoft.com/office/drawing/2014/main" id="{36563FBC-C501-6176-23E3-046E208915B1}"/>
                </a:ext>
              </a:extLst>
            </p:cNvPr>
            <p:cNvPicPr>
              <a:picLocks noChangeAspect="1"/>
            </p:cNvPicPr>
            <p:nvPr/>
          </p:nvPicPr>
          <p:blipFill rotWithShape="1">
            <a:blip r:embed="rId5">
              <a:extLst>
                <a:ext uri="{28A0092B-C50C-407E-A947-70E740481C1C}">
                  <a14:useLocalDpi xmlns:a14="http://schemas.microsoft.com/office/drawing/2010/main"/>
                </a:ext>
              </a:extLst>
            </a:blip>
            <a:srcRect r="-604"/>
            <a:stretch/>
          </p:blipFill>
          <p:spPr>
            <a:xfrm>
              <a:off x="9714024" y="4164746"/>
              <a:ext cx="2313791" cy="1103434"/>
            </a:xfrm>
            <a:prstGeom prst="rect">
              <a:avLst/>
            </a:prstGeom>
          </p:spPr>
        </p:pic>
      </p:grpSp>
      <p:grpSp>
        <p:nvGrpSpPr>
          <p:cNvPr id="16" name="Group 15">
            <a:extLst>
              <a:ext uri="{FF2B5EF4-FFF2-40B4-BE49-F238E27FC236}">
                <a16:creationId xmlns:a16="http://schemas.microsoft.com/office/drawing/2014/main" id="{29C560F7-F164-7762-ABA5-E0FAB32988B6}"/>
              </a:ext>
            </a:extLst>
          </p:cNvPr>
          <p:cNvGrpSpPr/>
          <p:nvPr/>
        </p:nvGrpSpPr>
        <p:grpSpPr>
          <a:xfrm>
            <a:off x="3040313" y="249853"/>
            <a:ext cx="5766997" cy="6358293"/>
            <a:chOff x="1878086" y="363051"/>
            <a:chExt cx="5766997" cy="6358293"/>
          </a:xfrm>
        </p:grpSpPr>
        <p:pic>
          <p:nvPicPr>
            <p:cNvPr id="11" name="Picture 10">
              <a:extLst>
                <a:ext uri="{FF2B5EF4-FFF2-40B4-BE49-F238E27FC236}">
                  <a16:creationId xmlns:a16="http://schemas.microsoft.com/office/drawing/2014/main" id="{80DD2ED4-E931-4603-94EB-85F428521F1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878086" y="363051"/>
              <a:ext cx="4172979" cy="6096000"/>
            </a:xfrm>
            <a:prstGeom prst="rect">
              <a:avLst/>
            </a:prstGeom>
          </p:spPr>
        </p:pic>
        <p:grpSp>
          <p:nvGrpSpPr>
            <p:cNvPr id="15" name="Group 14">
              <a:extLst>
                <a:ext uri="{FF2B5EF4-FFF2-40B4-BE49-F238E27FC236}">
                  <a16:creationId xmlns:a16="http://schemas.microsoft.com/office/drawing/2014/main" id="{62F2376E-D753-09FB-627D-68B86A1BED34}"/>
                </a:ext>
              </a:extLst>
            </p:cNvPr>
            <p:cNvGrpSpPr/>
            <p:nvPr/>
          </p:nvGrpSpPr>
          <p:grpSpPr>
            <a:xfrm>
              <a:off x="5221627" y="376151"/>
              <a:ext cx="2423456" cy="6345193"/>
              <a:chOff x="5221627" y="376151"/>
              <a:chExt cx="2423456" cy="6345193"/>
            </a:xfrm>
          </p:grpSpPr>
          <p:pic>
            <p:nvPicPr>
              <p:cNvPr id="12" name="Picture 11">
                <a:extLst>
                  <a:ext uri="{FF2B5EF4-FFF2-40B4-BE49-F238E27FC236}">
                    <a16:creationId xmlns:a16="http://schemas.microsoft.com/office/drawing/2014/main" id="{B8FC8ACC-3DA0-21BB-5B48-3DDA20FDDF5B}"/>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5286487" y="376151"/>
                <a:ext cx="1833637" cy="5558313"/>
              </a:xfrm>
              <a:prstGeom prst="rect">
                <a:avLst/>
              </a:prstGeom>
            </p:spPr>
          </p:pic>
          <p:pic>
            <p:nvPicPr>
              <p:cNvPr id="13" name="Picture 12">
                <a:extLst>
                  <a:ext uri="{FF2B5EF4-FFF2-40B4-BE49-F238E27FC236}">
                    <a16:creationId xmlns:a16="http://schemas.microsoft.com/office/drawing/2014/main" id="{7E36A1F9-B106-6105-3034-484E65C456E6}"/>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5221627" y="3383777"/>
                <a:ext cx="2423456" cy="3337567"/>
              </a:xfrm>
              <a:prstGeom prst="rect">
                <a:avLst/>
              </a:prstGeom>
              <a:effectLst>
                <a:outerShdw blurRad="50800" dist="38100" dir="2700000" algn="tl" rotWithShape="0">
                  <a:prstClr val="black">
                    <a:alpha val="40000"/>
                  </a:prstClr>
                </a:outerShdw>
              </a:effectLst>
            </p:spPr>
          </p:pic>
        </p:grpSp>
      </p:grpSp>
      <p:pic>
        <p:nvPicPr>
          <p:cNvPr id="17" name="Picture 16">
            <a:extLst>
              <a:ext uri="{FF2B5EF4-FFF2-40B4-BE49-F238E27FC236}">
                <a16:creationId xmlns:a16="http://schemas.microsoft.com/office/drawing/2014/main" id="{E9B00CA0-D8D3-CE5A-EC89-D1718EEF3E9A}"/>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109966" y="335669"/>
            <a:ext cx="3748558" cy="5924367"/>
          </a:xfrm>
          <a:prstGeom prst="rect">
            <a:avLst/>
          </a:prstGeom>
        </p:spPr>
      </p:pic>
      <p:pic>
        <p:nvPicPr>
          <p:cNvPr id="14" name="Picture 13">
            <a:extLst>
              <a:ext uri="{FF2B5EF4-FFF2-40B4-BE49-F238E27FC236}">
                <a16:creationId xmlns:a16="http://schemas.microsoft.com/office/drawing/2014/main" id="{4384598C-D1E3-70D9-00EB-C1314833B8FA}"/>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2957578" y="489307"/>
            <a:ext cx="2575925" cy="6029633"/>
          </a:xfrm>
          <a:prstGeom prst="rect">
            <a:avLst/>
          </a:prstGeom>
        </p:spPr>
      </p:pic>
    </p:spTree>
    <p:extLst>
      <p:ext uri="{BB962C8B-B14F-4D97-AF65-F5344CB8AC3E}">
        <p14:creationId xmlns:p14="http://schemas.microsoft.com/office/powerpoint/2010/main" val="33054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9799-C143-BF5D-FC0B-65503C87542A}"/>
              </a:ext>
            </a:extLst>
          </p:cNvPr>
          <p:cNvSpPr>
            <a:spLocks noGrp="1"/>
          </p:cNvSpPr>
          <p:nvPr>
            <p:ph type="title"/>
          </p:nvPr>
        </p:nvSpPr>
        <p:spPr/>
        <p:txBody>
          <a:bodyPr/>
          <a:lstStyle/>
          <a:p>
            <a:r>
              <a:rPr lang="en-US" dirty="0"/>
              <a:t>Food and Fun Afterschool Curriculum</a:t>
            </a:r>
          </a:p>
        </p:txBody>
      </p:sp>
      <p:sp>
        <p:nvSpPr>
          <p:cNvPr id="3" name="Content Placeholder 2">
            <a:extLst>
              <a:ext uri="{FF2B5EF4-FFF2-40B4-BE49-F238E27FC236}">
                <a16:creationId xmlns:a16="http://schemas.microsoft.com/office/drawing/2014/main" id="{6FF86106-67C9-6BF0-E9C5-E51F3FDE639A}"/>
              </a:ext>
            </a:extLst>
          </p:cNvPr>
          <p:cNvSpPr>
            <a:spLocks noGrp="1"/>
          </p:cNvSpPr>
          <p:nvPr>
            <p:ph idx="1"/>
          </p:nvPr>
        </p:nvSpPr>
        <p:spPr/>
        <p:txBody>
          <a:bodyPr/>
          <a:lstStyle/>
          <a:p>
            <a:r>
              <a:rPr lang="en-US" dirty="0">
                <a:latin typeface="Franklin Gothic Book" panose="020B0503020102020204" pitchFamily="34" charset="0"/>
              </a:rPr>
              <a:t>Curriculum Components</a:t>
            </a:r>
          </a:p>
          <a:p>
            <a:pPr lvl="1"/>
            <a:r>
              <a:rPr lang="en-US" dirty="0">
                <a:latin typeface="Franklin Gothic Book" panose="020B0503020102020204" pitchFamily="34" charset="0"/>
              </a:rPr>
              <a:t>Afterschool activities for kids</a:t>
            </a:r>
          </a:p>
          <a:p>
            <a:pPr lvl="1"/>
            <a:r>
              <a:rPr lang="en-US" dirty="0">
                <a:latin typeface="Franklin Gothic Book" panose="020B0503020102020204" pitchFamily="34" charset="0"/>
              </a:rPr>
              <a:t>Parent communications</a:t>
            </a:r>
          </a:p>
          <a:p>
            <a:pPr lvl="1"/>
            <a:r>
              <a:rPr lang="en-US" dirty="0">
                <a:latin typeface="Franklin Gothic Book" panose="020B0503020102020204" pitchFamily="34" charset="0"/>
              </a:rPr>
              <a:t>Nutrition and physical activity planning and tracking tools</a:t>
            </a:r>
          </a:p>
          <a:p>
            <a:pPr lvl="2"/>
            <a:r>
              <a:rPr lang="en-US" dirty="0">
                <a:latin typeface="Franklin Gothic Book" panose="020B0503020102020204" pitchFamily="34" charset="0"/>
              </a:rPr>
              <a:t>Monthly nutrition and physical activity planning tool</a:t>
            </a:r>
          </a:p>
          <a:p>
            <a:pPr lvl="2"/>
            <a:r>
              <a:rPr lang="en-US" dirty="0">
                <a:latin typeface="Franklin Gothic Book" panose="020B0503020102020204" pitchFamily="34" charset="0"/>
              </a:rPr>
              <a:t>Family engagement planning tool</a:t>
            </a:r>
          </a:p>
          <a:p>
            <a:pPr lvl="2"/>
            <a:r>
              <a:rPr lang="en-US" dirty="0">
                <a:latin typeface="Franklin Gothic Book" panose="020B0503020102020204" pitchFamily="34" charset="0"/>
              </a:rPr>
              <a:t>Observe what’s going on at your program and others!</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844411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8405-9686-37FD-702D-51980F96B9CE}"/>
              </a:ext>
            </a:extLst>
          </p:cNvPr>
          <p:cNvSpPr>
            <a:spLocks noGrp="1"/>
          </p:cNvSpPr>
          <p:nvPr>
            <p:ph type="title"/>
          </p:nvPr>
        </p:nvSpPr>
        <p:spPr/>
        <p:txBody>
          <a:bodyPr/>
          <a:lstStyle/>
          <a:p>
            <a:r>
              <a:rPr lang="en-US" dirty="0"/>
              <a:t>Food and Fun Afterschool Curriculum</a:t>
            </a:r>
          </a:p>
        </p:txBody>
      </p:sp>
      <p:sp>
        <p:nvSpPr>
          <p:cNvPr id="3" name="Content Placeholder 2">
            <a:extLst>
              <a:ext uri="{FF2B5EF4-FFF2-40B4-BE49-F238E27FC236}">
                <a16:creationId xmlns:a16="http://schemas.microsoft.com/office/drawing/2014/main" id="{E52DBFC4-4E1C-871D-DFB2-29791F15F9CD}"/>
              </a:ext>
            </a:extLst>
          </p:cNvPr>
          <p:cNvSpPr>
            <a:spLocks noGrp="1"/>
          </p:cNvSpPr>
          <p:nvPr>
            <p:ph idx="1"/>
          </p:nvPr>
        </p:nvSpPr>
        <p:spPr/>
        <p:txBody>
          <a:bodyPr>
            <a:normAutofit fontScale="92500" lnSpcReduction="10000"/>
          </a:bodyPr>
          <a:lstStyle/>
          <a:p>
            <a:pPr marL="0" indent="0">
              <a:buNone/>
            </a:pPr>
            <a:r>
              <a:rPr lang="en-US" u="sng" dirty="0">
                <a:latin typeface="Franklin Gothic Book" panose="020B0503020102020204" pitchFamily="34" charset="0"/>
              </a:rPr>
              <a:t>The Basics</a:t>
            </a:r>
          </a:p>
          <a:p>
            <a:r>
              <a:rPr lang="en-US" dirty="0">
                <a:latin typeface="Franklin Gothic Book" panose="020B0503020102020204" pitchFamily="34" charset="0"/>
              </a:rPr>
              <a:t>Designed for children in grades K-5</a:t>
            </a:r>
          </a:p>
          <a:p>
            <a:r>
              <a:rPr lang="en-US" dirty="0">
                <a:latin typeface="Franklin Gothic Book" panose="020B0503020102020204" pitchFamily="34" charset="0"/>
              </a:rPr>
              <a:t>Focused on 7 simple science-based healthy eating and physical activity environmental standards</a:t>
            </a:r>
          </a:p>
          <a:p>
            <a:r>
              <a:rPr lang="en-US" dirty="0">
                <a:latin typeface="Franklin Gothic Book" panose="020B0503020102020204" pitchFamily="34" charset="0"/>
              </a:rPr>
              <a:t>11 units with over 70 activities to pick and choose from </a:t>
            </a:r>
          </a:p>
          <a:p>
            <a:r>
              <a:rPr lang="en-US" dirty="0">
                <a:latin typeface="Franklin Gothic Book" panose="020B0503020102020204" pitchFamily="34" charset="0"/>
              </a:rPr>
              <a:t>Encourages healthy behaviors through active play, literacy and math skills development, creative learning, and hands-on snack time activities</a:t>
            </a:r>
          </a:p>
          <a:p>
            <a:r>
              <a:rPr lang="en-US" dirty="0">
                <a:latin typeface="Franklin Gothic Book" panose="020B0503020102020204" pitchFamily="34" charset="0"/>
              </a:rPr>
              <a:t>User-friendly, flexible format and instructions</a:t>
            </a:r>
          </a:p>
          <a:p>
            <a:r>
              <a:rPr lang="en-US" dirty="0">
                <a:latin typeface="Franklin Gothic Book" panose="020B0503020102020204" pitchFamily="34" charset="0"/>
              </a:rPr>
              <a:t>Lesson extensions make activities easily adaptable across program settings and diverse populations</a:t>
            </a:r>
          </a:p>
        </p:txBody>
      </p:sp>
    </p:spTree>
    <p:extLst>
      <p:ext uri="{BB962C8B-B14F-4D97-AF65-F5344CB8AC3E}">
        <p14:creationId xmlns:p14="http://schemas.microsoft.com/office/powerpoint/2010/main" val="834511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FDC5-6ADF-8633-9FC8-1C1C2238D0E8}"/>
              </a:ext>
            </a:extLst>
          </p:cNvPr>
          <p:cNvSpPr>
            <a:spLocks noGrp="1"/>
          </p:cNvSpPr>
          <p:nvPr>
            <p:ph type="title"/>
          </p:nvPr>
        </p:nvSpPr>
        <p:spPr>
          <a:xfrm>
            <a:off x="816842" y="345347"/>
            <a:ext cx="10515600" cy="1325563"/>
          </a:xfrm>
        </p:spPr>
        <p:txBody>
          <a:bodyPr/>
          <a:lstStyle/>
          <a:p>
            <a:r>
              <a:rPr lang="en-US" dirty="0"/>
              <a:t>Food and Fun Afterschool</a:t>
            </a:r>
          </a:p>
        </p:txBody>
      </p:sp>
      <p:sp>
        <p:nvSpPr>
          <p:cNvPr id="3" name="Content Placeholder 2">
            <a:extLst>
              <a:ext uri="{FF2B5EF4-FFF2-40B4-BE49-F238E27FC236}">
                <a16:creationId xmlns:a16="http://schemas.microsoft.com/office/drawing/2014/main" id="{EF7FF591-308C-D686-9F1A-56C2ED140984}"/>
              </a:ext>
            </a:extLst>
          </p:cNvPr>
          <p:cNvSpPr>
            <a:spLocks noGrp="1"/>
          </p:cNvSpPr>
          <p:nvPr>
            <p:ph idx="1"/>
          </p:nvPr>
        </p:nvSpPr>
        <p:spPr>
          <a:xfrm>
            <a:off x="816842" y="2074405"/>
            <a:ext cx="6971852" cy="1068182"/>
          </a:xfrm>
        </p:spPr>
        <p:txBody>
          <a:bodyPr/>
          <a:lstStyle/>
          <a:p>
            <a:pPr marL="0" indent="0">
              <a:buNone/>
            </a:pPr>
            <a:r>
              <a:rPr lang="en-US" dirty="0">
                <a:latin typeface="Franklin Gothic Book" panose="020B0503020102020204" pitchFamily="34" charset="0"/>
              </a:rPr>
              <a:t>http://</a:t>
            </a:r>
            <a:r>
              <a:rPr lang="en-US" dirty="0" err="1">
                <a:latin typeface="Franklin Gothic Book" panose="020B0503020102020204" pitchFamily="34" charset="0"/>
              </a:rPr>
              <a:t>foodandfun.org</a:t>
            </a:r>
            <a:r>
              <a:rPr lang="en-US" dirty="0">
                <a:latin typeface="Franklin Gothic Book" panose="020B0503020102020204" pitchFamily="34" charset="0"/>
              </a:rPr>
              <a:t> </a:t>
            </a:r>
          </a:p>
        </p:txBody>
      </p:sp>
      <p:pic>
        <p:nvPicPr>
          <p:cNvPr id="4" name="Picture 3">
            <a:extLst>
              <a:ext uri="{FF2B5EF4-FFF2-40B4-BE49-F238E27FC236}">
                <a16:creationId xmlns:a16="http://schemas.microsoft.com/office/drawing/2014/main" id="{2EE0ADCF-6507-C01D-2304-F9D2B9A04752}"/>
              </a:ext>
            </a:extLst>
          </p:cNvPr>
          <p:cNvPicPr/>
          <p:nvPr/>
        </p:nvPicPr>
        <p:blipFill rotWithShape="1">
          <a:blip r:embed="rId2">
            <a:extLst>
              <a:ext uri="{28A0092B-C50C-407E-A947-70E740481C1C}">
                <a14:useLocalDpi xmlns:a14="http://schemas.microsoft.com/office/drawing/2010/main"/>
              </a:ext>
            </a:extLst>
          </a:blip>
          <a:srcRect/>
          <a:stretch/>
        </p:blipFill>
        <p:spPr bwMode="auto">
          <a:xfrm>
            <a:off x="6302452" y="1690688"/>
            <a:ext cx="5665832" cy="41910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DE30BDE4-FA6E-6F24-DFE8-D7E7B4C0BD90}"/>
              </a:ext>
            </a:extLst>
          </p:cNvPr>
          <p:cNvPicPr/>
          <p:nvPr/>
        </p:nvPicPr>
        <p:blipFill rotWithShape="1">
          <a:blip r:embed="rId3">
            <a:extLst>
              <a:ext uri="{28A0092B-C50C-407E-A947-70E740481C1C}">
                <a14:useLocalDpi xmlns:a14="http://schemas.microsoft.com/office/drawing/2010/main"/>
              </a:ext>
            </a:extLst>
          </a:blip>
          <a:srcRect/>
          <a:stretch/>
        </p:blipFill>
        <p:spPr bwMode="auto">
          <a:xfrm>
            <a:off x="489527" y="3325084"/>
            <a:ext cx="2735605" cy="209583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2448ABA-90C9-4C43-FBD3-72643BC55199}"/>
              </a:ext>
            </a:extLst>
          </p:cNvPr>
          <p:cNvPicPr/>
          <p:nvPr/>
        </p:nvPicPr>
        <p:blipFill rotWithShape="1">
          <a:blip r:embed="rId4">
            <a:extLst>
              <a:ext uri="{28A0092B-C50C-407E-A947-70E740481C1C}">
                <a14:useLocalDpi xmlns:a14="http://schemas.microsoft.com/office/drawing/2010/main"/>
              </a:ext>
            </a:extLst>
          </a:blip>
          <a:srcRect/>
          <a:stretch/>
        </p:blipFill>
        <p:spPr bwMode="auto">
          <a:xfrm>
            <a:off x="3395989" y="3325084"/>
            <a:ext cx="2735605" cy="2019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300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099B-DC21-6345-E5F9-6B43DCB86172}"/>
              </a:ext>
            </a:extLst>
          </p:cNvPr>
          <p:cNvSpPr>
            <a:spLocks noGrp="1"/>
          </p:cNvSpPr>
          <p:nvPr>
            <p:ph type="title"/>
          </p:nvPr>
        </p:nvSpPr>
        <p:spPr/>
        <p:txBody>
          <a:bodyPr/>
          <a:lstStyle/>
          <a:p>
            <a:r>
              <a:rPr lang="en-US" dirty="0"/>
              <a:t>How many fruits &amp; vegetables should kids have each day?</a:t>
            </a:r>
          </a:p>
        </p:txBody>
      </p:sp>
      <p:sp>
        <p:nvSpPr>
          <p:cNvPr id="3" name="Content Placeholder 2">
            <a:extLst>
              <a:ext uri="{FF2B5EF4-FFF2-40B4-BE49-F238E27FC236}">
                <a16:creationId xmlns:a16="http://schemas.microsoft.com/office/drawing/2014/main" id="{25ADA6FF-CC5E-6AEC-9C34-9E91D7606FB3}"/>
              </a:ext>
            </a:extLst>
          </p:cNvPr>
          <p:cNvSpPr>
            <a:spLocks noGrp="1"/>
          </p:cNvSpPr>
          <p:nvPr>
            <p:ph idx="1"/>
          </p:nvPr>
        </p:nvSpPr>
        <p:spPr>
          <a:xfrm>
            <a:off x="913503" y="2141537"/>
            <a:ext cx="10515600" cy="4351338"/>
          </a:xfrm>
        </p:spPr>
        <p:txBody>
          <a:bodyPr/>
          <a:lstStyle/>
          <a:p>
            <a:pPr marL="0" indent="0">
              <a:spcBef>
                <a:spcPts val="2400"/>
              </a:spcBef>
              <a:spcAft>
                <a:spcPts val="2400"/>
              </a:spcAft>
              <a:buNone/>
            </a:pPr>
            <a:r>
              <a:rPr lang="en-US" dirty="0">
                <a:latin typeface="Franklin Gothic Book" panose="020B0503020102020204" pitchFamily="34" charset="0"/>
              </a:rPr>
              <a:t>	2 servings</a:t>
            </a:r>
          </a:p>
          <a:p>
            <a:pPr marL="0" indent="0">
              <a:spcBef>
                <a:spcPts val="2400"/>
              </a:spcBef>
              <a:spcAft>
                <a:spcPts val="2400"/>
              </a:spcAft>
              <a:buNone/>
            </a:pPr>
            <a:r>
              <a:rPr lang="en-US" dirty="0">
                <a:latin typeface="Franklin Gothic Book" panose="020B0503020102020204" pitchFamily="34" charset="0"/>
              </a:rPr>
              <a:t>	3.5 servings</a:t>
            </a:r>
          </a:p>
          <a:p>
            <a:pPr marL="0" indent="0">
              <a:spcBef>
                <a:spcPts val="2400"/>
              </a:spcBef>
              <a:spcAft>
                <a:spcPts val="2400"/>
              </a:spcAft>
              <a:buNone/>
            </a:pPr>
            <a:r>
              <a:rPr lang="en-US" dirty="0">
                <a:latin typeface="Franklin Gothic Book" panose="020B0503020102020204" pitchFamily="34" charset="0"/>
              </a:rPr>
              <a:t>	5 servings</a:t>
            </a:r>
          </a:p>
        </p:txBody>
      </p:sp>
      <p:sp>
        <p:nvSpPr>
          <p:cNvPr id="4" name="Oval 3">
            <a:extLst>
              <a:ext uri="{FF2B5EF4-FFF2-40B4-BE49-F238E27FC236}">
                <a16:creationId xmlns:a16="http://schemas.microsoft.com/office/drawing/2014/main" id="{3F2E78D2-544D-441F-08EC-6DB0F2E22AB9}"/>
              </a:ext>
            </a:extLst>
          </p:cNvPr>
          <p:cNvSpPr/>
          <p:nvPr/>
        </p:nvSpPr>
        <p:spPr>
          <a:xfrm>
            <a:off x="999564" y="2141537"/>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A</a:t>
            </a:r>
          </a:p>
        </p:txBody>
      </p:sp>
      <p:sp>
        <p:nvSpPr>
          <p:cNvPr id="5" name="Oval 4">
            <a:extLst>
              <a:ext uri="{FF2B5EF4-FFF2-40B4-BE49-F238E27FC236}">
                <a16:creationId xmlns:a16="http://schemas.microsoft.com/office/drawing/2014/main" id="{52109F3C-5807-34ED-8A78-6D6939C3A2ED}"/>
              </a:ext>
            </a:extLst>
          </p:cNvPr>
          <p:cNvSpPr/>
          <p:nvPr/>
        </p:nvSpPr>
        <p:spPr>
          <a:xfrm>
            <a:off x="999564" y="3112802"/>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B</a:t>
            </a:r>
          </a:p>
        </p:txBody>
      </p:sp>
      <p:sp>
        <p:nvSpPr>
          <p:cNvPr id="6" name="Oval 5">
            <a:extLst>
              <a:ext uri="{FF2B5EF4-FFF2-40B4-BE49-F238E27FC236}">
                <a16:creationId xmlns:a16="http://schemas.microsoft.com/office/drawing/2014/main" id="{0FA1BEAB-9575-F2A7-91D5-56DB4F75C67F}"/>
              </a:ext>
            </a:extLst>
          </p:cNvPr>
          <p:cNvSpPr/>
          <p:nvPr/>
        </p:nvSpPr>
        <p:spPr>
          <a:xfrm>
            <a:off x="1030940" y="4084068"/>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C</a:t>
            </a:r>
          </a:p>
        </p:txBody>
      </p:sp>
    </p:spTree>
    <p:extLst>
      <p:ext uri="{BB962C8B-B14F-4D97-AF65-F5344CB8AC3E}">
        <p14:creationId xmlns:p14="http://schemas.microsoft.com/office/powerpoint/2010/main" val="2214718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099B-DC21-6345-E5F9-6B43DCB86172}"/>
              </a:ext>
            </a:extLst>
          </p:cNvPr>
          <p:cNvSpPr>
            <a:spLocks noGrp="1"/>
          </p:cNvSpPr>
          <p:nvPr>
            <p:ph type="title"/>
          </p:nvPr>
        </p:nvSpPr>
        <p:spPr/>
        <p:txBody>
          <a:bodyPr/>
          <a:lstStyle/>
          <a:p>
            <a:r>
              <a:rPr lang="en-US" dirty="0"/>
              <a:t>How many fruits &amp; vegetables should kids have each day?</a:t>
            </a:r>
          </a:p>
        </p:txBody>
      </p:sp>
      <p:sp>
        <p:nvSpPr>
          <p:cNvPr id="3" name="Content Placeholder 2">
            <a:extLst>
              <a:ext uri="{FF2B5EF4-FFF2-40B4-BE49-F238E27FC236}">
                <a16:creationId xmlns:a16="http://schemas.microsoft.com/office/drawing/2014/main" id="{25ADA6FF-CC5E-6AEC-9C34-9E91D7606FB3}"/>
              </a:ext>
            </a:extLst>
          </p:cNvPr>
          <p:cNvSpPr>
            <a:spLocks noGrp="1"/>
          </p:cNvSpPr>
          <p:nvPr>
            <p:ph idx="1"/>
          </p:nvPr>
        </p:nvSpPr>
        <p:spPr>
          <a:xfrm>
            <a:off x="913503" y="2141537"/>
            <a:ext cx="10515600" cy="4351338"/>
          </a:xfrm>
        </p:spPr>
        <p:txBody>
          <a:bodyPr/>
          <a:lstStyle/>
          <a:p>
            <a:pPr marL="0" indent="0">
              <a:spcBef>
                <a:spcPts val="2400"/>
              </a:spcBef>
              <a:spcAft>
                <a:spcPts val="2400"/>
              </a:spcAft>
              <a:buNone/>
            </a:pPr>
            <a:r>
              <a:rPr lang="en-US" dirty="0">
                <a:latin typeface="Franklin Gothic Book" panose="020B0503020102020204" pitchFamily="34" charset="0"/>
              </a:rPr>
              <a:t>	2 servings</a:t>
            </a:r>
          </a:p>
          <a:p>
            <a:pPr marL="0" indent="0">
              <a:spcBef>
                <a:spcPts val="2400"/>
              </a:spcBef>
              <a:spcAft>
                <a:spcPts val="2400"/>
              </a:spcAft>
              <a:buNone/>
            </a:pPr>
            <a:r>
              <a:rPr lang="en-US" dirty="0">
                <a:latin typeface="Franklin Gothic Book" panose="020B0503020102020204" pitchFamily="34" charset="0"/>
              </a:rPr>
              <a:t>	3.5 servings</a:t>
            </a:r>
          </a:p>
          <a:p>
            <a:pPr marL="0" indent="0">
              <a:spcBef>
                <a:spcPts val="2400"/>
              </a:spcBef>
              <a:spcAft>
                <a:spcPts val="2400"/>
              </a:spcAft>
              <a:buNone/>
            </a:pPr>
            <a:r>
              <a:rPr lang="en-US" dirty="0">
                <a:latin typeface="Franklin Gothic Book" panose="020B0503020102020204" pitchFamily="34" charset="0"/>
              </a:rPr>
              <a:t>	5 servings</a:t>
            </a:r>
          </a:p>
        </p:txBody>
      </p:sp>
      <p:sp>
        <p:nvSpPr>
          <p:cNvPr id="4" name="Oval 3">
            <a:extLst>
              <a:ext uri="{FF2B5EF4-FFF2-40B4-BE49-F238E27FC236}">
                <a16:creationId xmlns:a16="http://schemas.microsoft.com/office/drawing/2014/main" id="{3F2E78D2-544D-441F-08EC-6DB0F2E22AB9}"/>
              </a:ext>
            </a:extLst>
          </p:cNvPr>
          <p:cNvSpPr/>
          <p:nvPr/>
        </p:nvSpPr>
        <p:spPr>
          <a:xfrm>
            <a:off x="999564" y="2141537"/>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A</a:t>
            </a:r>
          </a:p>
        </p:txBody>
      </p:sp>
      <p:sp>
        <p:nvSpPr>
          <p:cNvPr id="5" name="Oval 4">
            <a:extLst>
              <a:ext uri="{FF2B5EF4-FFF2-40B4-BE49-F238E27FC236}">
                <a16:creationId xmlns:a16="http://schemas.microsoft.com/office/drawing/2014/main" id="{52109F3C-5807-34ED-8A78-6D6939C3A2ED}"/>
              </a:ext>
            </a:extLst>
          </p:cNvPr>
          <p:cNvSpPr/>
          <p:nvPr/>
        </p:nvSpPr>
        <p:spPr>
          <a:xfrm>
            <a:off x="999564" y="3112802"/>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B</a:t>
            </a:r>
          </a:p>
        </p:txBody>
      </p:sp>
      <p:sp>
        <p:nvSpPr>
          <p:cNvPr id="6" name="Oval 5">
            <a:extLst>
              <a:ext uri="{FF2B5EF4-FFF2-40B4-BE49-F238E27FC236}">
                <a16:creationId xmlns:a16="http://schemas.microsoft.com/office/drawing/2014/main" id="{0FA1BEAB-9575-F2A7-91D5-56DB4F75C67F}"/>
              </a:ext>
            </a:extLst>
          </p:cNvPr>
          <p:cNvSpPr/>
          <p:nvPr/>
        </p:nvSpPr>
        <p:spPr>
          <a:xfrm>
            <a:off x="1030940" y="4084068"/>
            <a:ext cx="645459" cy="645459"/>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latin typeface="Franklin Gothic Book" panose="020B0503020102020204" pitchFamily="34" charset="0"/>
              </a:rPr>
              <a:t>C</a:t>
            </a:r>
          </a:p>
        </p:txBody>
      </p:sp>
    </p:spTree>
    <p:extLst>
      <p:ext uri="{BB962C8B-B14F-4D97-AF65-F5344CB8AC3E}">
        <p14:creationId xmlns:p14="http://schemas.microsoft.com/office/powerpoint/2010/main" val="3597849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099B-DC21-6345-E5F9-6B43DCB86172}"/>
              </a:ext>
            </a:extLst>
          </p:cNvPr>
          <p:cNvSpPr>
            <a:spLocks noGrp="1"/>
          </p:cNvSpPr>
          <p:nvPr>
            <p:ph type="title"/>
          </p:nvPr>
        </p:nvSpPr>
        <p:spPr/>
        <p:txBody>
          <a:bodyPr/>
          <a:lstStyle/>
          <a:p>
            <a:r>
              <a:rPr lang="en-US" dirty="0"/>
              <a:t>Who is most physically active?</a:t>
            </a:r>
          </a:p>
        </p:txBody>
      </p:sp>
      <p:sp>
        <p:nvSpPr>
          <p:cNvPr id="3" name="Content Placeholder 2">
            <a:extLst>
              <a:ext uri="{FF2B5EF4-FFF2-40B4-BE49-F238E27FC236}">
                <a16:creationId xmlns:a16="http://schemas.microsoft.com/office/drawing/2014/main" id="{25ADA6FF-CC5E-6AEC-9C34-9E91D7606FB3}"/>
              </a:ext>
            </a:extLst>
          </p:cNvPr>
          <p:cNvSpPr>
            <a:spLocks noGrp="1"/>
          </p:cNvSpPr>
          <p:nvPr>
            <p:ph idx="1"/>
          </p:nvPr>
        </p:nvSpPr>
        <p:spPr>
          <a:xfrm>
            <a:off x="913503" y="2141537"/>
            <a:ext cx="10515600" cy="4351338"/>
          </a:xfrm>
        </p:spPr>
        <p:txBody>
          <a:bodyPr/>
          <a:lstStyle/>
          <a:p>
            <a:pPr marL="0" indent="0">
              <a:spcBef>
                <a:spcPts val="2400"/>
              </a:spcBef>
              <a:spcAft>
                <a:spcPts val="2400"/>
              </a:spcAft>
              <a:buNone/>
            </a:pPr>
            <a:r>
              <a:rPr lang="en-US" dirty="0">
                <a:latin typeface="Franklin Gothic Book" panose="020B0503020102020204" pitchFamily="34" charset="0"/>
              </a:rPr>
              <a:t>	1</a:t>
            </a:r>
            <a:r>
              <a:rPr lang="en-US" baseline="30000" dirty="0">
                <a:latin typeface="Franklin Gothic Book" panose="020B0503020102020204" pitchFamily="34" charset="0"/>
              </a:rPr>
              <a:t>st</a:t>
            </a:r>
            <a:r>
              <a:rPr lang="en-US" dirty="0">
                <a:latin typeface="Franklin Gothic Book" panose="020B0503020102020204" pitchFamily="34" charset="0"/>
              </a:rPr>
              <a:t> grade students</a:t>
            </a:r>
          </a:p>
          <a:p>
            <a:pPr marL="0" indent="0">
              <a:spcBef>
                <a:spcPts val="2400"/>
              </a:spcBef>
              <a:spcAft>
                <a:spcPts val="2400"/>
              </a:spcAft>
              <a:buNone/>
            </a:pPr>
            <a:r>
              <a:rPr lang="en-US" dirty="0">
                <a:latin typeface="Franklin Gothic Book" panose="020B0503020102020204" pitchFamily="34" charset="0"/>
              </a:rPr>
              <a:t>	7</a:t>
            </a:r>
            <a:r>
              <a:rPr lang="en-US" baseline="30000" dirty="0">
                <a:latin typeface="Franklin Gothic Book" panose="020B0503020102020204" pitchFamily="34" charset="0"/>
              </a:rPr>
              <a:t>th</a:t>
            </a:r>
            <a:r>
              <a:rPr lang="en-US" dirty="0">
                <a:latin typeface="Franklin Gothic Book" panose="020B0503020102020204" pitchFamily="34" charset="0"/>
              </a:rPr>
              <a:t> grade students </a:t>
            </a:r>
          </a:p>
          <a:p>
            <a:pPr marL="0" indent="0">
              <a:spcBef>
                <a:spcPts val="2400"/>
              </a:spcBef>
              <a:spcAft>
                <a:spcPts val="2400"/>
              </a:spcAft>
              <a:buNone/>
            </a:pPr>
            <a:r>
              <a:rPr lang="en-US" dirty="0">
                <a:latin typeface="Franklin Gothic Book" panose="020B0503020102020204" pitchFamily="34" charset="0"/>
              </a:rPr>
              <a:t>	</a:t>
            </a:r>
          </a:p>
        </p:txBody>
      </p:sp>
      <p:sp>
        <p:nvSpPr>
          <p:cNvPr id="4" name="Oval 3">
            <a:extLst>
              <a:ext uri="{FF2B5EF4-FFF2-40B4-BE49-F238E27FC236}">
                <a16:creationId xmlns:a16="http://schemas.microsoft.com/office/drawing/2014/main" id="{3F2E78D2-544D-441F-08EC-6DB0F2E22AB9}"/>
              </a:ext>
            </a:extLst>
          </p:cNvPr>
          <p:cNvSpPr/>
          <p:nvPr/>
        </p:nvSpPr>
        <p:spPr>
          <a:xfrm>
            <a:off x="999564" y="2141537"/>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A</a:t>
            </a:r>
          </a:p>
        </p:txBody>
      </p:sp>
      <p:sp>
        <p:nvSpPr>
          <p:cNvPr id="5" name="Oval 4">
            <a:extLst>
              <a:ext uri="{FF2B5EF4-FFF2-40B4-BE49-F238E27FC236}">
                <a16:creationId xmlns:a16="http://schemas.microsoft.com/office/drawing/2014/main" id="{52109F3C-5807-34ED-8A78-6D6939C3A2ED}"/>
              </a:ext>
            </a:extLst>
          </p:cNvPr>
          <p:cNvSpPr/>
          <p:nvPr/>
        </p:nvSpPr>
        <p:spPr>
          <a:xfrm>
            <a:off x="999564" y="3112802"/>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B</a:t>
            </a:r>
          </a:p>
        </p:txBody>
      </p:sp>
    </p:spTree>
    <p:extLst>
      <p:ext uri="{BB962C8B-B14F-4D97-AF65-F5344CB8AC3E}">
        <p14:creationId xmlns:p14="http://schemas.microsoft.com/office/powerpoint/2010/main" val="1276715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099B-DC21-6345-E5F9-6B43DCB86172}"/>
              </a:ext>
            </a:extLst>
          </p:cNvPr>
          <p:cNvSpPr>
            <a:spLocks noGrp="1"/>
          </p:cNvSpPr>
          <p:nvPr>
            <p:ph type="title"/>
          </p:nvPr>
        </p:nvSpPr>
        <p:spPr/>
        <p:txBody>
          <a:bodyPr/>
          <a:lstStyle/>
          <a:p>
            <a:r>
              <a:rPr lang="en-US" dirty="0"/>
              <a:t>Who is most physically active?</a:t>
            </a:r>
          </a:p>
        </p:txBody>
      </p:sp>
      <p:sp>
        <p:nvSpPr>
          <p:cNvPr id="3" name="Content Placeholder 2">
            <a:extLst>
              <a:ext uri="{FF2B5EF4-FFF2-40B4-BE49-F238E27FC236}">
                <a16:creationId xmlns:a16="http://schemas.microsoft.com/office/drawing/2014/main" id="{25ADA6FF-CC5E-6AEC-9C34-9E91D7606FB3}"/>
              </a:ext>
            </a:extLst>
          </p:cNvPr>
          <p:cNvSpPr>
            <a:spLocks noGrp="1"/>
          </p:cNvSpPr>
          <p:nvPr>
            <p:ph idx="1"/>
          </p:nvPr>
        </p:nvSpPr>
        <p:spPr>
          <a:xfrm>
            <a:off x="913503" y="2141537"/>
            <a:ext cx="10515600" cy="4351338"/>
          </a:xfrm>
        </p:spPr>
        <p:txBody>
          <a:bodyPr/>
          <a:lstStyle/>
          <a:p>
            <a:pPr marL="0" indent="0">
              <a:spcBef>
                <a:spcPts val="2400"/>
              </a:spcBef>
              <a:spcAft>
                <a:spcPts val="2400"/>
              </a:spcAft>
              <a:buNone/>
            </a:pPr>
            <a:r>
              <a:rPr lang="en-US" dirty="0">
                <a:latin typeface="Franklin Gothic Book" panose="020B0503020102020204" pitchFamily="34" charset="0"/>
              </a:rPr>
              <a:t>	1</a:t>
            </a:r>
            <a:r>
              <a:rPr lang="en-US" baseline="30000" dirty="0">
                <a:latin typeface="Franklin Gothic Book" panose="020B0503020102020204" pitchFamily="34" charset="0"/>
              </a:rPr>
              <a:t>st</a:t>
            </a:r>
            <a:r>
              <a:rPr lang="en-US" dirty="0">
                <a:latin typeface="Franklin Gothic Book" panose="020B0503020102020204" pitchFamily="34" charset="0"/>
              </a:rPr>
              <a:t> grade students</a:t>
            </a:r>
          </a:p>
          <a:p>
            <a:pPr marL="0" indent="0">
              <a:spcBef>
                <a:spcPts val="2400"/>
              </a:spcBef>
              <a:spcAft>
                <a:spcPts val="2400"/>
              </a:spcAft>
              <a:buNone/>
            </a:pPr>
            <a:r>
              <a:rPr lang="en-US" dirty="0">
                <a:latin typeface="Franklin Gothic Book" panose="020B0503020102020204" pitchFamily="34" charset="0"/>
              </a:rPr>
              <a:t>	7</a:t>
            </a:r>
            <a:r>
              <a:rPr lang="en-US" baseline="30000" dirty="0">
                <a:latin typeface="Franklin Gothic Book" panose="020B0503020102020204" pitchFamily="34" charset="0"/>
              </a:rPr>
              <a:t>th</a:t>
            </a:r>
            <a:r>
              <a:rPr lang="en-US" dirty="0">
                <a:latin typeface="Franklin Gothic Book" panose="020B0503020102020204" pitchFamily="34" charset="0"/>
              </a:rPr>
              <a:t> grade students</a:t>
            </a:r>
          </a:p>
          <a:p>
            <a:pPr marL="0" indent="0">
              <a:spcBef>
                <a:spcPts val="2400"/>
              </a:spcBef>
              <a:spcAft>
                <a:spcPts val="2400"/>
              </a:spcAft>
              <a:buNone/>
            </a:pPr>
            <a:r>
              <a:rPr lang="en-US" dirty="0">
                <a:latin typeface="Franklin Gothic Book" panose="020B0503020102020204" pitchFamily="34" charset="0"/>
              </a:rPr>
              <a:t>	</a:t>
            </a:r>
          </a:p>
        </p:txBody>
      </p:sp>
      <p:sp>
        <p:nvSpPr>
          <p:cNvPr id="8" name="Oval 7">
            <a:extLst>
              <a:ext uri="{FF2B5EF4-FFF2-40B4-BE49-F238E27FC236}">
                <a16:creationId xmlns:a16="http://schemas.microsoft.com/office/drawing/2014/main" id="{6F54EF54-A0E2-27B5-3C45-A5DFDD86B22B}"/>
              </a:ext>
            </a:extLst>
          </p:cNvPr>
          <p:cNvSpPr/>
          <p:nvPr/>
        </p:nvSpPr>
        <p:spPr>
          <a:xfrm>
            <a:off x="999564" y="2141537"/>
            <a:ext cx="645459" cy="64545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Franklin Gothic Book" panose="020B0503020102020204" pitchFamily="34" charset="0"/>
              </a:rPr>
              <a:t>A</a:t>
            </a:r>
          </a:p>
        </p:txBody>
      </p:sp>
      <p:sp>
        <p:nvSpPr>
          <p:cNvPr id="9" name="Oval 8">
            <a:extLst>
              <a:ext uri="{FF2B5EF4-FFF2-40B4-BE49-F238E27FC236}">
                <a16:creationId xmlns:a16="http://schemas.microsoft.com/office/drawing/2014/main" id="{699A8F8F-D440-A015-BEC0-756B35ABEFBC}"/>
              </a:ext>
            </a:extLst>
          </p:cNvPr>
          <p:cNvSpPr/>
          <p:nvPr/>
        </p:nvSpPr>
        <p:spPr>
          <a:xfrm>
            <a:off x="999564" y="3112802"/>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B</a:t>
            </a:r>
          </a:p>
        </p:txBody>
      </p:sp>
    </p:spTree>
    <p:extLst>
      <p:ext uri="{BB962C8B-B14F-4D97-AF65-F5344CB8AC3E}">
        <p14:creationId xmlns:p14="http://schemas.microsoft.com/office/powerpoint/2010/main" val="2400251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099B-DC21-6345-E5F9-6B43DCB86172}"/>
              </a:ext>
            </a:extLst>
          </p:cNvPr>
          <p:cNvSpPr>
            <a:spLocks noGrp="1"/>
          </p:cNvSpPr>
          <p:nvPr>
            <p:ph type="title"/>
          </p:nvPr>
        </p:nvSpPr>
        <p:spPr/>
        <p:txBody>
          <a:bodyPr/>
          <a:lstStyle/>
          <a:p>
            <a:r>
              <a:rPr lang="en-US" dirty="0"/>
              <a:t>How many gallons of soda are made each year?</a:t>
            </a:r>
          </a:p>
        </p:txBody>
      </p:sp>
      <p:sp>
        <p:nvSpPr>
          <p:cNvPr id="3" name="Content Placeholder 2">
            <a:extLst>
              <a:ext uri="{FF2B5EF4-FFF2-40B4-BE49-F238E27FC236}">
                <a16:creationId xmlns:a16="http://schemas.microsoft.com/office/drawing/2014/main" id="{25ADA6FF-CC5E-6AEC-9C34-9E91D7606FB3}"/>
              </a:ext>
            </a:extLst>
          </p:cNvPr>
          <p:cNvSpPr>
            <a:spLocks noGrp="1"/>
          </p:cNvSpPr>
          <p:nvPr>
            <p:ph idx="1"/>
          </p:nvPr>
        </p:nvSpPr>
        <p:spPr>
          <a:xfrm>
            <a:off x="913503" y="2141537"/>
            <a:ext cx="10515600" cy="4351338"/>
          </a:xfrm>
        </p:spPr>
        <p:txBody>
          <a:bodyPr/>
          <a:lstStyle/>
          <a:p>
            <a:pPr marL="0" indent="0">
              <a:spcBef>
                <a:spcPts val="2400"/>
              </a:spcBef>
              <a:spcAft>
                <a:spcPts val="2400"/>
              </a:spcAft>
              <a:buNone/>
            </a:pPr>
            <a:r>
              <a:rPr lang="en-US" dirty="0">
                <a:latin typeface="Franklin Gothic Book" panose="020B0503020102020204" pitchFamily="34" charset="0"/>
              </a:rPr>
              <a:t>	20 million</a:t>
            </a:r>
          </a:p>
          <a:p>
            <a:pPr marL="0" indent="0">
              <a:spcBef>
                <a:spcPts val="2400"/>
              </a:spcBef>
              <a:spcAft>
                <a:spcPts val="2400"/>
              </a:spcAft>
              <a:buNone/>
            </a:pPr>
            <a:r>
              <a:rPr lang="en-US" dirty="0">
                <a:latin typeface="Franklin Gothic Book" panose="020B0503020102020204" pitchFamily="34" charset="0"/>
              </a:rPr>
              <a:t>	3 billion</a:t>
            </a:r>
          </a:p>
          <a:p>
            <a:pPr marL="0" indent="0">
              <a:spcBef>
                <a:spcPts val="2400"/>
              </a:spcBef>
              <a:spcAft>
                <a:spcPts val="2400"/>
              </a:spcAft>
              <a:buNone/>
            </a:pPr>
            <a:r>
              <a:rPr lang="en-US" dirty="0">
                <a:latin typeface="Franklin Gothic Book" panose="020B0503020102020204" pitchFamily="34" charset="0"/>
              </a:rPr>
              <a:t>	12.3 billion</a:t>
            </a:r>
          </a:p>
        </p:txBody>
      </p:sp>
      <p:sp>
        <p:nvSpPr>
          <p:cNvPr id="4" name="Oval 3">
            <a:extLst>
              <a:ext uri="{FF2B5EF4-FFF2-40B4-BE49-F238E27FC236}">
                <a16:creationId xmlns:a16="http://schemas.microsoft.com/office/drawing/2014/main" id="{3F2E78D2-544D-441F-08EC-6DB0F2E22AB9}"/>
              </a:ext>
            </a:extLst>
          </p:cNvPr>
          <p:cNvSpPr/>
          <p:nvPr/>
        </p:nvSpPr>
        <p:spPr>
          <a:xfrm>
            <a:off x="999564" y="2141537"/>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A</a:t>
            </a:r>
          </a:p>
        </p:txBody>
      </p:sp>
      <p:sp>
        <p:nvSpPr>
          <p:cNvPr id="5" name="Oval 4">
            <a:extLst>
              <a:ext uri="{FF2B5EF4-FFF2-40B4-BE49-F238E27FC236}">
                <a16:creationId xmlns:a16="http://schemas.microsoft.com/office/drawing/2014/main" id="{52109F3C-5807-34ED-8A78-6D6939C3A2ED}"/>
              </a:ext>
            </a:extLst>
          </p:cNvPr>
          <p:cNvSpPr/>
          <p:nvPr/>
        </p:nvSpPr>
        <p:spPr>
          <a:xfrm>
            <a:off x="999564" y="3112802"/>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B</a:t>
            </a:r>
          </a:p>
        </p:txBody>
      </p:sp>
      <p:sp>
        <p:nvSpPr>
          <p:cNvPr id="6" name="Oval 5">
            <a:extLst>
              <a:ext uri="{FF2B5EF4-FFF2-40B4-BE49-F238E27FC236}">
                <a16:creationId xmlns:a16="http://schemas.microsoft.com/office/drawing/2014/main" id="{0FA1BEAB-9575-F2A7-91D5-56DB4F75C67F}"/>
              </a:ext>
            </a:extLst>
          </p:cNvPr>
          <p:cNvSpPr/>
          <p:nvPr/>
        </p:nvSpPr>
        <p:spPr>
          <a:xfrm>
            <a:off x="1030940" y="4084068"/>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C</a:t>
            </a:r>
          </a:p>
        </p:txBody>
      </p:sp>
    </p:spTree>
    <p:extLst>
      <p:ext uri="{BB962C8B-B14F-4D97-AF65-F5344CB8AC3E}">
        <p14:creationId xmlns:p14="http://schemas.microsoft.com/office/powerpoint/2010/main" val="61908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E2D7-87DE-EFCD-C4D5-4651784D302D}"/>
              </a:ext>
            </a:extLst>
          </p:cNvPr>
          <p:cNvSpPr>
            <a:spLocks noGrp="1"/>
          </p:cNvSpPr>
          <p:nvPr>
            <p:ph type="title"/>
          </p:nvPr>
        </p:nvSpPr>
        <p:spPr>
          <a:xfrm>
            <a:off x="838200" y="365125"/>
            <a:ext cx="8755505" cy="1325563"/>
          </a:xfrm>
        </p:spPr>
        <p:txBody>
          <a:bodyPr/>
          <a:lstStyle/>
          <a:p>
            <a:r>
              <a:rPr lang="en-US" dirty="0"/>
              <a:t>What your program can expect</a:t>
            </a:r>
          </a:p>
        </p:txBody>
      </p:sp>
      <p:sp>
        <p:nvSpPr>
          <p:cNvPr id="3" name="Content Placeholder 2">
            <a:extLst>
              <a:ext uri="{FF2B5EF4-FFF2-40B4-BE49-F238E27FC236}">
                <a16:creationId xmlns:a16="http://schemas.microsoft.com/office/drawing/2014/main" id="{1F1FBCBB-2988-2B7F-EABC-52329F193E06}"/>
              </a:ext>
            </a:extLst>
          </p:cNvPr>
          <p:cNvSpPr>
            <a:spLocks noGrp="1"/>
          </p:cNvSpPr>
          <p:nvPr>
            <p:ph idx="1"/>
          </p:nvPr>
        </p:nvSpPr>
        <p:spPr>
          <a:xfrm>
            <a:off x="838200" y="1825625"/>
            <a:ext cx="7286469" cy="4351338"/>
          </a:xfrm>
        </p:spPr>
        <p:txBody>
          <a:bodyPr>
            <a:normAutofit/>
          </a:bodyPr>
          <a:lstStyle/>
          <a:p>
            <a:r>
              <a:rPr lang="en-US" dirty="0">
                <a:latin typeface="Franklin Gothic Book" panose="020B0503020102020204" pitchFamily="34" charset="0"/>
              </a:rPr>
              <a:t>Support for making policy and practice changes in nutrition and physical activity within your program</a:t>
            </a:r>
          </a:p>
          <a:p>
            <a:pPr lvl="1"/>
            <a:r>
              <a:rPr lang="en-US" dirty="0">
                <a:latin typeface="Franklin Gothic Book" panose="020B0503020102020204" pitchFamily="34" charset="0"/>
              </a:rPr>
              <a:t>Evidence-based intervention materials like Food and Fun Afterschool</a:t>
            </a:r>
          </a:p>
          <a:p>
            <a:pPr lvl="1"/>
            <a:r>
              <a:rPr lang="en-US" dirty="0">
                <a:latin typeface="Franklin Gothic Book" panose="020B0503020102020204" pitchFamily="34" charset="0"/>
              </a:rPr>
              <a:t>Trainings </a:t>
            </a:r>
          </a:p>
          <a:p>
            <a:pPr lvl="1"/>
            <a:r>
              <a:rPr lang="en-US" dirty="0">
                <a:latin typeface="Franklin Gothic Book" panose="020B0503020102020204" pitchFamily="34" charset="0"/>
              </a:rPr>
              <a:t>Feedback on nutrition and physical activity environments, practices, and policies</a:t>
            </a:r>
          </a:p>
          <a:p>
            <a:pPr lvl="1"/>
            <a:r>
              <a:rPr lang="en-US" dirty="0">
                <a:latin typeface="Franklin Gothic Book" panose="020B0503020102020204" pitchFamily="34" charset="0"/>
              </a:rPr>
              <a:t>Change strategies</a:t>
            </a:r>
          </a:p>
          <a:p>
            <a:pPr lvl="1"/>
            <a:r>
              <a:rPr lang="en-US" dirty="0">
                <a:latin typeface="Franklin Gothic Book" panose="020B0503020102020204" pitchFamily="34" charset="0"/>
              </a:rPr>
              <a:t>Tailored materials &amp; technical assistance for a diverse range of programs</a:t>
            </a:r>
          </a:p>
          <a:p>
            <a:endParaRPr lang="en-US" dirty="0">
              <a:latin typeface="Franklin Gothic Book" panose="020B0503020102020204" pitchFamily="34" charset="0"/>
            </a:endParaRPr>
          </a:p>
        </p:txBody>
      </p:sp>
      <p:pic>
        <p:nvPicPr>
          <p:cNvPr id="5" name="Picture 4" descr="A group of children eating an apple&#10;&#10;Description automatically generated">
            <a:extLst>
              <a:ext uri="{FF2B5EF4-FFF2-40B4-BE49-F238E27FC236}">
                <a16:creationId xmlns:a16="http://schemas.microsoft.com/office/drawing/2014/main" id="{5EB6359A-5525-8637-448F-9E6C6108EABF}"/>
              </a:ext>
            </a:extLst>
          </p:cNvPr>
          <p:cNvPicPr>
            <a:picLocks/>
          </p:cNvPicPr>
          <p:nvPr/>
        </p:nvPicPr>
        <p:blipFill rotWithShape="1">
          <a:blip r:embed="rId3">
            <a:extLst>
              <a:ext uri="{28A0092B-C50C-407E-A947-70E740481C1C}">
                <a14:useLocalDpi xmlns:a14="http://schemas.microsoft.com/office/drawing/2010/main"/>
              </a:ext>
            </a:extLst>
          </a:blip>
          <a:srcRect/>
          <a:stretch/>
        </p:blipFill>
        <p:spPr>
          <a:xfrm>
            <a:off x="8124669" y="1825625"/>
            <a:ext cx="3759499" cy="3760785"/>
          </a:xfrm>
          <a:prstGeom prst="ellipse">
            <a:avLst/>
          </a:prstGeom>
        </p:spPr>
      </p:pic>
    </p:spTree>
    <p:extLst>
      <p:ext uri="{BB962C8B-B14F-4D97-AF65-F5344CB8AC3E}">
        <p14:creationId xmlns:p14="http://schemas.microsoft.com/office/powerpoint/2010/main" val="1415712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099B-DC21-6345-E5F9-6B43DCB86172}"/>
              </a:ext>
            </a:extLst>
          </p:cNvPr>
          <p:cNvSpPr>
            <a:spLocks noGrp="1"/>
          </p:cNvSpPr>
          <p:nvPr>
            <p:ph type="title"/>
          </p:nvPr>
        </p:nvSpPr>
        <p:spPr/>
        <p:txBody>
          <a:bodyPr/>
          <a:lstStyle/>
          <a:p>
            <a:r>
              <a:rPr lang="en-US" dirty="0"/>
              <a:t>How many gallons of soda are made each year?</a:t>
            </a:r>
          </a:p>
        </p:txBody>
      </p:sp>
      <p:sp>
        <p:nvSpPr>
          <p:cNvPr id="3" name="Content Placeholder 2">
            <a:extLst>
              <a:ext uri="{FF2B5EF4-FFF2-40B4-BE49-F238E27FC236}">
                <a16:creationId xmlns:a16="http://schemas.microsoft.com/office/drawing/2014/main" id="{25ADA6FF-CC5E-6AEC-9C34-9E91D7606FB3}"/>
              </a:ext>
            </a:extLst>
          </p:cNvPr>
          <p:cNvSpPr>
            <a:spLocks noGrp="1"/>
          </p:cNvSpPr>
          <p:nvPr>
            <p:ph idx="1"/>
          </p:nvPr>
        </p:nvSpPr>
        <p:spPr>
          <a:xfrm>
            <a:off x="913503" y="2141537"/>
            <a:ext cx="10515600" cy="4351338"/>
          </a:xfrm>
        </p:spPr>
        <p:txBody>
          <a:bodyPr/>
          <a:lstStyle/>
          <a:p>
            <a:pPr marL="0" indent="0">
              <a:spcBef>
                <a:spcPts val="2400"/>
              </a:spcBef>
              <a:spcAft>
                <a:spcPts val="2400"/>
              </a:spcAft>
              <a:buNone/>
            </a:pPr>
            <a:r>
              <a:rPr lang="en-US" dirty="0">
                <a:latin typeface="Franklin Gothic Book" panose="020B0503020102020204" pitchFamily="34" charset="0"/>
              </a:rPr>
              <a:t>	20 million</a:t>
            </a:r>
          </a:p>
          <a:p>
            <a:pPr marL="0" indent="0">
              <a:spcBef>
                <a:spcPts val="2400"/>
              </a:spcBef>
              <a:spcAft>
                <a:spcPts val="2400"/>
              </a:spcAft>
              <a:buNone/>
            </a:pPr>
            <a:r>
              <a:rPr lang="en-US" dirty="0">
                <a:latin typeface="Franklin Gothic Book" panose="020B0503020102020204" pitchFamily="34" charset="0"/>
              </a:rPr>
              <a:t>	3 billion</a:t>
            </a:r>
          </a:p>
          <a:p>
            <a:pPr marL="0" indent="0">
              <a:spcBef>
                <a:spcPts val="2400"/>
              </a:spcBef>
              <a:spcAft>
                <a:spcPts val="2400"/>
              </a:spcAft>
              <a:buNone/>
            </a:pPr>
            <a:r>
              <a:rPr lang="en-US" dirty="0">
                <a:latin typeface="Franklin Gothic Book" panose="020B0503020102020204" pitchFamily="34" charset="0"/>
              </a:rPr>
              <a:t>	12.3 billion</a:t>
            </a:r>
          </a:p>
        </p:txBody>
      </p:sp>
      <p:sp>
        <p:nvSpPr>
          <p:cNvPr id="4" name="Oval 3">
            <a:extLst>
              <a:ext uri="{FF2B5EF4-FFF2-40B4-BE49-F238E27FC236}">
                <a16:creationId xmlns:a16="http://schemas.microsoft.com/office/drawing/2014/main" id="{3F2E78D2-544D-441F-08EC-6DB0F2E22AB9}"/>
              </a:ext>
            </a:extLst>
          </p:cNvPr>
          <p:cNvSpPr/>
          <p:nvPr/>
        </p:nvSpPr>
        <p:spPr>
          <a:xfrm>
            <a:off x="999564" y="2141537"/>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A</a:t>
            </a:r>
          </a:p>
        </p:txBody>
      </p:sp>
      <p:sp>
        <p:nvSpPr>
          <p:cNvPr id="5" name="Oval 4">
            <a:extLst>
              <a:ext uri="{FF2B5EF4-FFF2-40B4-BE49-F238E27FC236}">
                <a16:creationId xmlns:a16="http://schemas.microsoft.com/office/drawing/2014/main" id="{52109F3C-5807-34ED-8A78-6D6939C3A2ED}"/>
              </a:ext>
            </a:extLst>
          </p:cNvPr>
          <p:cNvSpPr/>
          <p:nvPr/>
        </p:nvSpPr>
        <p:spPr>
          <a:xfrm>
            <a:off x="999564" y="3112802"/>
            <a:ext cx="645459" cy="645459"/>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Franklin Gothic Book" panose="020B0503020102020204" pitchFamily="34" charset="0"/>
              </a:rPr>
              <a:t>B</a:t>
            </a:r>
          </a:p>
        </p:txBody>
      </p:sp>
      <p:sp>
        <p:nvSpPr>
          <p:cNvPr id="6" name="Oval 5">
            <a:extLst>
              <a:ext uri="{FF2B5EF4-FFF2-40B4-BE49-F238E27FC236}">
                <a16:creationId xmlns:a16="http://schemas.microsoft.com/office/drawing/2014/main" id="{0FA1BEAB-9575-F2A7-91D5-56DB4F75C67F}"/>
              </a:ext>
            </a:extLst>
          </p:cNvPr>
          <p:cNvSpPr/>
          <p:nvPr/>
        </p:nvSpPr>
        <p:spPr>
          <a:xfrm>
            <a:off x="1030940" y="4084068"/>
            <a:ext cx="645459" cy="645459"/>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latin typeface="Franklin Gothic Book" panose="020B0503020102020204" pitchFamily="34" charset="0"/>
              </a:rPr>
              <a:t>C</a:t>
            </a:r>
          </a:p>
        </p:txBody>
      </p:sp>
    </p:spTree>
    <p:extLst>
      <p:ext uri="{BB962C8B-B14F-4D97-AF65-F5344CB8AC3E}">
        <p14:creationId xmlns:p14="http://schemas.microsoft.com/office/powerpoint/2010/main" val="2699616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4C7F-79DF-DEC7-B297-BC51A8F736D8}"/>
              </a:ext>
            </a:extLst>
          </p:cNvPr>
          <p:cNvSpPr>
            <a:spLocks noGrp="1"/>
          </p:cNvSpPr>
          <p:nvPr>
            <p:ph type="title"/>
          </p:nvPr>
        </p:nvSpPr>
        <p:spPr/>
        <p:txBody>
          <a:bodyPr/>
          <a:lstStyle/>
          <a:p>
            <a:r>
              <a:rPr lang="en-US" dirty="0"/>
              <a:t>Where do you stand?</a:t>
            </a:r>
          </a:p>
        </p:txBody>
      </p:sp>
      <p:sp>
        <p:nvSpPr>
          <p:cNvPr id="3" name="Content Placeholder 2">
            <a:extLst>
              <a:ext uri="{FF2B5EF4-FFF2-40B4-BE49-F238E27FC236}">
                <a16:creationId xmlns:a16="http://schemas.microsoft.com/office/drawing/2014/main" id="{FB0B5F55-68BD-FAB1-E2AD-7D19879037B2}"/>
              </a:ext>
            </a:extLst>
          </p:cNvPr>
          <p:cNvSpPr>
            <a:spLocks noGrp="1"/>
          </p:cNvSpPr>
          <p:nvPr>
            <p:ph idx="1"/>
          </p:nvPr>
        </p:nvSpPr>
        <p:spPr/>
        <p:txBody>
          <a:bodyPr>
            <a:normAutofit fontScale="85000" lnSpcReduction="10000"/>
          </a:bodyPr>
          <a:lstStyle/>
          <a:p>
            <a:pPr>
              <a:lnSpc>
                <a:spcPct val="120000"/>
              </a:lnSpc>
            </a:pPr>
            <a:r>
              <a:rPr lang="en-US" dirty="0">
                <a:latin typeface="Franklin Gothic Book" panose="020B0503020102020204" pitchFamily="34" charset="0"/>
              </a:rPr>
              <a:t>What is one goal that you feel confident you are addressing in your program?</a:t>
            </a:r>
          </a:p>
          <a:p>
            <a:pPr lvl="1">
              <a:lnSpc>
                <a:spcPct val="120000"/>
              </a:lnSpc>
            </a:pPr>
            <a:r>
              <a:rPr lang="en-US" dirty="0">
                <a:latin typeface="Franklin Gothic Book" panose="020B0503020102020204" pitchFamily="34" charset="0"/>
              </a:rPr>
              <a:t>How do you work to meet that goal at your site?</a:t>
            </a:r>
          </a:p>
          <a:p>
            <a:pPr>
              <a:lnSpc>
                <a:spcPct val="120000"/>
              </a:lnSpc>
            </a:pPr>
            <a:r>
              <a:rPr lang="en-US" dirty="0">
                <a:latin typeface="Franklin Gothic Book" panose="020B0503020102020204" pitchFamily="34" charset="0"/>
              </a:rPr>
              <a:t>Have you noticed any nutrition, physical activity, or screen time areas you would like to improve at your program?</a:t>
            </a:r>
          </a:p>
          <a:p>
            <a:pPr lvl="1">
              <a:lnSpc>
                <a:spcPct val="120000"/>
              </a:lnSpc>
            </a:pPr>
            <a:r>
              <a:rPr lang="en-US" dirty="0">
                <a:latin typeface="Franklin Gothic Book" panose="020B0503020102020204" pitchFamily="34" charset="0"/>
              </a:rPr>
              <a:t>Practices you’d like to change?</a:t>
            </a:r>
          </a:p>
          <a:p>
            <a:pPr lvl="1">
              <a:lnSpc>
                <a:spcPct val="120000"/>
              </a:lnSpc>
            </a:pPr>
            <a:r>
              <a:rPr lang="en-US" dirty="0">
                <a:latin typeface="Franklin Gothic Book" panose="020B0503020102020204" pitchFamily="34" charset="0"/>
              </a:rPr>
              <a:t>Policies you’d like to implement?</a:t>
            </a:r>
          </a:p>
          <a:p>
            <a:pPr>
              <a:lnSpc>
                <a:spcPct val="120000"/>
              </a:lnSpc>
            </a:pPr>
            <a:r>
              <a:rPr lang="en-US" dirty="0">
                <a:latin typeface="Franklin Gothic Book" panose="020B0503020102020204" pitchFamily="34" charset="0"/>
              </a:rPr>
              <a:t>How do you currently communicate with families?</a:t>
            </a:r>
          </a:p>
          <a:p>
            <a:pPr lvl="1">
              <a:lnSpc>
                <a:spcPct val="120000"/>
              </a:lnSpc>
            </a:pPr>
            <a:r>
              <a:rPr lang="en-US" dirty="0">
                <a:latin typeface="Franklin Gothic Book" panose="020B0503020102020204" pitchFamily="34" charset="0"/>
              </a:rPr>
              <a:t>How could you communicate about these health goals?</a:t>
            </a:r>
          </a:p>
          <a:p>
            <a:pPr>
              <a:lnSpc>
                <a:spcPct val="120000"/>
              </a:lnSpc>
            </a:pPr>
            <a:r>
              <a:rPr lang="en-US" dirty="0">
                <a:latin typeface="Franklin Gothic Book" panose="020B0503020102020204" pitchFamily="34" charset="0"/>
              </a:rPr>
              <a:t>How could you use Food &amp; Fun to support healthy changes at your program?</a:t>
            </a:r>
          </a:p>
          <a:p>
            <a:pPr>
              <a:lnSpc>
                <a:spcPct val="120000"/>
              </a:lnSpc>
            </a:pPr>
            <a:endParaRPr lang="en-US" dirty="0">
              <a:latin typeface="Franklin Gothic Book" panose="020B0503020102020204" pitchFamily="34" charset="0"/>
            </a:endParaRPr>
          </a:p>
        </p:txBody>
      </p:sp>
    </p:spTree>
    <p:extLst>
      <p:ext uri="{BB962C8B-B14F-4D97-AF65-F5344CB8AC3E}">
        <p14:creationId xmlns:p14="http://schemas.microsoft.com/office/powerpoint/2010/main" val="395246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212D-358D-A025-40A3-E7EE80BA5907}"/>
              </a:ext>
            </a:extLst>
          </p:cNvPr>
          <p:cNvSpPr>
            <a:spLocks noGrp="1"/>
          </p:cNvSpPr>
          <p:nvPr>
            <p:ph type="title"/>
          </p:nvPr>
        </p:nvSpPr>
        <p:spPr/>
        <p:txBody>
          <a:bodyPr/>
          <a:lstStyle/>
          <a:p>
            <a:r>
              <a:rPr lang="en-US" dirty="0"/>
              <a:t>Health Messages</a:t>
            </a:r>
          </a:p>
        </p:txBody>
      </p:sp>
      <p:sp>
        <p:nvSpPr>
          <p:cNvPr id="3" name="Content Placeholder 2">
            <a:extLst>
              <a:ext uri="{FF2B5EF4-FFF2-40B4-BE49-F238E27FC236}">
                <a16:creationId xmlns:a16="http://schemas.microsoft.com/office/drawing/2014/main" id="{FDED86B0-88BA-91E0-2B1A-376E9DC43659}"/>
              </a:ext>
            </a:extLst>
          </p:cNvPr>
          <p:cNvSpPr>
            <a:spLocks noGrp="1"/>
          </p:cNvSpPr>
          <p:nvPr>
            <p:ph idx="1"/>
          </p:nvPr>
        </p:nvSpPr>
        <p:spPr/>
        <p:txBody>
          <a:bodyPr/>
          <a:lstStyle/>
          <a:p>
            <a:r>
              <a:rPr lang="en-US" dirty="0">
                <a:latin typeface="Franklin Gothic Book" panose="020B0503020102020204" pitchFamily="34" charset="0"/>
              </a:rPr>
              <a:t>Short, simple, positive, and motivational!</a:t>
            </a:r>
          </a:p>
          <a:p>
            <a:r>
              <a:rPr lang="en-US" dirty="0">
                <a:latin typeface="Franklin Gothic Book" panose="020B0503020102020204" pitchFamily="34" charset="0"/>
              </a:rPr>
              <a:t>NOT lectures, negative, guilt producing, or humiliating</a:t>
            </a:r>
          </a:p>
          <a:p>
            <a:r>
              <a:rPr lang="en-US" dirty="0">
                <a:latin typeface="Franklin Gothic Book" panose="020B0503020102020204" pitchFamily="34" charset="0"/>
              </a:rPr>
              <a:t>Encourage kids to feel good about healthy eating, drinking and physical activity </a:t>
            </a:r>
          </a:p>
          <a:p>
            <a:r>
              <a:rPr lang="en-US" dirty="0">
                <a:latin typeface="Franklin Gothic Book" panose="020B0503020102020204" pitchFamily="34" charset="0"/>
              </a:rPr>
              <a:t>Foster an interest in trying new foods, drinks, and activities</a:t>
            </a:r>
          </a:p>
          <a:p>
            <a:r>
              <a:rPr lang="en-US" dirty="0">
                <a:latin typeface="Franklin Gothic Book" panose="020B0503020102020204" pitchFamily="34" charset="0"/>
              </a:rPr>
              <a:t>Develop healthy behaviors early in life</a:t>
            </a:r>
          </a:p>
          <a:p>
            <a:r>
              <a:rPr lang="en-US" dirty="0">
                <a:latin typeface="Franklin Gothic Book" panose="020B0503020102020204" pitchFamily="34" charset="0"/>
              </a:rPr>
              <a:t>Emphasize that being healthy can help kids feel strong and fit, improve moods, promote learning. It’s also FUN!</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948160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DE9B-5D6D-0000-813B-2DD271B2EF9C}"/>
              </a:ext>
            </a:extLst>
          </p:cNvPr>
          <p:cNvSpPr>
            <a:spLocks noGrp="1"/>
          </p:cNvSpPr>
          <p:nvPr>
            <p:ph type="title"/>
          </p:nvPr>
        </p:nvSpPr>
        <p:spPr/>
        <p:txBody>
          <a:bodyPr/>
          <a:lstStyle/>
          <a:p>
            <a:r>
              <a:rPr lang="en-US" dirty="0"/>
              <a:t>Continuing Education Units</a:t>
            </a:r>
          </a:p>
        </p:txBody>
      </p:sp>
      <p:sp>
        <p:nvSpPr>
          <p:cNvPr id="3" name="Content Placeholder 2">
            <a:extLst>
              <a:ext uri="{FF2B5EF4-FFF2-40B4-BE49-F238E27FC236}">
                <a16:creationId xmlns:a16="http://schemas.microsoft.com/office/drawing/2014/main" id="{275F452E-61DE-AFB9-89FD-8CF186AC12E7}"/>
              </a:ext>
            </a:extLst>
          </p:cNvPr>
          <p:cNvSpPr>
            <a:spLocks noGrp="1"/>
          </p:cNvSpPr>
          <p:nvPr>
            <p:ph idx="1"/>
          </p:nvPr>
        </p:nvSpPr>
        <p:spPr/>
        <p:txBody>
          <a:bodyPr>
            <a:normAutofit/>
          </a:bodyPr>
          <a:lstStyle/>
          <a:p>
            <a:r>
              <a:rPr lang="en-US" dirty="0">
                <a:latin typeface="Franklin Gothic Book" panose="020B0503020102020204" pitchFamily="34" charset="0"/>
              </a:rPr>
              <a:t>If relevant, insert relevant information here about the CEUs you are offering</a:t>
            </a:r>
          </a:p>
          <a:p>
            <a:pPr lvl="1"/>
            <a:r>
              <a:rPr lang="en-US" dirty="0">
                <a:latin typeface="Franklin Gothic Book" panose="020B0503020102020204" pitchFamily="34" charset="0"/>
              </a:rPr>
              <a:t>How do people earn the credits?</a:t>
            </a:r>
          </a:p>
          <a:p>
            <a:pPr lvl="1"/>
            <a:r>
              <a:rPr lang="en-US" dirty="0">
                <a:latin typeface="Franklin Gothic Book" panose="020B0503020102020204" pitchFamily="34" charset="0"/>
              </a:rPr>
              <a:t>How many credits?</a:t>
            </a:r>
          </a:p>
          <a:p>
            <a:pPr lvl="1"/>
            <a:r>
              <a:rPr lang="en-US" dirty="0">
                <a:latin typeface="Franklin Gothic Book" panose="020B0503020102020204" pitchFamily="34" charset="0"/>
              </a:rPr>
              <a:t>Attendance policy for getting credit?</a:t>
            </a:r>
          </a:p>
          <a:p>
            <a:pPr lvl="1"/>
            <a:r>
              <a:rPr lang="en-US" dirty="0">
                <a:latin typeface="Franklin Gothic Book" panose="020B0503020102020204" pitchFamily="34" charset="0"/>
              </a:rPr>
              <a:t>Necessary paperwork, etc.]</a:t>
            </a:r>
          </a:p>
          <a:p>
            <a:endParaRPr lang="en-US" dirty="0">
              <a:latin typeface="Franklin Gothic Book" panose="020B0503020102020204" pitchFamily="34" charset="0"/>
            </a:endParaRPr>
          </a:p>
        </p:txBody>
      </p:sp>
    </p:spTree>
    <p:extLst>
      <p:ext uri="{BB962C8B-B14F-4D97-AF65-F5344CB8AC3E}">
        <p14:creationId xmlns:p14="http://schemas.microsoft.com/office/powerpoint/2010/main" val="1999258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20FA-9EAC-CE37-6796-8E3DB93FF8F7}"/>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4828E734-F892-120E-6A8A-6024A7B89374}"/>
              </a:ext>
            </a:extLst>
          </p:cNvPr>
          <p:cNvSpPr>
            <a:spLocks noGrp="1"/>
          </p:cNvSpPr>
          <p:nvPr>
            <p:ph idx="1"/>
          </p:nvPr>
        </p:nvSpPr>
        <p:spPr/>
        <p:txBody>
          <a:bodyPr>
            <a:normAutofit fontScale="92500" lnSpcReduction="10000"/>
          </a:bodyPr>
          <a:lstStyle/>
          <a:p>
            <a:r>
              <a:rPr lang="en-US" b="1" dirty="0">
                <a:latin typeface="Franklin Gothic Book" panose="020B0503020102020204" pitchFamily="34" charset="0"/>
              </a:rPr>
              <a:t>Prevention Research Center on Nutrition and Physical Activity at the Harvard T.H. Chan School of Public Health: </a:t>
            </a:r>
            <a:r>
              <a:rPr lang="en-US" dirty="0">
                <a:latin typeface="Franklin Gothic Book" panose="020B0503020102020204" pitchFamily="34" charset="0"/>
                <a:hlinkClick r:id="rId3"/>
              </a:rPr>
              <a:t>https://www.hsph.harvard.edu/prc/</a:t>
            </a:r>
            <a:r>
              <a:rPr lang="en-US" dirty="0">
                <a:latin typeface="Franklin Gothic Book" panose="020B0503020102020204" pitchFamily="34" charset="0"/>
              </a:rPr>
              <a:t> </a:t>
            </a:r>
          </a:p>
          <a:p>
            <a:pPr marL="457200" lvl="1" indent="0">
              <a:buNone/>
            </a:pPr>
            <a:r>
              <a:rPr lang="en-US" sz="1900" b="0" dirty="0">
                <a:latin typeface="Franklin Gothic Book" panose="020B0503020102020204" pitchFamily="34" charset="0"/>
              </a:rPr>
              <a:t>Center works with community partners to design, implement and evaluate programs that improve nutrition and physical activity, and reduce overweight and chronic disease risk among children and youth </a:t>
            </a:r>
          </a:p>
          <a:p>
            <a:pPr marL="457200" lvl="1" indent="0">
              <a:buNone/>
            </a:pPr>
            <a:endParaRPr lang="en-US" sz="1900" dirty="0">
              <a:latin typeface="Franklin Gothic Book" panose="020B0503020102020204" pitchFamily="34" charset="0"/>
            </a:endParaRPr>
          </a:p>
          <a:p>
            <a:r>
              <a:rPr lang="en-US" dirty="0">
                <a:latin typeface="Franklin Gothic Book" panose="020B0503020102020204" pitchFamily="34" charset="0"/>
              </a:rPr>
              <a:t> </a:t>
            </a:r>
            <a:r>
              <a:rPr lang="en-US" sz="2800" b="1" i="0" dirty="0">
                <a:latin typeface="Franklin Gothic Book" panose="020B0503020102020204" pitchFamily="34" charset="0"/>
              </a:rPr>
              <a:t>The Nutrition Source</a:t>
            </a:r>
            <a:r>
              <a:rPr lang="en-US" sz="2800" b="0" i="0" dirty="0">
                <a:latin typeface="Franklin Gothic Book" panose="020B0503020102020204" pitchFamily="34" charset="0"/>
              </a:rPr>
              <a:t>: </a:t>
            </a:r>
            <a:r>
              <a:rPr lang="en-US" sz="2800" b="0" i="0" u="sng" dirty="0">
                <a:solidFill>
                  <a:srgbClr val="0070C0"/>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www.hsph.harvard.edu/nutritionsource</a:t>
            </a:r>
            <a:r>
              <a:rPr lang="en-US" sz="2800" b="0" i="0" u="sng" dirty="0">
                <a:solidFill>
                  <a:srgbClr val="0070C0"/>
                </a:solidFill>
                <a:latin typeface="Franklin Gothic Book" panose="020B0503020102020204" pitchFamily="34" charset="0"/>
              </a:rPr>
              <a:t> </a:t>
            </a:r>
            <a:endParaRPr lang="en-US" sz="2800" dirty="0">
              <a:solidFill>
                <a:srgbClr val="0070C0"/>
              </a:solidFill>
              <a:latin typeface="Franklin Gothic Book" panose="020B0503020102020204" pitchFamily="34" charset="0"/>
            </a:endParaRPr>
          </a:p>
          <a:p>
            <a:pPr marL="457200" lvl="1" indent="0">
              <a:buNone/>
            </a:pPr>
            <a:r>
              <a:rPr lang="en-US" sz="1900" b="0" i="0" dirty="0">
                <a:latin typeface="Franklin Gothic Book" panose="020B0503020102020204" pitchFamily="34" charset="0"/>
              </a:rPr>
              <a:t>An online nutrition news and resource center </a:t>
            </a:r>
          </a:p>
          <a:p>
            <a:pPr marL="457200" lvl="1" indent="0">
              <a:buNone/>
            </a:pPr>
            <a:endParaRPr lang="en-US" sz="1900" b="0" i="0" dirty="0">
              <a:latin typeface="Franklin Gothic Book" panose="020B0503020102020204" pitchFamily="34" charset="0"/>
            </a:endParaRPr>
          </a:p>
          <a:p>
            <a:r>
              <a:rPr lang="en-US" sz="2800" b="1" i="0" dirty="0">
                <a:latin typeface="Franklin Gothic Book" panose="020B0503020102020204" pitchFamily="34" charset="0"/>
              </a:rPr>
              <a:t>Alliance for a Healthier Generation: </a:t>
            </a:r>
            <a:r>
              <a:rPr lang="en-US" sz="2800" b="0" i="0" u="sng" dirty="0">
                <a:solidFill>
                  <a:srgbClr val="0070C0"/>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http://www.healthiergeneration.org</a:t>
            </a:r>
            <a:endParaRPr lang="en-US" sz="2800" b="0" i="0" u="sng" dirty="0">
              <a:solidFill>
                <a:srgbClr val="0070C0"/>
              </a:solidFill>
              <a:latin typeface="Franklin Gothic Book" panose="020B0503020102020204" pitchFamily="34" charset="0"/>
            </a:endParaRPr>
          </a:p>
          <a:p>
            <a:pPr marL="457200" lvl="1" indent="0">
              <a:buNone/>
            </a:pPr>
            <a:r>
              <a:rPr lang="en-US" sz="1900" b="0" dirty="0">
                <a:latin typeface="Franklin Gothic Book" panose="020B0503020102020204" pitchFamily="34" charset="0"/>
              </a:rPr>
              <a:t>A joint venture between the American Heart Association and the Clinton Foundation with a mission to reduce childhood obesity to empower kids nationwide to make healthy lifestyle choices</a:t>
            </a:r>
            <a:endParaRPr lang="en-US" sz="1900" dirty="0">
              <a:latin typeface="Franklin Gothic Book" panose="020B0503020102020204" pitchFamily="34" charset="0"/>
            </a:endParaRPr>
          </a:p>
          <a:p>
            <a:pPr lvl="1"/>
            <a:endParaRPr lang="en-US" dirty="0">
              <a:solidFill>
                <a:srgbClr val="0070C0"/>
              </a:solidFill>
              <a:latin typeface="Franklin Gothic Book" panose="020B0503020102020204" pitchFamily="34" charset="0"/>
            </a:endParaRPr>
          </a:p>
          <a:p>
            <a:endParaRPr lang="en-US" dirty="0">
              <a:latin typeface="Franklin Gothic Book" panose="020B0503020102020204" pitchFamily="34" charset="0"/>
            </a:endParaRPr>
          </a:p>
          <a:p>
            <a:endParaRPr lang="en-US" dirty="0">
              <a:latin typeface="Franklin Gothic Book" panose="020B0503020102020204" pitchFamily="34" charset="0"/>
            </a:endParaRPr>
          </a:p>
          <a:p>
            <a:endParaRPr lang="en-US" dirty="0">
              <a:latin typeface="Franklin Gothic Book" panose="020B0503020102020204" pitchFamily="34" charset="0"/>
            </a:endParaRPr>
          </a:p>
        </p:txBody>
      </p:sp>
    </p:spTree>
    <p:extLst>
      <p:ext uri="{BB962C8B-B14F-4D97-AF65-F5344CB8AC3E}">
        <p14:creationId xmlns:p14="http://schemas.microsoft.com/office/powerpoint/2010/main" val="338030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933C-0C3C-C08A-88AC-8CB36047F0FF}"/>
              </a:ext>
            </a:extLst>
          </p:cNvPr>
          <p:cNvSpPr>
            <a:spLocks noGrp="1"/>
          </p:cNvSpPr>
          <p:nvPr>
            <p:ph type="title"/>
          </p:nvPr>
        </p:nvSpPr>
        <p:spPr/>
        <p:txBody>
          <a:bodyPr>
            <a:normAutofit fontScale="90000"/>
          </a:bodyPr>
          <a:lstStyle/>
          <a:p>
            <a:r>
              <a:rPr lang="en-US" dirty="0"/>
              <a:t>Why out-of-school time programs to promote nutrition and physical activity?</a:t>
            </a:r>
          </a:p>
        </p:txBody>
      </p:sp>
      <p:sp>
        <p:nvSpPr>
          <p:cNvPr id="3" name="Content Placeholder 2">
            <a:extLst>
              <a:ext uri="{FF2B5EF4-FFF2-40B4-BE49-F238E27FC236}">
                <a16:creationId xmlns:a16="http://schemas.microsoft.com/office/drawing/2014/main" id="{16541B61-B67B-8A46-B9FB-9AFD126F8B10}"/>
              </a:ext>
            </a:extLst>
          </p:cNvPr>
          <p:cNvSpPr>
            <a:spLocks noGrp="1"/>
          </p:cNvSpPr>
          <p:nvPr>
            <p:ph idx="1"/>
          </p:nvPr>
        </p:nvSpPr>
        <p:spPr>
          <a:xfrm>
            <a:off x="838200" y="1825625"/>
            <a:ext cx="7151557" cy="4351338"/>
          </a:xfrm>
        </p:spPr>
        <p:txBody>
          <a:bodyPr/>
          <a:lstStyle/>
          <a:p>
            <a:r>
              <a:rPr lang="en-US" dirty="0">
                <a:latin typeface="Franklin Gothic Book" panose="020B0503020102020204" pitchFamily="34" charset="0"/>
              </a:rPr>
              <a:t>Afterschool programs serve 7.8 million children. </a:t>
            </a:r>
          </a:p>
          <a:p>
            <a:r>
              <a:rPr lang="en-US" dirty="0">
                <a:latin typeface="Franklin Gothic Book" panose="020B0503020102020204" pitchFamily="34" charset="0"/>
              </a:rPr>
              <a:t>Another 24.6 million children would participate if a program were available.  </a:t>
            </a:r>
          </a:p>
          <a:p>
            <a:r>
              <a:rPr lang="en-US" dirty="0">
                <a:latin typeface="Franklin Gothic Book" panose="020B0503020102020204" pitchFamily="34" charset="0"/>
              </a:rPr>
              <a:t>Afterschool and other out-of-school time programs are ideal settings for promoting healthy nutrition and physical activity environments.</a:t>
            </a:r>
          </a:p>
          <a:p>
            <a:endParaRPr lang="en-US" dirty="0">
              <a:latin typeface="Franklin Gothic Book" panose="020B0503020102020204" pitchFamily="34" charset="0"/>
            </a:endParaRPr>
          </a:p>
        </p:txBody>
      </p:sp>
      <p:sp>
        <p:nvSpPr>
          <p:cNvPr id="4" name="TextBox 3">
            <a:extLst>
              <a:ext uri="{FF2B5EF4-FFF2-40B4-BE49-F238E27FC236}">
                <a16:creationId xmlns:a16="http://schemas.microsoft.com/office/drawing/2014/main" id="{7261FE27-60D7-6370-DCCF-F56F6DCF6D69}"/>
              </a:ext>
            </a:extLst>
          </p:cNvPr>
          <p:cNvSpPr txBox="1"/>
          <p:nvPr/>
        </p:nvSpPr>
        <p:spPr>
          <a:xfrm>
            <a:off x="7982310" y="5942568"/>
            <a:ext cx="4209690" cy="369332"/>
          </a:xfrm>
          <a:prstGeom prst="rect">
            <a:avLst/>
          </a:prstGeom>
          <a:noFill/>
        </p:spPr>
        <p:txBody>
          <a:bodyPr wrap="square" rtlCol="0">
            <a:spAutoFit/>
          </a:bodyPr>
          <a:lstStyle/>
          <a:p>
            <a:pPr algn="r"/>
            <a:r>
              <a:rPr lang="en-US" dirty="0">
                <a:latin typeface="Franklin Gothic Book" panose="020B0503020102020204" pitchFamily="34" charset="0"/>
              </a:rPr>
              <a:t>America After 3pm, 2020 report.</a:t>
            </a:r>
          </a:p>
        </p:txBody>
      </p:sp>
      <p:pic>
        <p:nvPicPr>
          <p:cNvPr id="6" name="Picture 5" descr="A group of children running on grass&#10;&#10;Description automatically generated">
            <a:extLst>
              <a:ext uri="{FF2B5EF4-FFF2-40B4-BE49-F238E27FC236}">
                <a16:creationId xmlns:a16="http://schemas.microsoft.com/office/drawing/2014/main" id="{045B17CA-F5E9-6FCD-11CD-8FAC30A79F2E}"/>
              </a:ext>
            </a:extLst>
          </p:cNvPr>
          <p:cNvPicPr>
            <a:picLocks/>
          </p:cNvPicPr>
          <p:nvPr/>
        </p:nvPicPr>
        <p:blipFill rotWithShape="1">
          <a:blip r:embed="rId3">
            <a:extLst>
              <a:ext uri="{28A0092B-C50C-407E-A947-70E740481C1C}">
                <a14:useLocalDpi xmlns:a14="http://schemas.microsoft.com/office/drawing/2010/main"/>
              </a:ext>
            </a:extLst>
          </a:blip>
          <a:srcRect/>
          <a:stretch/>
        </p:blipFill>
        <p:spPr>
          <a:xfrm>
            <a:off x="8100334" y="1825625"/>
            <a:ext cx="3681934" cy="3685446"/>
          </a:xfrm>
          <a:prstGeom prst="ellipse">
            <a:avLst/>
          </a:prstGeom>
        </p:spPr>
      </p:pic>
    </p:spTree>
    <p:extLst>
      <p:ext uri="{BB962C8B-B14F-4D97-AF65-F5344CB8AC3E}">
        <p14:creationId xmlns:p14="http://schemas.microsoft.com/office/powerpoint/2010/main" val="195234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F55A2-35FD-4F42-DDA5-6EEC4BDAE3C4}"/>
              </a:ext>
            </a:extLst>
          </p:cNvPr>
          <p:cNvSpPr>
            <a:spLocks noGrp="1"/>
          </p:cNvSpPr>
          <p:nvPr>
            <p:ph type="title"/>
          </p:nvPr>
        </p:nvSpPr>
        <p:spPr/>
        <p:txBody>
          <a:bodyPr/>
          <a:lstStyle/>
          <a:p>
            <a:r>
              <a:rPr lang="en-US" dirty="0"/>
              <a:t>Goals for Nutrition and Physical Activity in Out-of- School Time</a:t>
            </a:r>
          </a:p>
        </p:txBody>
      </p:sp>
    </p:spTree>
    <p:extLst>
      <p:ext uri="{BB962C8B-B14F-4D97-AF65-F5344CB8AC3E}">
        <p14:creationId xmlns:p14="http://schemas.microsoft.com/office/powerpoint/2010/main" val="213615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4EE9-7D91-29C9-3A6F-5DEB8B0D70B5}"/>
              </a:ext>
            </a:extLst>
          </p:cNvPr>
          <p:cNvSpPr>
            <a:spLocks noGrp="1"/>
          </p:cNvSpPr>
          <p:nvPr>
            <p:ph type="title"/>
          </p:nvPr>
        </p:nvSpPr>
        <p:spPr/>
        <p:txBody>
          <a:bodyPr>
            <a:normAutofit/>
          </a:bodyPr>
          <a:lstStyle/>
          <a:p>
            <a:r>
              <a:rPr lang="en-US" dirty="0"/>
              <a:t>Goals for Nutrition and Physical Activity in Out-of-School Time</a:t>
            </a:r>
          </a:p>
        </p:txBody>
      </p:sp>
      <p:graphicFrame>
        <p:nvGraphicFramePr>
          <p:cNvPr id="4" name="Diagram 3">
            <a:extLst>
              <a:ext uri="{FF2B5EF4-FFF2-40B4-BE49-F238E27FC236}">
                <a16:creationId xmlns:a16="http://schemas.microsoft.com/office/drawing/2014/main" id="{BF5CB011-C238-D70F-CF1D-8D45FB8A8310}"/>
              </a:ext>
            </a:extLst>
          </p:cNvPr>
          <p:cNvGraphicFramePr/>
          <p:nvPr>
            <p:extLst>
              <p:ext uri="{D42A27DB-BD31-4B8C-83A1-F6EECF244321}">
                <p14:modId xmlns:p14="http://schemas.microsoft.com/office/powerpoint/2010/main" val="1555724368"/>
              </p:ext>
            </p:extLst>
          </p:nvPr>
        </p:nvGraphicFramePr>
        <p:xfrm>
          <a:off x="647700" y="1690688"/>
          <a:ext cx="11250386" cy="4516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86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838200" y="2350132"/>
            <a:ext cx="10959059" cy="3919079"/>
          </a:xfrm>
          <a:prstGeom prst="rect">
            <a:avLst/>
          </a:prstGeom>
          <a:noFill/>
          <a:ln w="9525">
            <a:noFill/>
            <a:miter lim="800000"/>
            <a:headEnd/>
            <a:tailEnd/>
          </a:ln>
        </p:spPr>
        <p:txBody>
          <a:bodyPr numCol="2" spcCol="640080"/>
          <a:lstStyle/>
          <a:p>
            <a:pPr marL="342900" indent="-342900">
              <a:buClr>
                <a:srgbClr val="FF0033"/>
              </a:buClr>
              <a:defRPr/>
            </a:pPr>
            <a:r>
              <a:rPr lang="en-US" b="1" u="sng" dirty="0">
                <a:latin typeface="Franklin Gothic Book" panose="020B0503020102020204" pitchFamily="34" charset="0"/>
              </a:rPr>
              <a:t>Goals</a:t>
            </a:r>
          </a:p>
          <a:p>
            <a:pPr marL="342900" indent="-342900">
              <a:spcBef>
                <a:spcPts val="460"/>
              </a:spcBef>
              <a:buFont typeface="+mj-lt"/>
              <a:buAutoNum type="arabicPeriod"/>
              <a:defRPr/>
            </a:pPr>
            <a:r>
              <a:rPr lang="en-US" sz="1600" dirty="0">
                <a:latin typeface="Franklin Gothic Book" panose="020B0503020102020204" pitchFamily="34" charset="0"/>
              </a:rPr>
              <a:t>Provide all children with at least 30 minutes of moderate to vigorous physical activity every day (include outdoor activity if possible).</a:t>
            </a:r>
          </a:p>
          <a:p>
            <a:pPr marL="342900" indent="-342900">
              <a:spcBef>
                <a:spcPts val="460"/>
              </a:spcBef>
              <a:buFont typeface="+mj-lt"/>
              <a:buAutoNum type="arabicPeriod"/>
              <a:defRPr/>
            </a:pPr>
            <a:r>
              <a:rPr lang="en-US" sz="1600" dirty="0">
                <a:latin typeface="Franklin Gothic Book" panose="020B0503020102020204" pitchFamily="34" charset="0"/>
              </a:rPr>
              <a:t>Offer 20 minutes of vigorous physical activity at least 3 days per week.</a:t>
            </a:r>
          </a:p>
          <a:p>
            <a:pPr marL="342900" indent="-342900">
              <a:spcAft>
                <a:spcPts val="460"/>
              </a:spcAft>
              <a:buClr>
                <a:srgbClr val="FF0033"/>
              </a:buClr>
              <a:defRPr/>
            </a:pPr>
            <a:endParaRPr lang="en-US" dirty="0">
              <a:latin typeface="Franklin Gothic Book" panose="020B0503020102020204" pitchFamily="34" charset="0"/>
            </a:endParaRPr>
          </a:p>
          <a:p>
            <a:pPr marL="342900" indent="-342900">
              <a:spcAft>
                <a:spcPts val="460"/>
              </a:spcAft>
              <a:buClr>
                <a:srgbClr val="FF0033"/>
              </a:buClr>
              <a:defRPr/>
            </a:pPr>
            <a:r>
              <a:rPr lang="en-US" b="1" u="sng" dirty="0">
                <a:latin typeface="Franklin Gothic Book" panose="020B0503020102020204" pitchFamily="34" charset="0"/>
              </a:rPr>
              <a:t>Why is it important?</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Kids need at least 60 minutes of physical activity every day.</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Regular physical activity is important for preventing chronic diseases like heart disease, diabetes, high blood pressure, and osteoporosis.</a:t>
            </a:r>
          </a:p>
          <a:p>
            <a:pPr marL="342900" indent="-342900">
              <a:buClr>
                <a:srgbClr val="FF0033"/>
              </a:buClr>
              <a:defRPr/>
            </a:pPr>
            <a:endParaRPr lang="en-US" dirty="0">
              <a:latin typeface="Franklin Gothic Book" panose="020B0503020102020204" pitchFamily="34" charset="0"/>
            </a:endParaRPr>
          </a:p>
          <a:p>
            <a:pPr marL="342900" indent="-342900">
              <a:buClr>
                <a:srgbClr val="FF0033"/>
              </a:buClr>
              <a:defRPr/>
            </a:pPr>
            <a:r>
              <a:rPr lang="en-US" b="1" u="sng" dirty="0">
                <a:latin typeface="Franklin Gothic Book" panose="020B0503020102020204" pitchFamily="34" charset="0"/>
              </a:rPr>
              <a:t>Suggested strategies</a:t>
            </a:r>
          </a:p>
          <a:p>
            <a:pPr marL="285750" indent="-285750">
              <a:spcBef>
                <a:spcPts val="460"/>
              </a:spcBef>
              <a:buClr>
                <a:schemeClr val="tx2"/>
              </a:buClr>
              <a:buFont typeface="Arial" panose="020B0604020202020204" pitchFamily="34" charset="0"/>
              <a:buChar char="•"/>
              <a:defRPr/>
            </a:pPr>
            <a:r>
              <a:rPr lang="en-US" sz="1600" dirty="0">
                <a:latin typeface="Franklin Gothic Book" panose="020B0503020102020204" pitchFamily="34" charset="0"/>
              </a:rPr>
              <a:t>Schedule at least 30 minutes of physical activity every day.</a:t>
            </a:r>
          </a:p>
          <a:p>
            <a:pPr marL="285750" indent="-285750">
              <a:spcBef>
                <a:spcPts val="460"/>
              </a:spcBef>
              <a:buClr>
                <a:schemeClr val="tx2"/>
              </a:buClr>
              <a:buFont typeface="Arial" panose="020B0604020202020204" pitchFamily="34" charset="0"/>
              <a:buChar char="•"/>
              <a:defRPr/>
            </a:pPr>
            <a:r>
              <a:rPr lang="en-US" sz="1600" dirty="0">
                <a:latin typeface="Franklin Gothic Book" panose="020B0503020102020204" pitchFamily="34" charset="0"/>
              </a:rPr>
              <a:t>Have kids vote on their favorite active games to improve participation.</a:t>
            </a:r>
          </a:p>
          <a:p>
            <a:pPr marL="342900" indent="-342900">
              <a:buClr>
                <a:srgbClr val="FF0033"/>
              </a:buClr>
              <a:defRPr/>
            </a:pPr>
            <a:endParaRPr lang="en-US" dirty="0">
              <a:latin typeface="Franklin Gothic Book" panose="020B0503020102020204" pitchFamily="34" charset="0"/>
            </a:endParaRPr>
          </a:p>
          <a:p>
            <a:pPr marL="342900" indent="-342900">
              <a:buClr>
                <a:srgbClr val="FF0033"/>
              </a:buClr>
              <a:defRPr/>
            </a:pPr>
            <a:r>
              <a:rPr lang="en-US" b="1" u="sng" dirty="0">
                <a:latin typeface="Franklin Gothic Book" panose="020B0503020102020204" pitchFamily="34" charset="0"/>
              </a:rPr>
              <a:t>Key messages</a:t>
            </a:r>
          </a:p>
          <a:p>
            <a:pPr marL="342900" indent="-342900" eaLnBrk="0" hangingPunct="0">
              <a:spcBef>
                <a:spcPct val="20000"/>
              </a:spcBef>
              <a:buClr>
                <a:schemeClr val="tx2"/>
              </a:buClr>
              <a:buFont typeface="Courier New" pitchFamily="49" charset="0"/>
              <a:buChar char="o"/>
              <a:defRPr/>
            </a:pPr>
            <a:r>
              <a:rPr lang="en-US" sz="1600" dirty="0">
                <a:latin typeface="Franklin Gothic Book" panose="020B0503020102020204" pitchFamily="34" charset="0"/>
              </a:rPr>
              <a:t>Moving your body is fun and helps your body be healthy and strong.</a:t>
            </a:r>
          </a:p>
          <a:p>
            <a:pPr marL="342900" indent="-342900" eaLnBrk="0" hangingPunct="0">
              <a:spcBef>
                <a:spcPct val="20000"/>
              </a:spcBef>
              <a:buClr>
                <a:schemeClr val="tx2"/>
              </a:buClr>
              <a:buFont typeface="Courier New" pitchFamily="49" charset="0"/>
              <a:buChar char="o"/>
              <a:defRPr/>
            </a:pPr>
            <a:r>
              <a:rPr lang="en-US" sz="1600" dirty="0">
                <a:latin typeface="Franklin Gothic Book" panose="020B0503020102020204" pitchFamily="34" charset="0"/>
              </a:rPr>
              <a:t>All types of activities like playing, dancing, and sports are good for you.</a:t>
            </a:r>
          </a:p>
          <a:p>
            <a:pPr marL="342900" indent="-342900" eaLnBrk="0" hangingPunct="0">
              <a:spcBef>
                <a:spcPct val="20000"/>
              </a:spcBef>
              <a:buClr>
                <a:schemeClr val="tx2"/>
              </a:buClr>
              <a:buFont typeface="Courier New" pitchFamily="49" charset="0"/>
              <a:buChar char="o"/>
              <a:defRPr/>
            </a:pPr>
            <a:r>
              <a:rPr lang="en-US" sz="1600" dirty="0">
                <a:latin typeface="Franklin Gothic Book" panose="020B0503020102020204" pitchFamily="34" charset="0"/>
              </a:rPr>
              <a:t>Doing activities that make you sweat and breathe hard will make you strong and keep your bones and heart healthy.</a:t>
            </a:r>
          </a:p>
        </p:txBody>
      </p:sp>
      <p:sp>
        <p:nvSpPr>
          <p:cNvPr id="2" name="Title 4">
            <a:extLst>
              <a:ext uri="{FF2B5EF4-FFF2-40B4-BE49-F238E27FC236}">
                <a16:creationId xmlns:a16="http://schemas.microsoft.com/office/drawing/2014/main" id="{3F6CD1E4-47D9-E8F4-5679-6E4B97CFBC6A}"/>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Staying Active</a:t>
            </a:r>
          </a:p>
        </p:txBody>
      </p:sp>
      <p:pic>
        <p:nvPicPr>
          <p:cNvPr id="4" name="Picture 3" descr="A child jumping on a playground equipment&#10;&#10;Description automatically generated">
            <a:extLst>
              <a:ext uri="{FF2B5EF4-FFF2-40B4-BE49-F238E27FC236}">
                <a16:creationId xmlns:a16="http://schemas.microsoft.com/office/drawing/2014/main" id="{424043D6-E950-2838-B7EF-2EE15F321755}"/>
              </a:ext>
            </a:extLst>
          </p:cNvPr>
          <p:cNvPicPr>
            <a:picLocks noChangeAspect="1"/>
          </p:cNvPicPr>
          <p:nvPr/>
        </p:nvPicPr>
        <p:blipFill>
          <a:blip r:embed="rId3"/>
          <a:stretch>
            <a:fillRect/>
          </a:stretch>
        </p:blipFill>
        <p:spPr>
          <a:xfrm>
            <a:off x="8947345" y="365125"/>
            <a:ext cx="3094752" cy="17849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16674275" y="2999994"/>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p:txBody>
      </p:sp>
      <p:sp>
        <p:nvSpPr>
          <p:cNvPr id="2" name="Rectangle 3">
            <a:extLst>
              <a:ext uri="{FF2B5EF4-FFF2-40B4-BE49-F238E27FC236}">
                <a16:creationId xmlns:a16="http://schemas.microsoft.com/office/drawing/2014/main" id="{E8919EE7-1E6D-F36D-F051-A44D790AEB7C}"/>
              </a:ext>
            </a:extLst>
          </p:cNvPr>
          <p:cNvSpPr txBox="1">
            <a:spLocks noChangeArrowheads="1"/>
          </p:cNvSpPr>
          <p:nvPr/>
        </p:nvSpPr>
        <p:spPr bwMode="auto">
          <a:xfrm>
            <a:off x="838200" y="2588387"/>
            <a:ext cx="11036808" cy="3904488"/>
          </a:xfrm>
          <a:prstGeom prst="rect">
            <a:avLst/>
          </a:prstGeom>
          <a:noFill/>
          <a:ln w="9525">
            <a:noFill/>
            <a:miter lim="800000"/>
            <a:headEnd/>
            <a:tailEnd/>
          </a:ln>
        </p:spPr>
        <p:txBody>
          <a:bodyPr numCol="2" spcCol="640080"/>
          <a:lstStyle/>
          <a:p>
            <a:pPr>
              <a:spcBef>
                <a:spcPts val="0"/>
              </a:spcBef>
              <a:buNone/>
              <a:defRPr/>
            </a:pPr>
            <a:r>
              <a:rPr lang="en-US" b="1" u="sng" dirty="0">
                <a:latin typeface="Franklin Gothic Book" panose="020B0503020102020204" pitchFamily="34" charset="0"/>
              </a:rPr>
              <a:t>Goals</a:t>
            </a:r>
          </a:p>
          <a:p>
            <a:pPr marL="342900" indent="-342900">
              <a:spcBef>
                <a:spcPts val="480"/>
              </a:spcBef>
              <a:buFont typeface="+mj-lt"/>
              <a:buAutoNum type="arabicPeriod"/>
              <a:defRPr/>
            </a:pPr>
            <a:r>
              <a:rPr lang="en-US" sz="1600" dirty="0">
                <a:latin typeface="Franklin Gothic Book" panose="020B0503020102020204" pitchFamily="34" charset="0"/>
              </a:rPr>
              <a:t>Do not serve sugary drinks.</a:t>
            </a:r>
          </a:p>
          <a:p>
            <a:pPr marL="342900" indent="-342900">
              <a:spcBef>
                <a:spcPts val="480"/>
              </a:spcBef>
              <a:buFont typeface="+mj-lt"/>
              <a:buAutoNum type="arabicPeriod"/>
              <a:defRPr/>
            </a:pPr>
            <a:r>
              <a:rPr lang="en-US" sz="1600" dirty="0">
                <a:latin typeface="Franklin Gothic Book" panose="020B0503020102020204" pitchFamily="34" charset="0"/>
              </a:rPr>
              <a:t>Do not allow sugary drinks to be brought in during program time.</a:t>
            </a:r>
          </a:p>
          <a:p>
            <a:pPr marL="0" indent="0">
              <a:spcBef>
                <a:spcPts val="480"/>
              </a:spcBef>
              <a:buNone/>
              <a:defRPr/>
            </a:pPr>
            <a:endParaRPr lang="en-US" dirty="0">
              <a:latin typeface="Franklin Gothic Book" panose="020B0503020102020204" pitchFamily="34" charset="0"/>
            </a:endParaRPr>
          </a:p>
          <a:p>
            <a:pPr>
              <a:spcBef>
                <a:spcPts val="0"/>
              </a:spcBef>
              <a:spcAft>
                <a:spcPts val="460"/>
              </a:spcAft>
              <a:buNone/>
              <a:defRPr/>
            </a:pPr>
            <a:r>
              <a:rPr lang="en-US" b="1" u="sng" dirty="0">
                <a:latin typeface="Franklin Gothic Book" panose="020B0503020102020204" pitchFamily="34" charset="0"/>
              </a:rPr>
              <a:t>Why is it important?</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Sugar-sweetened drinks (including soda, sweetened teas, fruit drinks, energy drinks, and sports drinks) are the top source of added sugar in children’s diets.</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Drinking sugary beverages is associated with obesity and type 2 diabetes in kids.</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They provide a lot of calories with little to no nutritional benefit.</a:t>
            </a:r>
          </a:p>
          <a:p>
            <a:pPr marL="285750" indent="-285750">
              <a:spcBef>
                <a:spcPts val="0"/>
              </a:spcBef>
              <a:buFont typeface="Arial" panose="020B0604020202020204" pitchFamily="34" charset="0"/>
              <a:buChar char="•"/>
              <a:defRPr/>
            </a:pPr>
            <a:endParaRPr lang="en-US" sz="1600" dirty="0">
              <a:latin typeface="Franklin Gothic Book" panose="020B0503020102020204" pitchFamily="34" charset="0"/>
            </a:endParaRPr>
          </a:p>
          <a:p>
            <a:pPr>
              <a:spcBef>
                <a:spcPts val="0"/>
              </a:spcBef>
              <a:buNone/>
              <a:defRPr/>
            </a:pPr>
            <a:r>
              <a:rPr lang="en-US" b="1" u="sng" dirty="0">
                <a:latin typeface="Franklin Gothic Book" panose="020B0503020102020204" pitchFamily="34" charset="0"/>
              </a:rPr>
              <a:t>Suggested strategies</a:t>
            </a:r>
          </a:p>
          <a:p>
            <a:pPr marL="285750" indent="-285750">
              <a:spcBef>
                <a:spcPts val="480"/>
              </a:spcBef>
              <a:buFont typeface="Arial" panose="020B0604020202020204" pitchFamily="34" charset="0"/>
              <a:buChar char="•"/>
              <a:defRPr/>
            </a:pPr>
            <a:r>
              <a:rPr lang="en-US" sz="1600" dirty="0">
                <a:latin typeface="Franklin Gothic Book" panose="020B0503020102020204" pitchFamily="34" charset="0"/>
              </a:rPr>
              <a:t>Create a policy that restricts sugary drinks brought from home.</a:t>
            </a:r>
          </a:p>
          <a:p>
            <a:pPr marL="285750" indent="-285750">
              <a:spcBef>
                <a:spcPts val="480"/>
              </a:spcBef>
              <a:buFont typeface="Arial" panose="020B0604020202020204" pitchFamily="34" charset="0"/>
              <a:buChar char="•"/>
              <a:defRPr/>
            </a:pPr>
            <a:r>
              <a:rPr lang="en-US" sz="1600" dirty="0">
                <a:latin typeface="Franklin Gothic Book" panose="020B0503020102020204" pitchFamily="34" charset="0"/>
              </a:rPr>
              <a:t>Turn off the vending machine during the afterschool program time.</a:t>
            </a:r>
          </a:p>
          <a:p>
            <a:pPr eaLnBrk="1" hangingPunct="1">
              <a:lnSpc>
                <a:spcPct val="90000"/>
              </a:lnSpc>
              <a:buFont typeface="Wingdings" pitchFamily="2" charset="2"/>
              <a:buNone/>
              <a:defRPr/>
            </a:pPr>
            <a:endParaRPr lang="en-US" dirty="0">
              <a:latin typeface="Franklin Gothic Book" panose="020B0503020102020204" pitchFamily="34" charset="0"/>
            </a:endParaRPr>
          </a:p>
          <a:p>
            <a:pPr>
              <a:spcBef>
                <a:spcPts val="0"/>
              </a:spcBef>
              <a:buNone/>
              <a:defRPr/>
            </a:pPr>
            <a:r>
              <a:rPr lang="en-US" b="1" u="sng" dirty="0">
                <a:latin typeface="Franklin Gothic Book" panose="020B0503020102020204" pitchFamily="34" charset="0"/>
              </a:rPr>
              <a:t>Key messages</a:t>
            </a:r>
          </a:p>
          <a:p>
            <a:pPr marL="285750" indent="-285750">
              <a:buFont typeface="Arial" panose="020B0604020202020204" pitchFamily="34" charset="0"/>
              <a:buChar char="•"/>
              <a:defRPr/>
            </a:pPr>
            <a:r>
              <a:rPr lang="en-US" sz="1600" dirty="0">
                <a:latin typeface="Franklin Gothic Book" panose="020B0503020102020204" pitchFamily="34" charset="0"/>
              </a:rPr>
              <a:t>Eating and drinking too much sugar is not healthy for your body and it can cause cavities.</a:t>
            </a:r>
          </a:p>
          <a:p>
            <a:pPr marL="285750" indent="-285750">
              <a:buFont typeface="Arial" panose="020B0604020202020204" pitchFamily="34" charset="0"/>
              <a:buChar char="•"/>
              <a:defRPr/>
            </a:pPr>
            <a:r>
              <a:rPr lang="en-US" sz="1600" dirty="0">
                <a:latin typeface="Franklin Gothic Book" panose="020B0503020102020204" pitchFamily="34" charset="0"/>
              </a:rPr>
              <a:t>Juice is not as healthy as it seems. It can have as much sugar as soda. Limit juice to 4 ounce or less</a:t>
            </a:r>
          </a:p>
        </p:txBody>
      </p:sp>
      <p:sp>
        <p:nvSpPr>
          <p:cNvPr id="3" name="Title 4">
            <a:extLst>
              <a:ext uri="{FF2B5EF4-FFF2-40B4-BE49-F238E27FC236}">
                <a16:creationId xmlns:a16="http://schemas.microsoft.com/office/drawing/2014/main" id="{924BA1CF-58CC-8A62-97BA-2A2856384729}"/>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Healthy Beverages</a:t>
            </a:r>
          </a:p>
        </p:txBody>
      </p:sp>
      <p:pic>
        <p:nvPicPr>
          <p:cNvPr id="7" name="Picture 6" descr="A young child drinking from a water fountain&#10;&#10;Description automatically generated">
            <a:extLst>
              <a:ext uri="{FF2B5EF4-FFF2-40B4-BE49-F238E27FC236}">
                <a16:creationId xmlns:a16="http://schemas.microsoft.com/office/drawing/2014/main" id="{F4C5191B-E6F8-0766-2A0C-6B99870A4DD9}"/>
              </a:ext>
            </a:extLst>
          </p:cNvPr>
          <p:cNvPicPr>
            <a:picLocks noChangeAspect="1"/>
          </p:cNvPicPr>
          <p:nvPr/>
        </p:nvPicPr>
        <p:blipFill>
          <a:blip r:embed="rId3"/>
          <a:stretch>
            <a:fillRect/>
          </a:stretch>
        </p:blipFill>
        <p:spPr>
          <a:xfrm>
            <a:off x="9039069" y="356458"/>
            <a:ext cx="2948885" cy="19546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SNAP">
      <a:dk1>
        <a:srgbClr val="000000"/>
      </a:dk1>
      <a:lt1>
        <a:srgbClr val="FFFFFF"/>
      </a:lt1>
      <a:dk2>
        <a:srgbClr val="0E2841"/>
      </a:dk2>
      <a:lt2>
        <a:srgbClr val="E8E8E8"/>
      </a:lt2>
      <a:accent1>
        <a:srgbClr val="662E93"/>
      </a:accent1>
      <a:accent2>
        <a:srgbClr val="009344"/>
      </a:accent2>
      <a:accent3>
        <a:srgbClr val="F05928"/>
      </a:accent3>
      <a:accent4>
        <a:srgbClr val="D31920"/>
      </a:accent4>
      <a:accent5>
        <a:srgbClr val="1C75BB"/>
      </a:accent5>
      <a:accent6>
        <a:srgbClr val="9745DC"/>
      </a:accent6>
      <a:hlink>
        <a:srgbClr val="0432FF"/>
      </a:hlink>
      <a:folHlink>
        <a:srgbClr val="96607D"/>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NAP-PPT-Template-2023" id="{A395087B-A1B1-C841-B18C-722A7980ECCB}" vid="{9C1C38D5-1133-F54F-B600-BE960A43FF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OSNAP-PPT-Template-2023</Template>
  <TotalTime>913</TotalTime>
  <Words>8316</Words>
  <Application>Microsoft Macintosh PowerPoint</Application>
  <PresentationFormat>Widescreen</PresentationFormat>
  <Paragraphs>577</Paragraphs>
  <Slides>44</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Calibri</vt:lpstr>
      <vt:lpstr>Century Schoolbook</vt:lpstr>
      <vt:lpstr>Courier New</vt:lpstr>
      <vt:lpstr>Franklin Gothic Book</vt:lpstr>
      <vt:lpstr>Franklin Gothic Demi</vt:lpstr>
      <vt:lpstr>Helvetica</vt:lpstr>
      <vt:lpstr>Open Sans</vt:lpstr>
      <vt:lpstr>Trebuchet MS</vt:lpstr>
      <vt:lpstr>Wingdings</vt:lpstr>
      <vt:lpstr>Office Theme</vt:lpstr>
      <vt:lpstr>Learning Community 1</vt:lpstr>
      <vt:lpstr>Agenda</vt:lpstr>
      <vt:lpstr>Meeting Objectives</vt:lpstr>
      <vt:lpstr>What your program can expect</vt:lpstr>
      <vt:lpstr>Why out-of-school time programs to promote nutrition and physical activity?</vt:lpstr>
      <vt:lpstr>Goals for Nutrition and Physical Activity in Out-of- School Time</vt:lpstr>
      <vt:lpstr>Goals for Nutrition and Physical Activity in Out-of-School Time</vt:lpstr>
      <vt:lpstr>Staying Active</vt:lpstr>
      <vt:lpstr>Healthy Beverages</vt:lpstr>
      <vt:lpstr>Healthy Beverages</vt:lpstr>
      <vt:lpstr>Limit Inactivity</vt:lpstr>
      <vt:lpstr>Fruits and Vegetables</vt:lpstr>
      <vt:lpstr>Focus on Whole Grains</vt:lpstr>
      <vt:lpstr>How can your OSNAP program support other state initiatives?</vt:lpstr>
      <vt:lpstr>OSNAP goals support federal and district objectives</vt:lpstr>
      <vt:lpstr>What types of healthy changes can you make at your program?</vt:lpstr>
      <vt:lpstr>Examples</vt:lpstr>
      <vt:lpstr>Feedback &amp; Planning</vt:lpstr>
      <vt:lpstr>How to Register for My OSNAP</vt:lpstr>
      <vt:lpstr>PowerPoint Presentation</vt:lpstr>
      <vt:lpstr>Recap &amp; Questions</vt:lpstr>
      <vt:lpstr>Wellness Innovation Funds</vt:lpstr>
      <vt:lpstr>Homework: Written Documents</vt:lpstr>
      <vt:lpstr>Why policy?</vt:lpstr>
      <vt:lpstr>Next Steps</vt:lpstr>
      <vt:lpstr>Thank you!</vt:lpstr>
      <vt:lpstr>Acknowledgements</vt:lpstr>
      <vt:lpstr>Bonus slides</vt:lpstr>
      <vt:lpstr>PowerPoint Presentation</vt:lpstr>
      <vt:lpstr>PowerPoint Presentation</vt:lpstr>
      <vt:lpstr>PowerPoint Presentation</vt:lpstr>
      <vt:lpstr>Food and Fun Afterschool Curriculum</vt:lpstr>
      <vt:lpstr>Food and Fun Afterschool Curriculum</vt:lpstr>
      <vt:lpstr>Food and Fun Afterschool</vt:lpstr>
      <vt:lpstr>How many fruits &amp; vegetables should kids have each day?</vt:lpstr>
      <vt:lpstr>How many fruits &amp; vegetables should kids have each day?</vt:lpstr>
      <vt:lpstr>Who is most physically active?</vt:lpstr>
      <vt:lpstr>Who is most physically active?</vt:lpstr>
      <vt:lpstr>How many gallons of soda are made each year?</vt:lpstr>
      <vt:lpstr>How many gallons of soda are made each year?</vt:lpstr>
      <vt:lpstr>Where do you stand?</vt:lpstr>
      <vt:lpstr>Health Messages</vt:lpstr>
      <vt:lpstr>Continuing Education Units</vt:lpstr>
      <vt:lpstr>Web Resources</vt:lpstr>
    </vt:vector>
  </TitlesOfParts>
  <Manager/>
  <Company>Harvard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OSNAP Learning Community 1</dc:title>
  <dc:subject/>
  <dc:creator>The Out-of-School Nutrition and Physical Activity Initiative (OSNAP) was developed as a research project at the Prevention Research Center on Nutrition and Physical Activity at the Harvard T.H. Chan School of Public Health</dc:creator>
  <cp:keywords/>
  <dc:description/>
  <cp:lastModifiedBy>Garrone, Molly E</cp:lastModifiedBy>
  <cp:revision>32</cp:revision>
  <dcterms:created xsi:type="dcterms:W3CDTF">2023-11-28T19:04:41Z</dcterms:created>
  <dcterms:modified xsi:type="dcterms:W3CDTF">2024-06-11T19:39:30Z</dcterms:modified>
  <cp:category/>
</cp:coreProperties>
</file>