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8"/>
  </p:notesMasterIdLst>
  <p:handoutMasterIdLst>
    <p:handoutMasterId r:id="rId29"/>
  </p:handoutMasterIdLst>
  <p:sldIdLst>
    <p:sldId id="310" r:id="rId2"/>
    <p:sldId id="301" r:id="rId3"/>
    <p:sldId id="306" r:id="rId4"/>
    <p:sldId id="282" r:id="rId5"/>
    <p:sldId id="312" r:id="rId6"/>
    <p:sldId id="320" r:id="rId7"/>
    <p:sldId id="311" r:id="rId8"/>
    <p:sldId id="313" r:id="rId9"/>
    <p:sldId id="302" r:id="rId10"/>
    <p:sldId id="295" r:id="rId11"/>
    <p:sldId id="296" r:id="rId12"/>
    <p:sldId id="321" r:id="rId13"/>
    <p:sldId id="318" r:id="rId14"/>
    <p:sldId id="272" r:id="rId15"/>
    <p:sldId id="266" r:id="rId16"/>
    <p:sldId id="314" r:id="rId17"/>
    <p:sldId id="315" r:id="rId18"/>
    <p:sldId id="290" r:id="rId19"/>
    <p:sldId id="316" r:id="rId20"/>
    <p:sldId id="283" r:id="rId21"/>
    <p:sldId id="284" r:id="rId22"/>
    <p:sldId id="322" r:id="rId23"/>
    <p:sldId id="323" r:id="rId24"/>
    <p:sldId id="319" r:id="rId25"/>
    <p:sldId id="307" r:id="rId26"/>
    <p:sldId id="261" r:id="rId27"/>
  </p:sldIdLst>
  <p:sldSz cx="9144000" cy="6858000" type="screen4x3"/>
  <p:notesSz cx="7010400" cy="9296400"/>
  <p:defaultTextStyle>
    <a:defPPr>
      <a:defRPr lang="en-US"/>
    </a:defPPr>
    <a:lvl1pPr algn="l" rtl="0" fontAlgn="base">
      <a:spcBef>
        <a:spcPct val="0"/>
      </a:spcBef>
      <a:spcAft>
        <a:spcPct val="0"/>
      </a:spcAft>
      <a:defRPr sz="4400" kern="1200">
        <a:solidFill>
          <a:srgbClr val="CC0066"/>
        </a:solidFill>
        <a:latin typeface="Arial" charset="0"/>
        <a:ea typeface="+mn-ea"/>
        <a:cs typeface="+mn-cs"/>
      </a:defRPr>
    </a:lvl1pPr>
    <a:lvl2pPr marL="457200" algn="l" rtl="0" fontAlgn="base">
      <a:spcBef>
        <a:spcPct val="0"/>
      </a:spcBef>
      <a:spcAft>
        <a:spcPct val="0"/>
      </a:spcAft>
      <a:defRPr sz="4400" kern="1200">
        <a:solidFill>
          <a:srgbClr val="CC0066"/>
        </a:solidFill>
        <a:latin typeface="Arial" charset="0"/>
        <a:ea typeface="+mn-ea"/>
        <a:cs typeface="+mn-cs"/>
      </a:defRPr>
    </a:lvl2pPr>
    <a:lvl3pPr marL="914400" algn="l" rtl="0" fontAlgn="base">
      <a:spcBef>
        <a:spcPct val="0"/>
      </a:spcBef>
      <a:spcAft>
        <a:spcPct val="0"/>
      </a:spcAft>
      <a:defRPr sz="4400" kern="1200">
        <a:solidFill>
          <a:srgbClr val="CC0066"/>
        </a:solidFill>
        <a:latin typeface="Arial" charset="0"/>
        <a:ea typeface="+mn-ea"/>
        <a:cs typeface="+mn-cs"/>
      </a:defRPr>
    </a:lvl3pPr>
    <a:lvl4pPr marL="1371600" algn="l" rtl="0" fontAlgn="base">
      <a:spcBef>
        <a:spcPct val="0"/>
      </a:spcBef>
      <a:spcAft>
        <a:spcPct val="0"/>
      </a:spcAft>
      <a:defRPr sz="4400" kern="1200">
        <a:solidFill>
          <a:srgbClr val="CC0066"/>
        </a:solidFill>
        <a:latin typeface="Arial" charset="0"/>
        <a:ea typeface="+mn-ea"/>
        <a:cs typeface="+mn-cs"/>
      </a:defRPr>
    </a:lvl4pPr>
    <a:lvl5pPr marL="1828800" algn="l" rtl="0" fontAlgn="base">
      <a:spcBef>
        <a:spcPct val="0"/>
      </a:spcBef>
      <a:spcAft>
        <a:spcPct val="0"/>
      </a:spcAft>
      <a:defRPr sz="4400" kern="1200">
        <a:solidFill>
          <a:srgbClr val="CC0066"/>
        </a:solidFill>
        <a:latin typeface="Arial" charset="0"/>
        <a:ea typeface="+mn-ea"/>
        <a:cs typeface="+mn-cs"/>
      </a:defRPr>
    </a:lvl5pPr>
    <a:lvl6pPr marL="2286000" algn="l" defTabSz="914400" rtl="0" eaLnBrk="1" latinLnBrk="0" hangingPunct="1">
      <a:defRPr sz="4400" kern="1200">
        <a:solidFill>
          <a:srgbClr val="CC0066"/>
        </a:solidFill>
        <a:latin typeface="Arial" charset="0"/>
        <a:ea typeface="+mn-ea"/>
        <a:cs typeface="+mn-cs"/>
      </a:defRPr>
    </a:lvl6pPr>
    <a:lvl7pPr marL="2743200" algn="l" defTabSz="914400" rtl="0" eaLnBrk="1" latinLnBrk="0" hangingPunct="1">
      <a:defRPr sz="4400" kern="1200">
        <a:solidFill>
          <a:srgbClr val="CC0066"/>
        </a:solidFill>
        <a:latin typeface="Arial" charset="0"/>
        <a:ea typeface="+mn-ea"/>
        <a:cs typeface="+mn-cs"/>
      </a:defRPr>
    </a:lvl7pPr>
    <a:lvl8pPr marL="3200400" algn="l" defTabSz="914400" rtl="0" eaLnBrk="1" latinLnBrk="0" hangingPunct="1">
      <a:defRPr sz="4400" kern="1200">
        <a:solidFill>
          <a:srgbClr val="CC0066"/>
        </a:solidFill>
        <a:latin typeface="Arial" charset="0"/>
        <a:ea typeface="+mn-ea"/>
        <a:cs typeface="+mn-cs"/>
      </a:defRPr>
    </a:lvl8pPr>
    <a:lvl9pPr marL="3657600" algn="l" defTabSz="914400" rtl="0" eaLnBrk="1" latinLnBrk="0" hangingPunct="1">
      <a:defRPr sz="4400" kern="1200">
        <a:solidFill>
          <a:srgbClr val="CC0066"/>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a:srgbClr val="A40000"/>
    <a:srgbClr val="CC0066"/>
    <a:srgbClr val="A0C04D"/>
    <a:srgbClr val="00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538" autoAdjust="0"/>
  </p:normalViewPr>
  <p:slideViewPr>
    <p:cSldViewPr>
      <p:cViewPr>
        <p:scale>
          <a:sx n="75" d="100"/>
          <a:sy n="75" d="100"/>
        </p:scale>
        <p:origin x="-930"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74"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solidFill>
                  <a:schemeClr val="tx1"/>
                </a:solidFill>
              </a:defRPr>
            </a:lvl1pPr>
          </a:lstStyle>
          <a:p>
            <a:pPr>
              <a:defRPr/>
            </a:pPr>
            <a:endParaRPr lang="en-US" dirty="0"/>
          </a:p>
        </p:txBody>
      </p:sp>
      <p:sp>
        <p:nvSpPr>
          <p:cNvPr id="583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defRPr>
            </a:lvl1pPr>
          </a:lstStyle>
          <a:p>
            <a:pPr>
              <a:defRPr/>
            </a:pPr>
            <a:endParaRPr lang="en-US" dirty="0"/>
          </a:p>
        </p:txBody>
      </p:sp>
      <p:sp>
        <p:nvSpPr>
          <p:cNvPr id="583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solidFill>
                  <a:schemeClr val="tx1"/>
                </a:solidFill>
              </a:defRPr>
            </a:lvl1pPr>
          </a:lstStyle>
          <a:p>
            <a:pPr>
              <a:defRPr/>
            </a:pPr>
            <a:endParaRPr lang="en-US" dirty="0"/>
          </a:p>
        </p:txBody>
      </p:sp>
      <p:sp>
        <p:nvSpPr>
          <p:cNvPr id="583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defRPr>
            </a:lvl1pPr>
          </a:lstStyle>
          <a:p>
            <a:pPr>
              <a:defRPr/>
            </a:pPr>
            <a:fld id="{A1552F5E-4C14-4ACC-96F6-F6C39D2DFF3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solidFill>
                  <a:schemeClr val="tx1"/>
                </a:solidFill>
              </a:defRPr>
            </a:lvl1pPr>
          </a:lstStyle>
          <a:p>
            <a:pPr>
              <a:defRPr/>
            </a:pPr>
            <a:endParaRPr lang="en-US" dirty="0"/>
          </a:p>
        </p:txBody>
      </p:sp>
      <p:sp>
        <p:nvSpPr>
          <p:cNvPr id="81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defRPr>
            </a:lvl1pPr>
          </a:lstStyle>
          <a:p>
            <a:pPr>
              <a:defRPr/>
            </a:pPr>
            <a:endParaRPr lang="en-US" dirty="0"/>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solidFill>
                  <a:schemeClr val="tx1"/>
                </a:solidFill>
              </a:defRPr>
            </a:lvl1pPr>
          </a:lstStyle>
          <a:p>
            <a:pPr>
              <a:defRPr/>
            </a:pPr>
            <a:endParaRPr lang="en-US" dirty="0"/>
          </a:p>
        </p:txBody>
      </p:sp>
      <p:sp>
        <p:nvSpPr>
          <p:cNvPr id="81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defRPr>
            </a:lvl1pPr>
          </a:lstStyle>
          <a:p>
            <a:pPr>
              <a:defRPr/>
            </a:pPr>
            <a:fld id="{EF58191F-414C-47A0-B62A-1A2D1511B75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b="1" i="1" dirty="0" smtClean="0"/>
              <a:t>Note to trainer: Start with intro </a:t>
            </a:r>
          </a:p>
          <a:p>
            <a:pPr>
              <a:buFontTx/>
              <a:buChar char="•"/>
            </a:pPr>
            <a:r>
              <a:rPr lang="en-US" b="1" i="1" dirty="0" smtClean="0"/>
              <a:t>Why you are doing the Food &amp; Fun training</a:t>
            </a:r>
          </a:p>
          <a:p>
            <a:pPr>
              <a:buFontTx/>
              <a:buChar char="•"/>
            </a:pPr>
            <a:r>
              <a:rPr lang="en-US" b="1" i="1" dirty="0" smtClean="0"/>
              <a:t>Introductions</a:t>
            </a:r>
          </a:p>
          <a:p>
            <a:endParaRPr lang="en-US" dirty="0" smtClean="0"/>
          </a:p>
          <a:p>
            <a:r>
              <a:rPr lang="en-US" dirty="0" smtClean="0"/>
              <a:t>The PowerPoint we’re taking you through can be used to train staff at your program(s).</a:t>
            </a:r>
          </a:p>
          <a:p>
            <a:r>
              <a:rPr lang="en-US" dirty="0" smtClean="0"/>
              <a:t>Make sure you review the curriculum before your start your own training.</a:t>
            </a:r>
          </a:p>
          <a:p>
            <a:endParaRPr lang="en-US" dirty="0" smtClean="0"/>
          </a:p>
          <a:p>
            <a:r>
              <a:rPr lang="en-US" dirty="0" smtClean="0"/>
              <a:t>Print</a:t>
            </a:r>
            <a:r>
              <a:rPr lang="en-US" baseline="0" dirty="0" smtClean="0"/>
              <a:t> out: About guide for each person, Getting staff on board for each person, Unit 7 for everyone, Unit 10 for everyone, bring 1 complete binder</a:t>
            </a:r>
            <a:endParaRPr lang="en-US" dirty="0" smtClean="0"/>
          </a:p>
        </p:txBody>
      </p:sp>
      <p:sp>
        <p:nvSpPr>
          <p:cNvPr id="43012" name="Slide Number Placeholder 3"/>
          <p:cNvSpPr>
            <a:spLocks noGrp="1"/>
          </p:cNvSpPr>
          <p:nvPr>
            <p:ph type="sldNum" sz="quarter" idx="5"/>
          </p:nvPr>
        </p:nvSpPr>
        <p:spPr>
          <a:noFill/>
        </p:spPr>
        <p:txBody>
          <a:bodyPr/>
          <a:lstStyle/>
          <a:p>
            <a:fld id="{8347577F-C3C7-4CBA-A68B-652D8D2B853B}"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A38D8D37-F667-4FDE-890C-DB9215E27DA2}" type="slidenum">
              <a:rPr lang="en-US" smtClean="0"/>
              <a:pPr/>
              <a:t>10</a:t>
            </a:fld>
            <a:endParaRPr lang="en-US" dirty="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1" i="1" dirty="0" smtClean="0"/>
              <a:t>Instruct</a:t>
            </a:r>
            <a:r>
              <a:rPr lang="en-US" b="1" i="1" baseline="0" dirty="0" smtClean="0"/>
              <a:t> participants to open up sample units (page 6)</a:t>
            </a:r>
          </a:p>
          <a:p>
            <a:pPr marL="0" marR="0" indent="0" algn="l" defTabSz="914400" rtl="0" eaLnBrk="1" fontAlgn="base" latinLnBrk="0" hangingPunct="1">
              <a:lnSpc>
                <a:spcPct val="100000"/>
              </a:lnSpc>
              <a:spcBef>
                <a:spcPct val="30000"/>
              </a:spcBef>
              <a:spcAft>
                <a:spcPct val="0"/>
              </a:spcAft>
              <a:buClrTx/>
              <a:buSzTx/>
              <a:buFontTx/>
              <a:buNone/>
              <a:tabLst/>
              <a:defRPr/>
            </a:pPr>
            <a:r>
              <a:rPr lang="en-US" b="1" i="1" baseline="0" dirty="0" smtClean="0"/>
              <a:t>Refer to items I passed around</a:t>
            </a:r>
            <a:endParaRPr lang="en-US" dirty="0" smtClean="0"/>
          </a:p>
          <a:p>
            <a:pPr eaLnBrk="1" hangingPunct="1"/>
            <a:endParaRPr lang="en-US" dirty="0" smtClean="0"/>
          </a:p>
          <a:p>
            <a:pPr eaLnBrk="1" hangingPunct="1"/>
            <a:r>
              <a:rPr lang="en-US" dirty="0" smtClean="0"/>
              <a:t>Each program has different ways that they work to engage the families they serve. Food and Fun recognizes that staff have varying levels of comfort talking with parents and helps to support staff with a variety of resources that fit their needs.</a:t>
            </a:r>
          </a:p>
          <a:p>
            <a:pPr eaLnBrk="1" hangingPunct="1"/>
            <a:endParaRPr lang="en-US" dirty="0" smtClean="0"/>
          </a:p>
          <a:p>
            <a:pPr eaLnBrk="1" hangingPunct="1">
              <a:buFontTx/>
              <a:buChar char="•"/>
            </a:pPr>
            <a:r>
              <a:rPr lang="en-US" dirty="0" smtClean="0"/>
              <a:t>The engagement activities include ideas for ways to talk to parents about the Food and Fun topics at pick up. </a:t>
            </a:r>
          </a:p>
          <a:p>
            <a:pPr eaLnBrk="1" hangingPunct="1">
              <a:buFontTx/>
              <a:buChar char="•"/>
            </a:pPr>
            <a:r>
              <a:rPr lang="en-US" dirty="0" smtClean="0"/>
              <a:t>Each Food and Fun topic has an e-mail message you can send to parents to tell them what the kids are learning and how it relates to creating healthy habits at home.</a:t>
            </a:r>
          </a:p>
          <a:p>
            <a:pPr eaLnBrk="1" hangingPunct="1">
              <a:buFontTx/>
              <a:buChar char="•"/>
            </a:pPr>
            <a:r>
              <a:rPr lang="en-US" dirty="0" smtClean="0"/>
              <a:t>Newsletter articles and colorful parent handouts are other ways to send health information home.  </a:t>
            </a:r>
          </a:p>
          <a:p>
            <a:pPr eaLnBrk="1" hangingPunct="1">
              <a:buFontTx/>
              <a:buChar char="•"/>
            </a:pPr>
            <a:r>
              <a:rPr lang="en-US" dirty="0" smtClean="0"/>
              <a:t>If you like the idea of giving an all-in-one reference to families, then check out the family handbook. This comprehensive reference for families provides practical tips for shopping and preparing healthy foods. It also provides recipes. </a:t>
            </a:r>
          </a:p>
          <a:p>
            <a:pPr eaLnBrk="1" hangingPunct="1">
              <a:buFontTx/>
              <a:buChar char="•"/>
            </a:pPr>
            <a:endParaRPr lang="en-US" dirty="0" smtClean="0"/>
          </a:p>
          <a:p>
            <a:pPr eaLnBrk="1" hangingPunct="1"/>
            <a:r>
              <a:rPr lang="en-US" dirty="0" smtClean="0"/>
              <a:t>Discussion questions:</a:t>
            </a:r>
          </a:p>
          <a:p>
            <a:pPr eaLnBrk="1" hangingPunct="1">
              <a:buFontTx/>
              <a:buChar char="•"/>
            </a:pPr>
            <a:r>
              <a:rPr lang="en-US" dirty="0" smtClean="0"/>
              <a:t>What parent communication tools do you think will work best at your program?</a:t>
            </a:r>
          </a:p>
          <a:p>
            <a:pPr eaLnBrk="1" hangingPunct="1">
              <a:buFontTx/>
              <a:buChar char="•"/>
            </a:pPr>
            <a:r>
              <a:rPr lang="en-US" dirty="0" smtClean="0"/>
              <a:t>Do you think you staff will feel comfortable communicating with parents about nutrition and physical activity?</a:t>
            </a:r>
          </a:p>
          <a:p>
            <a:pPr eaLnBrk="1" hangingPunct="1">
              <a:buFontTx/>
              <a:buChar char="•"/>
            </a:pPr>
            <a:endParaRPr lang="en-US" dirty="0" smtClean="0"/>
          </a:p>
          <a:p>
            <a:pPr eaLnBrk="1" hangingPunct="1">
              <a:buFontTx/>
              <a:buNone/>
            </a:pPr>
            <a:r>
              <a:rPr lang="en-US" b="1" dirty="0" smtClean="0"/>
              <a:t>We’ve heard that newsletters</a:t>
            </a:r>
            <a:r>
              <a:rPr lang="en-US" b="1" baseline="0" dirty="0" smtClean="0"/>
              <a:t> and flyers work best for the OSNAP programs. </a:t>
            </a:r>
          </a:p>
          <a:p>
            <a:pPr eaLnBrk="1" hangingPunct="1">
              <a:buFontTx/>
              <a:buNone/>
            </a:pPr>
            <a:r>
              <a:rPr lang="en-US" b="1" baseline="0" dirty="0" smtClean="0"/>
              <a:t>What topics have you communicated to parents about so far? </a:t>
            </a:r>
          </a:p>
          <a:p>
            <a:pPr eaLnBrk="1" hangingPunct="1">
              <a:buFontTx/>
              <a:buNone/>
            </a:pPr>
            <a:r>
              <a:rPr lang="en-US" b="1" baseline="0" dirty="0" smtClean="0"/>
              <a:t>What did you send home?</a:t>
            </a:r>
          </a:p>
          <a:p>
            <a:pPr eaLnBrk="1" hangingPunct="1">
              <a:buFontTx/>
              <a:buNone/>
            </a:pPr>
            <a:r>
              <a:rPr lang="en-US" b="1" baseline="0" dirty="0" smtClean="0"/>
              <a:t>What do you want to do next?</a:t>
            </a:r>
            <a:endParaRPr lang="en-US" b="1" dirty="0" smtClean="0"/>
          </a:p>
          <a:p>
            <a:pPr eaLnBrk="1" hangingPunct="1">
              <a:buFontTx/>
              <a:buChar char="•"/>
            </a:pPr>
            <a:endParaRPr lang="en-US" dirty="0" smtClean="0"/>
          </a:p>
          <a:p>
            <a:pPr eaLnBrk="1" hangingPunct="1">
              <a:buFontTx/>
              <a:buChar cha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51A2992-EBA7-48D6-84A4-0FFE3ECA490D}" type="slidenum">
              <a:rPr lang="en-US" smtClean="0"/>
              <a:pPr/>
              <a:t>11</a:t>
            </a:fld>
            <a:endParaRPr 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701675" y="4416425"/>
            <a:ext cx="5775325" cy="4183063"/>
          </a:xfrm>
          <a:noFill/>
          <a:ln/>
        </p:spPr>
        <p:txBody>
          <a:bodyPr/>
          <a:lstStyle/>
          <a:p>
            <a:pPr eaLnBrk="1" hangingPunct="1"/>
            <a:r>
              <a:rPr lang="en-US" b="1" i="1" dirty="0" smtClean="0"/>
              <a:t>If</a:t>
            </a:r>
            <a:r>
              <a:rPr lang="en-US" b="1" i="1" baseline="0" dirty="0" smtClean="0"/>
              <a:t> the crowd is mostly site directors, just used F&amp;F and water as examples and move forward</a:t>
            </a:r>
          </a:p>
          <a:p>
            <a:pPr eaLnBrk="1" hangingPunct="1"/>
            <a:r>
              <a:rPr lang="en-US" b="1" i="1" baseline="0" dirty="0" smtClean="0"/>
              <a:t>If the crowd is mostly support staff explain each standard more clearly</a:t>
            </a:r>
            <a:endParaRPr lang="en-US" b="1" i="1"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226D4CC-6EC1-4576-A7E5-98C3B2DF2821}" type="slidenum">
              <a:rPr lang="en-US" smtClean="0"/>
              <a:pPr/>
              <a:t>12</a:t>
            </a:fld>
            <a:endParaRPr lang="en-US" dirty="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dirty="0" smtClean="0"/>
              <a:t>First, a primer on what the messages ARE and what they are NOT.</a:t>
            </a:r>
          </a:p>
          <a:p>
            <a:pPr eaLnBrk="1" hangingPunct="1"/>
            <a:endParaRPr lang="en-US" dirty="0" smtClean="0"/>
          </a:p>
          <a:p>
            <a:pPr eaLnBrk="1" hangingPunct="1"/>
            <a:r>
              <a:rPr lang="en-US" dirty="0" smtClean="0"/>
              <a:t>Food and Fun messages ARE short, simple, positive, and motivational.</a:t>
            </a:r>
          </a:p>
          <a:p>
            <a:pPr eaLnBrk="1" hangingPunct="1"/>
            <a:r>
              <a:rPr lang="en-US" i="1" dirty="0" smtClean="0"/>
              <a:t>Example:</a:t>
            </a:r>
            <a:r>
              <a:rPr lang="en-US" dirty="0" smtClean="0"/>
              <a:t> “I’m glad to see you’re enjoying that fruit. It’s giving you healthy fiber and vitamins to grow and stay healthy.”</a:t>
            </a:r>
          </a:p>
          <a:p>
            <a:pPr eaLnBrk="1" hangingPunct="1"/>
            <a:endParaRPr lang="en-US" dirty="0" smtClean="0"/>
          </a:p>
          <a:p>
            <a:pPr eaLnBrk="1" hangingPunct="1"/>
            <a:r>
              <a:rPr lang="en-US" dirty="0" smtClean="0"/>
              <a:t>Food and Fun messages are NOT lectures, negative, guilt producing, or humiliating. </a:t>
            </a:r>
          </a:p>
          <a:p>
            <a:pPr eaLnBrk="1" hangingPunct="1"/>
            <a:r>
              <a:rPr lang="en-US" i="1" dirty="0" smtClean="0"/>
              <a:t>Example of a positive message: </a:t>
            </a:r>
            <a:r>
              <a:rPr lang="en-US" dirty="0" smtClean="0"/>
              <a:t>“It’s great to eat fruit every day because studies show that fiber can lower blood cholesterol and lower your risk of heart disease. Plus it’s low in calories so it can help you keep a healthy weight.”</a:t>
            </a:r>
          </a:p>
          <a:p>
            <a:pPr eaLnBrk="1" hangingPunct="1"/>
            <a:endParaRPr lang="en-US" dirty="0" smtClean="0"/>
          </a:p>
          <a:p>
            <a:pPr eaLnBrk="1" hangingPunct="1"/>
            <a:r>
              <a:rPr lang="en-US" dirty="0" smtClean="0"/>
              <a:t>The goal is to encourage kids to feel good about eating healthy and foster an interest in trying new foods. It is important to start developing healthy behaviors early in life to establish good healthy and physical activity habits for the future.</a:t>
            </a:r>
          </a:p>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A11EA402-7650-473C-9003-7D7549BD3BFB}" type="slidenum">
              <a:rPr lang="en-US" smtClean="0"/>
              <a:pPr/>
              <a:t>13</a:t>
            </a:fld>
            <a:endParaRPr lang="en-US" dirty="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smtClean="0"/>
              <a:t>As a reminder, the themes support the goals (or environmental standards) for nutrition and physical activity in out of school time programs. For example, they include serving water on the table every day, no sugary drinks or trans fats, eating whole grains, physical activity every day, vegetables and fruits every day, and no TV time (especially TV with advertising). </a:t>
            </a:r>
          </a:p>
          <a:p>
            <a:pPr eaLnBrk="1" hangingPunct="1"/>
            <a:endParaRPr lang="en-US" dirty="0" smtClean="0"/>
          </a:p>
          <a:p>
            <a:pPr eaLnBrk="1" hangingPunct="1"/>
            <a:r>
              <a:rPr lang="en-US" b="1" dirty="0" smtClean="0"/>
              <a:t>Try out a few activities: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1" dirty="0" smtClean="0"/>
              <a:t>GULP:</a:t>
            </a:r>
            <a:r>
              <a:rPr lang="en-US" b="1" baseline="0" dirty="0" smtClean="0"/>
              <a:t> SOME EQUIPEMENT, ENCOURAGES DISCUSSION AND BEHAVIOR CHANGE, PARENT ENGAGEMENT EXTENSION</a:t>
            </a:r>
            <a:endParaRPr lang="en-US" b="1" dirty="0" smtClean="0"/>
          </a:p>
          <a:p>
            <a:pPr eaLnBrk="1" hangingPunct="1"/>
            <a:r>
              <a:rPr lang="en-US" b="1" dirty="0" smtClean="0"/>
              <a:t>Too Much Slow Food Tag: Active game with health</a:t>
            </a:r>
            <a:r>
              <a:rPr lang="en-US" b="1" baseline="0" dirty="0" smtClean="0"/>
              <a:t> messages</a:t>
            </a:r>
            <a:endParaRPr lang="en-US" b="1" dirty="0" smtClean="0"/>
          </a:p>
          <a:p>
            <a:pPr eaLnBrk="1" hangingPunct="1"/>
            <a:r>
              <a:rPr lang="en-US" b="1" dirty="0" smtClean="0"/>
              <a:t>Make</a:t>
            </a:r>
            <a:r>
              <a:rPr lang="en-US" b="1" baseline="0" dirty="0" smtClean="0"/>
              <a:t> salsa: no fuss “cooking”, make something healthy rather than buy at store</a:t>
            </a:r>
            <a:endParaRPr lang="en-US" b="1"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B94E2AE-827F-42F2-9090-2EBC75BA7A16}" type="slidenum">
              <a:rPr lang="en-US" smtClean="0"/>
              <a:pPr/>
              <a:t>14</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smtClean="0"/>
              <a:t>The messages in Food &amp; Fun reflect the most up-to-date science in the field of nutrition and physical activity.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091EAC4-34C9-4947-9AEF-948D852E103C}" type="slidenum">
              <a:rPr lang="en-US" smtClean="0"/>
              <a:pPr/>
              <a:t>15</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dirty="0" smtClean="0"/>
              <a:t>Units 1 &amp; Unit 7 focus on the importance of eating fruits and vegetables</a:t>
            </a:r>
          </a:p>
          <a:p>
            <a:pPr eaLnBrk="1" hangingPunct="1"/>
            <a:r>
              <a:rPr lang="en-US" b="1" dirty="0" smtClean="0"/>
              <a:t>Note to trainer: Read through each environmental standard, rationale, and key messages</a:t>
            </a:r>
          </a:p>
          <a:p>
            <a:pPr eaLnBrk="1" hangingPunct="1"/>
            <a:r>
              <a:rPr lang="en-US" b="1" dirty="0" smtClean="0"/>
              <a:t>The key messages and</a:t>
            </a:r>
            <a:r>
              <a:rPr lang="en-US" b="1" baseline="0" dirty="0" smtClean="0"/>
              <a:t> information for staff on each specific health topic can be found on page 4 of each unit (have them look)</a:t>
            </a:r>
            <a:endParaRPr lang="en-US" b="1" dirty="0" smtClean="0"/>
          </a:p>
          <a:p>
            <a:pPr eaLnBrk="1" hangingPunct="1"/>
            <a:r>
              <a:rPr lang="en-US" b="1" dirty="0" smtClean="0"/>
              <a:t>The</a:t>
            </a:r>
            <a:r>
              <a:rPr lang="en-US" b="1" baseline="0" dirty="0" smtClean="0"/>
              <a:t> resources that start on page 7 can help staff look beyond the basic info we provide in each unit.</a:t>
            </a:r>
          </a:p>
          <a:p>
            <a:pPr eaLnBrk="1" hangingPunct="1"/>
            <a:endParaRPr lang="en-US" dirty="0" smtClean="0"/>
          </a:p>
          <a:p>
            <a:pPr eaLnBrk="1" hangingPunct="1"/>
            <a:r>
              <a:rPr lang="en-US" b="1" dirty="0" smtClean="0"/>
              <a:t>SKIP These</a:t>
            </a:r>
            <a:r>
              <a:rPr lang="en-US" b="1" baseline="0" dirty="0" smtClean="0"/>
              <a:t> topic specific ones</a:t>
            </a:r>
          </a:p>
          <a:p>
            <a:pPr eaLnBrk="1" hangingPunct="1"/>
            <a:endParaRPr lang="en-US" b="1" dirty="0" smtClean="0"/>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FACB335-E248-4D93-ACF3-BC0047F42D16}" type="slidenum">
              <a:rPr lang="en-US" smtClean="0"/>
              <a:pPr/>
              <a:t>16</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dirty="0" smtClean="0"/>
              <a:t>Unit 10 focuses on the importance of drinking water instead of sugary drinks</a:t>
            </a:r>
          </a:p>
          <a:p>
            <a:pPr eaLnBrk="1" hangingPunct="1"/>
            <a:r>
              <a:rPr lang="en-US" b="1" dirty="0" smtClean="0"/>
              <a:t>Note to trainer: Read through each environmental standard, rationale, and key messages</a:t>
            </a:r>
          </a:p>
          <a:p>
            <a:pPr eaLnBrk="1" hangingPunct="1"/>
            <a:endParaRPr lang="en-US" dirty="0" smtClean="0"/>
          </a:p>
          <a:p>
            <a:pPr eaLnBrk="1" hangingPunct="1"/>
            <a:r>
              <a:rPr lang="en-US" b="1" dirty="0" smtClean="0"/>
              <a:t>TRY</a:t>
            </a:r>
            <a:r>
              <a:rPr lang="en-US" b="1" baseline="0" dirty="0" smtClean="0"/>
              <a:t> OUT GULP: MORE EQUIPEMENT, ENCOURAGES DISCUSSION AND BEHAVIOR CHANGE, PARENT ENGAGEMENT EXTENSION</a:t>
            </a:r>
            <a:endParaRPr lang="en-US" b="1"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BB04F3E-A7ED-4757-956B-788E9B6A4BEC}" type="slidenum">
              <a:rPr lang="en-US" smtClean="0"/>
              <a:pPr/>
              <a:t>17</a:t>
            </a:fld>
            <a:endParaRPr lang="en-US" dirty="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smtClean="0"/>
              <a:t>Unit 3 focuses on the importance of cutting out sugary drinks</a:t>
            </a:r>
          </a:p>
          <a:p>
            <a:pPr eaLnBrk="1" hangingPunct="1"/>
            <a:r>
              <a:rPr lang="en-US" b="1" dirty="0" smtClean="0"/>
              <a:t>Note to trainer: Read through each environmental standard, rationale, and key messages</a:t>
            </a:r>
          </a:p>
          <a:p>
            <a:pPr eaLnBrk="1" hangingPunct="1"/>
            <a:endParaRPr lang="en-US" dirty="0" smtClean="0"/>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82CD427C-20AE-4289-A93F-63C75D67C32C}" type="slidenum">
              <a:rPr lang="en-US" smtClean="0"/>
              <a:pPr/>
              <a:t>18</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701675" y="4416425"/>
            <a:ext cx="5607050" cy="4498975"/>
          </a:xfrm>
          <a:noFill/>
          <a:ln/>
        </p:spPr>
        <p:txBody>
          <a:bodyPr/>
          <a:lstStyle/>
          <a:p>
            <a:pPr eaLnBrk="1" hangingPunct="1">
              <a:spcBef>
                <a:spcPct val="0"/>
              </a:spcBef>
            </a:pPr>
            <a:r>
              <a:rPr lang="en-US" sz="1000" dirty="0" smtClean="0"/>
              <a:t>Unit 4 focuses on the importance of understanding the difference between unhealthy and healthy fats and cutting out trans fats.</a:t>
            </a:r>
          </a:p>
          <a:p>
            <a:pPr eaLnBrk="1" hangingPunct="1">
              <a:spcBef>
                <a:spcPct val="0"/>
              </a:spcBef>
            </a:pPr>
            <a:r>
              <a:rPr lang="en-US" sz="1000" b="1" dirty="0" smtClean="0"/>
              <a:t>Note to trainer: Read through each environmental standard, rationale, and key messages</a:t>
            </a:r>
          </a:p>
          <a:p>
            <a:pPr eaLnBrk="1" hangingPunct="1">
              <a:spcBef>
                <a:spcPct val="0"/>
              </a:spcBef>
            </a:pPr>
            <a:endParaRPr lang="en-US" sz="10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BB3C310B-C22F-488B-8D0B-56E2FE71727F}" type="slidenum">
              <a:rPr lang="en-US" smtClean="0"/>
              <a:pPr/>
              <a:t>19</a:t>
            </a:fld>
            <a:endParaRPr lang="en-US" dirty="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701675" y="4416425"/>
            <a:ext cx="5607050" cy="4498975"/>
          </a:xfrm>
          <a:noFill/>
          <a:ln/>
        </p:spPr>
        <p:txBody>
          <a:bodyPr/>
          <a:lstStyle/>
          <a:p>
            <a:pPr eaLnBrk="1" hangingPunct="1">
              <a:spcBef>
                <a:spcPct val="0"/>
              </a:spcBef>
            </a:pPr>
            <a:r>
              <a:rPr lang="en-US" sz="1000" dirty="0" smtClean="0"/>
              <a:t>Unit 5 focuses on the importance of eating whole grains instead of refined grains whenever possible</a:t>
            </a:r>
          </a:p>
          <a:p>
            <a:pPr eaLnBrk="1" hangingPunct="1">
              <a:spcBef>
                <a:spcPct val="0"/>
              </a:spcBef>
            </a:pPr>
            <a:r>
              <a:rPr lang="en-US" sz="1000" b="1" dirty="0" smtClean="0"/>
              <a:t>Note to trainer: Read through each environmental standard, rationale, and key messages</a:t>
            </a:r>
          </a:p>
          <a:p>
            <a:pPr eaLnBrk="1" hangingPunct="1">
              <a:spcBef>
                <a:spcPct val="0"/>
              </a:spcBef>
            </a:pPr>
            <a:endParaRPr lang="en-US" sz="1000" dirty="0" smtClean="0"/>
          </a:p>
          <a:p>
            <a:pPr eaLnBrk="1" hangingPunct="1">
              <a:spcBef>
                <a:spcPct val="0"/>
              </a:spcBef>
            </a:pPr>
            <a:endParaRPr lang="en-US" sz="10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B40F42A-ABAC-44B2-A890-17C2FE022C1A}" type="slidenum">
              <a:rPr lang="en-US" smtClean="0"/>
              <a:pPr/>
              <a:t>2</a:t>
            </a:fld>
            <a:endParaRPr lang="en-US"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b="1" i="1" dirty="0" smtClean="0"/>
              <a:t>Note to trainer: Read through bullets</a:t>
            </a:r>
          </a:p>
          <a:p>
            <a:pPr eaLnBrk="1" hangingPunct="1"/>
            <a:endParaRPr lang="en-US" dirty="0" smtClean="0"/>
          </a:p>
          <a:p>
            <a:pPr eaLnBrk="1" hangingPunct="1"/>
            <a:r>
              <a:rPr lang="en-US" dirty="0" smtClean="0"/>
              <a:t>Other notes:</a:t>
            </a:r>
          </a:p>
          <a:p>
            <a:pPr eaLnBrk="1" hangingPunct="1"/>
            <a:r>
              <a:rPr lang="en-US" dirty="0" smtClean="0"/>
              <a:t>Screentime = TV, computer, video games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29E3FA94-78C0-4615-B0B9-4FDCD7A7BE09}" type="slidenum">
              <a:rPr lang="en-US" smtClean="0"/>
              <a:pPr/>
              <a:t>20</a:t>
            </a:fld>
            <a:endParaRPr lang="en-US" dirty="0" smtClean="0"/>
          </a:p>
        </p:txBody>
      </p:sp>
      <p:sp>
        <p:nvSpPr>
          <p:cNvPr id="63491"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ln/>
        </p:spPr>
        <p:txBody>
          <a:bodyPr/>
          <a:lstStyle/>
          <a:p>
            <a:pPr>
              <a:defRPr/>
            </a:pPr>
            <a:r>
              <a:rPr lang="en-US" dirty="0" smtClean="0"/>
              <a:t>Unit 2 and Unit 9 focus on the importance of being physically active</a:t>
            </a:r>
          </a:p>
          <a:p>
            <a:pPr>
              <a:defRPr/>
            </a:pPr>
            <a:r>
              <a:rPr lang="en-US" b="1" dirty="0" smtClean="0"/>
              <a:t>Note to trainer: Read through each environmental standard, rationale, and key messages</a:t>
            </a:r>
            <a:endParaRPr lang="en-US" dirty="0" smtClean="0"/>
          </a:p>
          <a:p>
            <a:pPr>
              <a:defRPr/>
            </a:pPr>
            <a:endParaRPr lang="en-US" dirty="0" smtClean="0"/>
          </a:p>
          <a:p>
            <a:pPr>
              <a:defRPr/>
            </a:pPr>
            <a:r>
              <a:rPr lang="en-US" kern="0" dirty="0" smtClean="0"/>
              <a:t>Also for vigorous: Children should participate in vigorous physical activity that makes them sweat and breathe hard on at least 3 days per week</a:t>
            </a:r>
            <a:endParaRPr lang="en-US" dirty="0" smtClean="0"/>
          </a:p>
          <a:p>
            <a:pPr>
              <a:defRPr/>
            </a:pPr>
            <a:r>
              <a:rPr lang="en-US" dirty="0" smtClean="0"/>
              <a:t>• Playing hard is fun when it’s something you like to do. </a:t>
            </a:r>
          </a:p>
          <a:p>
            <a:pPr>
              <a:defRPr/>
            </a:pPr>
            <a:r>
              <a:rPr lang="en-US" dirty="0" smtClean="0"/>
              <a:t>• Do an activity that makes you sweat or breathe hard at least 3 times per week. </a:t>
            </a:r>
          </a:p>
          <a:p>
            <a:pPr>
              <a:defRPr/>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908CB96-556E-45A2-B726-2FA140B07C01}" type="slidenum">
              <a:rPr lang="en-US" smtClean="0"/>
              <a:pPr/>
              <a:t>21</a:t>
            </a:fld>
            <a:endParaRPr lang="en-US" dirty="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en-US" dirty="0" smtClean="0"/>
              <a:t>Unit 8 focuses on the importance of cutting down on time in front of the TV, video games and the computer.</a:t>
            </a:r>
          </a:p>
          <a:p>
            <a:r>
              <a:rPr lang="en-US" b="1" dirty="0" smtClean="0"/>
              <a:t>Note to trainer: Read through each environmental standard, rationale, and key messages</a:t>
            </a:r>
          </a:p>
          <a:p>
            <a:endParaRPr lang="en-US" dirty="0" smtClean="0"/>
          </a:p>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dirty="0" smtClean="0"/>
              <a:t>New materials in Food &amp; Fun 2</a:t>
            </a:r>
            <a:r>
              <a:rPr lang="en-US" baseline="30000" dirty="0" smtClean="0"/>
              <a:t>nd</a:t>
            </a:r>
            <a:r>
              <a:rPr lang="en-US" dirty="0" smtClean="0"/>
              <a:t> edition are based on feedback from past Food &amp; Fun users and research on training best practices. They are available online.</a:t>
            </a:r>
          </a:p>
          <a:p>
            <a:endParaRPr lang="en-US" dirty="0" smtClean="0"/>
          </a:p>
          <a:p>
            <a:endParaRPr lang="en-US" dirty="0" smtClean="0"/>
          </a:p>
          <a:p>
            <a:pPr eaLnBrk="1" hangingPunct="1"/>
            <a:endParaRPr lang="en-US" dirty="0" smtClean="0"/>
          </a:p>
          <a:p>
            <a:endParaRPr lang="en-US" dirty="0" smtClean="0"/>
          </a:p>
        </p:txBody>
      </p:sp>
      <p:sp>
        <p:nvSpPr>
          <p:cNvPr id="66564" name="Slide Number Placeholder 3"/>
          <p:cNvSpPr>
            <a:spLocks noGrp="1"/>
          </p:cNvSpPr>
          <p:nvPr>
            <p:ph type="sldNum" sz="quarter" idx="5"/>
          </p:nvPr>
        </p:nvSpPr>
        <p:spPr>
          <a:noFill/>
        </p:spPr>
        <p:txBody>
          <a:bodyPr/>
          <a:lstStyle/>
          <a:p>
            <a:fld id="{DCF052EE-0661-4DC5-BBBE-6112DCD058EA}" type="slidenum">
              <a:rPr lang="en-US" smtClean="0"/>
              <a:pPr/>
              <a:t>24</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412C4199-35D8-488D-9067-D3BB7062FDC3}" type="slidenum">
              <a:rPr lang="en-US" smtClean="0"/>
              <a:pPr/>
              <a:t>25</a:t>
            </a:fld>
            <a:endParaRPr lang="en-US" dirty="0"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b="1" i="1" dirty="0" smtClean="0"/>
              <a:t>Note to trainer:  Read bullets and add any other tasks for your trainees to this slide.</a:t>
            </a:r>
          </a:p>
          <a:p>
            <a:pPr eaLnBrk="1" hangingPunct="1"/>
            <a:endParaRPr lang="en-US" b="1" i="1" dirty="0" smtClean="0"/>
          </a:p>
          <a:p>
            <a:pPr eaLnBrk="1" hangingPunct="1"/>
            <a:r>
              <a:rPr lang="en-US" b="1" i="0" dirty="0" smtClean="0"/>
              <a:t>SET</a:t>
            </a:r>
            <a:r>
              <a:rPr lang="en-US" b="1" i="0" baseline="0" dirty="0" smtClean="0"/>
              <a:t> GOALS</a:t>
            </a:r>
            <a:endParaRPr lang="en-US" b="1" i="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609A53A-01C6-4CD9-A45E-921683A2F631}" type="slidenum">
              <a:rPr lang="en-US" smtClean="0"/>
              <a:pPr/>
              <a:t>26</a:t>
            </a:fld>
            <a:endParaRPr lang="en-US" dirty="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dirty="0" smtClean="0"/>
              <a:t>For more information on nutrition and physical activity visit the Harvard Prevention Research Center Web site.</a:t>
            </a:r>
          </a:p>
          <a:p>
            <a:pPr eaLnBrk="1" hangingPunct="1"/>
            <a:endParaRPr lang="en-US" dirty="0" smtClean="0"/>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4845F3F-B313-4CBC-A9F4-5421591C8C7A}" type="slidenum">
              <a:rPr lang="en-US" smtClean="0"/>
              <a:pPr/>
              <a:t>3</a:t>
            </a:fld>
            <a:endParaRPr lang="en-US" dirty="0" smtClean="0"/>
          </a:p>
        </p:txBody>
      </p:sp>
      <p:sp>
        <p:nvSpPr>
          <p:cNvPr id="45059"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ln/>
        </p:spPr>
        <p:txBody>
          <a:bodyPr/>
          <a:lstStyle/>
          <a:p>
            <a:pPr>
              <a:defRPr/>
            </a:pPr>
            <a:r>
              <a:rPr lang="en-US" sz="2000" b="1" i="1" dirty="0" smtClean="0"/>
              <a:t>Note to trainer: Read through bullets</a:t>
            </a:r>
          </a:p>
          <a:p>
            <a:pPr eaLnBrk="1" hangingPunct="1">
              <a:defRPr/>
            </a:pPr>
            <a:endParaRPr lang="en-US" sz="2000" dirty="0" smtClean="0">
              <a:latin typeface="Calibri"/>
              <a:cs typeface="Times New Roman" pitchFamily="18" charset="0"/>
            </a:endParaRPr>
          </a:p>
          <a:p>
            <a:pPr eaLnBrk="1" hangingPunct="1">
              <a:defRPr/>
            </a:pPr>
            <a:r>
              <a:rPr lang="en-US" sz="2000" dirty="0" smtClean="0">
                <a:latin typeface="Calibri"/>
                <a:cs typeface="Times New Roman" pitchFamily="18" charset="0"/>
              </a:rPr>
              <a:t>Using another curriculum is fine as long as the messages and goals are consistent with our the messages contained in Food &amp; Fun</a:t>
            </a:r>
            <a:endParaRPr lang="en-US" sz="2000" dirty="0" smtClean="0">
              <a:solidFill>
                <a:srgbClr val="000000"/>
              </a:solidFill>
              <a:latin typeface="Calibri"/>
              <a:cs typeface="Times New Roman" pitchFamily="18" charset="0"/>
            </a:endParaRPr>
          </a:p>
          <a:p>
            <a:pPr indent="-457200">
              <a:buClr>
                <a:srgbClr val="333399"/>
              </a:buClr>
              <a:buFont typeface="Wingdings" pitchFamily="2" charset="2"/>
              <a:buChar char="§"/>
              <a:defRPr/>
            </a:pPr>
            <a:endParaRPr lang="en-US" sz="2400" dirty="0" smtClean="0">
              <a:solidFill>
                <a:srgbClr val="000000"/>
              </a:solidFill>
              <a:latin typeface="Calibri"/>
            </a:endParaRPr>
          </a:p>
          <a:p>
            <a:pPr eaLnBrk="1" hangingPunct="1">
              <a:defRPr/>
            </a:pPr>
            <a:endParaRPr lang="en-US" dirty="0" smtClean="0"/>
          </a:p>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B31F116-0BD1-4827-8930-0B7D07E58051}" type="slidenum">
              <a:rPr lang="en-US" smtClean="0"/>
              <a:pPr/>
              <a:t>4</a:t>
            </a:fld>
            <a:endParaRPr lang="en-US"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dirty="0" smtClean="0"/>
              <a:t>The Food and Fun Afterschool Curriculum is one support for making YMCA programs a healthy place for kids. The curriculum components include afterschool activities for kids, parents communications, and nutrition and physical activity planning and tracking tool. In this part of the training, we’ll spend the most time talking about the afterschool activities for kids and the parent communications. We’ll also refer to the environmental standards for nutrition and physical activity in out-of –school time that guide the health messages in this curriculum. In training #2, you’ll find out more about our planning and tracking tools.</a:t>
            </a:r>
          </a:p>
          <a:p>
            <a:pPr eaLnBrk="1" hangingPunct="1"/>
            <a:endParaRPr lang="en-US" dirty="0" smtClean="0"/>
          </a:p>
          <a:p>
            <a:pPr marL="228600" indent="-228600" eaLnBrk="1" hangingPunct="1">
              <a:buAutoNum type="arabicPeriod"/>
            </a:pPr>
            <a:r>
              <a:rPr lang="en-US" baseline="0" dirty="0" smtClean="0"/>
              <a:t>Point out 2 example units</a:t>
            </a:r>
          </a:p>
          <a:p>
            <a:pPr marL="228600" indent="-228600" eaLnBrk="1" hangingPunct="1">
              <a:buAutoNum type="arabicPeriod"/>
            </a:pPr>
            <a:r>
              <a:rPr lang="en-US" dirty="0" smtClean="0"/>
              <a:t>Hold up/pass around handouts and newsletters that correspond</a:t>
            </a:r>
          </a:p>
          <a:p>
            <a:pPr marL="228600" indent="-228600" eaLnBrk="1" hangingPunct="1">
              <a:buAutoNum type="arabicPeriod"/>
            </a:pPr>
            <a:r>
              <a:rPr lang="en-US" dirty="0" smtClean="0"/>
              <a:t>Hold</a:t>
            </a:r>
            <a:r>
              <a:rPr lang="en-US" baseline="0" dirty="0" smtClean="0"/>
              <a:t> up/pass around 2 planning and tracking tools/mention that there are more</a:t>
            </a:r>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980CB7C-8CDC-4D43-919E-EDA71C4E35E7}" type="slidenum">
              <a:rPr lang="en-US" smtClean="0"/>
              <a:pPr/>
              <a:t>5</a:t>
            </a:fld>
            <a:endParaRPr lang="en-US"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lnSpc>
                <a:spcPct val="90000"/>
              </a:lnSpc>
              <a:spcBef>
                <a:spcPct val="0"/>
              </a:spcBef>
            </a:pPr>
            <a:r>
              <a:rPr lang="en-US" b="1" i="1" dirty="0" smtClean="0"/>
              <a:t>Note to trainer: Read through bullets</a:t>
            </a:r>
          </a:p>
          <a:p>
            <a:pPr eaLnBrk="1" hangingPunct="1">
              <a:lnSpc>
                <a:spcPct val="90000"/>
              </a:lnSpc>
              <a:spcBef>
                <a:spcPct val="0"/>
              </a:spcBef>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0B77E35-EA03-4098-8D31-67400B9B17B1}" type="slidenum">
              <a:rPr lang="en-US" smtClean="0"/>
              <a:pPr/>
              <a:t>6</a:t>
            </a:fld>
            <a:endParaRPr lang="en-US"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1" i="1" dirty="0" smtClean="0"/>
              <a:t>Note to trainer: Read through bullets</a:t>
            </a:r>
          </a:p>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2693191-065A-4CAB-96E1-4EB7E5621470}" type="slidenum">
              <a:rPr lang="en-US" smtClean="0"/>
              <a:pPr/>
              <a:t>7</a:t>
            </a:fld>
            <a:endParaRPr lang="en-US"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b="1" i="1" dirty="0" smtClean="0"/>
              <a:t>Note to trainer: Read through bullets</a:t>
            </a:r>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6FF3D7D-D4F3-4BDA-8D5A-CB46022D5570}" type="slidenum">
              <a:rPr lang="en-US" smtClean="0"/>
              <a:pPr/>
              <a:t>8</a:t>
            </a:fld>
            <a:endParaRPr lang="en-US" dirty="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lnSpc>
                <a:spcPct val="90000"/>
              </a:lnSpc>
              <a:spcBef>
                <a:spcPct val="0"/>
              </a:spcBef>
            </a:pPr>
            <a:r>
              <a:rPr lang="en-US" dirty="0" smtClean="0"/>
              <a:t>11 teaching units focus on 7 science-based healthy recommendations and provide a range of activities to use throughout the school year. </a:t>
            </a:r>
            <a:r>
              <a:rPr lang="en-US" i="1" dirty="0" smtClean="0"/>
              <a:t>You don’t have to do all of them.</a:t>
            </a:r>
            <a:r>
              <a:rPr lang="en-US" dirty="0" smtClean="0"/>
              <a:t> Staff should pick the ones that they’re comfortable with and excited about doing.</a:t>
            </a:r>
          </a:p>
          <a:p>
            <a:pPr eaLnBrk="1" hangingPunct="1">
              <a:lnSpc>
                <a:spcPct val="90000"/>
              </a:lnSpc>
              <a:spcBef>
                <a:spcPct val="0"/>
              </a:spcBef>
            </a:pPr>
            <a:endParaRPr lang="en-US" dirty="0" smtClean="0"/>
          </a:p>
          <a:p>
            <a:pPr eaLnBrk="1" hangingPunct="1">
              <a:lnSpc>
                <a:spcPct val="90000"/>
              </a:lnSpc>
              <a:spcBef>
                <a:spcPct val="0"/>
              </a:spcBef>
              <a:buFontTx/>
              <a:buChar char="•"/>
            </a:pPr>
            <a:r>
              <a:rPr lang="en-US" dirty="0" smtClean="0"/>
              <a:t> Themes support the goals (or environmental standards) for nutrition and physical activity in out of school time programs. For example, they include serving water on the table every day, no sugary drinks or trans fats, eating whole grains, physical activity every day, vegetables and fruits every day, and no TV time (especially TV with advertising). </a:t>
            </a:r>
          </a:p>
          <a:p>
            <a:pPr eaLnBrk="1" hangingPunct="1">
              <a:lnSpc>
                <a:spcPct val="90000"/>
              </a:lnSpc>
              <a:spcBef>
                <a:spcPct val="0"/>
              </a:spcBef>
              <a:buFontTx/>
              <a:buChar char="•"/>
            </a:pPr>
            <a:r>
              <a:rPr lang="en-US" dirty="0" smtClean="0"/>
              <a:t>Messages are simple and relevant, and not technical. </a:t>
            </a:r>
          </a:p>
          <a:p>
            <a:pPr eaLnBrk="1" hangingPunct="1">
              <a:lnSpc>
                <a:spcPct val="90000"/>
              </a:lnSpc>
              <a:spcBef>
                <a:spcPct val="0"/>
              </a:spcBef>
            </a:pPr>
            <a:endParaRPr lang="en-US" dirty="0" smtClean="0"/>
          </a:p>
          <a:p>
            <a:pPr eaLnBrk="1" hangingPunct="1">
              <a:lnSpc>
                <a:spcPct val="90000"/>
              </a:lnSpc>
              <a:spcBef>
                <a:spcPct val="0"/>
              </a:spcBef>
            </a:pPr>
            <a:r>
              <a:rPr lang="en-US" dirty="0" smtClean="0"/>
              <a:t>Discussion questions:</a:t>
            </a:r>
          </a:p>
          <a:p>
            <a:pPr eaLnBrk="1" hangingPunct="1">
              <a:lnSpc>
                <a:spcPct val="90000"/>
              </a:lnSpc>
              <a:spcBef>
                <a:spcPct val="0"/>
              </a:spcBef>
            </a:pPr>
            <a:r>
              <a:rPr lang="en-US" dirty="0" smtClean="0"/>
              <a:t>What healthy goals/environmental standards do you think will appeal most to your staff?</a:t>
            </a:r>
          </a:p>
          <a:p>
            <a:pPr eaLnBrk="1" hangingPunct="1">
              <a:lnSpc>
                <a:spcPct val="90000"/>
              </a:lnSpc>
              <a:spcBef>
                <a:spcPct val="0"/>
              </a:spcBef>
            </a:pPr>
            <a:r>
              <a:rPr lang="en-US" dirty="0" smtClean="0"/>
              <a:t>What unit do you think you’d like to start with?</a:t>
            </a:r>
          </a:p>
          <a:p>
            <a:pPr eaLnBrk="1" hangingPunct="1">
              <a:lnSpc>
                <a:spcPct val="90000"/>
              </a:lnSpc>
              <a:spcBef>
                <a:spcPct val="0"/>
              </a:spcBef>
              <a:buFontTx/>
              <a:buChar char="•"/>
            </a:pPr>
            <a:endParaRPr lang="en-US" dirty="0" smtClean="0"/>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73FBCE8-A24F-4F7A-8816-77EB18A24DFE}" type="slidenum">
              <a:rPr lang="en-US" smtClean="0"/>
              <a:pPr/>
              <a:t>9</a:t>
            </a:fld>
            <a:endParaRPr lang="en-US" dirty="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701675" y="4416425"/>
            <a:ext cx="5607050" cy="4498975"/>
          </a:xfrm>
          <a:noFill/>
          <a:ln/>
        </p:spPr>
        <p:txBody>
          <a:bodyPr/>
          <a:lstStyle/>
          <a:p>
            <a:pPr eaLnBrk="1" hangingPunct="1">
              <a:lnSpc>
                <a:spcPct val="90000"/>
              </a:lnSpc>
              <a:spcBef>
                <a:spcPct val="0"/>
              </a:spcBef>
            </a:pPr>
            <a:r>
              <a:rPr lang="en-US" b="1" i="1" dirty="0" smtClean="0"/>
              <a:t>Instruct</a:t>
            </a:r>
            <a:r>
              <a:rPr lang="en-US" b="1" i="1" baseline="0" dirty="0" smtClean="0"/>
              <a:t> participants to open up sample units (page 5)</a:t>
            </a:r>
            <a:endParaRPr lang="en-US" b="1" i="1" dirty="0" smtClean="0"/>
          </a:p>
          <a:p>
            <a:pPr eaLnBrk="1" hangingPunct="1">
              <a:lnSpc>
                <a:spcPct val="90000"/>
              </a:lnSpc>
              <a:spcBef>
                <a:spcPct val="0"/>
              </a:spcBef>
            </a:pPr>
            <a:endParaRPr lang="en-US" b="1" i="1" dirty="0" smtClean="0"/>
          </a:p>
          <a:p>
            <a:pPr eaLnBrk="1" hangingPunct="1">
              <a:lnSpc>
                <a:spcPct val="90000"/>
              </a:lnSpc>
              <a:spcBef>
                <a:spcPct val="0"/>
              </a:spcBef>
            </a:pPr>
            <a:r>
              <a:rPr lang="en-US" b="1" i="1" dirty="0" smtClean="0"/>
              <a:t>Note to trainer: Read through bullets</a:t>
            </a:r>
            <a:endParaRPr lang="en-US" dirty="0" smtClean="0"/>
          </a:p>
          <a:p>
            <a:pPr eaLnBrk="1" hangingPunct="1">
              <a:lnSpc>
                <a:spcPct val="90000"/>
              </a:lnSpc>
              <a:spcBef>
                <a:spcPct val="0"/>
              </a:spcBef>
            </a:pPr>
            <a:endParaRPr lang="en-US" dirty="0" smtClean="0"/>
          </a:p>
          <a:p>
            <a:pPr eaLnBrk="1" hangingPunct="1">
              <a:lnSpc>
                <a:spcPct val="90000"/>
              </a:lnSpc>
              <a:spcBef>
                <a:spcPct val="0"/>
              </a:spcBef>
            </a:pPr>
            <a:r>
              <a:rPr lang="en-US" dirty="0" smtClean="0"/>
              <a:t>Discussion questions:</a:t>
            </a:r>
          </a:p>
          <a:p>
            <a:pPr eaLnBrk="1" hangingPunct="1">
              <a:lnSpc>
                <a:spcPct val="90000"/>
              </a:lnSpc>
              <a:spcBef>
                <a:spcPct val="0"/>
              </a:spcBef>
            </a:pPr>
            <a:r>
              <a:rPr lang="en-US" dirty="0" smtClean="0"/>
              <a:t>What part of your program can you most easily integrate Food and Fun?</a:t>
            </a:r>
          </a:p>
          <a:p>
            <a:pPr eaLnBrk="1" hangingPunct="1">
              <a:lnSpc>
                <a:spcPct val="90000"/>
              </a:lnSpc>
              <a:spcBef>
                <a:spcPct val="0"/>
              </a:spcBef>
            </a:pPr>
            <a:r>
              <a:rPr lang="en-US" dirty="0" smtClean="0"/>
              <a:t>Will you be able to include active games and snack time activities?</a:t>
            </a:r>
          </a:p>
          <a:p>
            <a:pPr eaLnBrk="1" hangingPunct="1">
              <a:lnSpc>
                <a:spcPct val="90000"/>
              </a:lnSpc>
              <a:spcBef>
                <a:spcPct val="0"/>
              </a:spcBef>
            </a:pPr>
            <a:endParaRPr lang="en-US" dirty="0" smtClean="0"/>
          </a:p>
          <a:p>
            <a:pPr eaLnBrk="1" hangingPunct="1">
              <a:lnSpc>
                <a:spcPct val="90000"/>
              </a:lnSpc>
              <a:spcBef>
                <a:spcPct val="0"/>
              </a:spcBef>
            </a:pPr>
            <a:r>
              <a:rPr lang="en-US" dirty="0" smtClean="0"/>
              <a:t>Other notes on activities:</a:t>
            </a:r>
          </a:p>
          <a:p>
            <a:pPr eaLnBrk="1" hangingPunct="1">
              <a:lnSpc>
                <a:spcPct val="90000"/>
              </a:lnSpc>
              <a:spcBef>
                <a:spcPct val="0"/>
              </a:spcBef>
            </a:pPr>
            <a:r>
              <a:rPr lang="en-US" dirty="0" smtClean="0"/>
              <a:t>The symbols can help you find the type of activities you’re looking for</a:t>
            </a:r>
          </a:p>
          <a:p>
            <a:pPr eaLnBrk="1" hangingPunct="1">
              <a:lnSpc>
                <a:spcPct val="90000"/>
              </a:lnSpc>
              <a:spcBef>
                <a:spcPct val="0"/>
              </a:spcBef>
            </a:pPr>
            <a:r>
              <a:rPr lang="en-US" dirty="0" smtClean="0"/>
              <a:t>Check out the Recipe and Taste Test packet for new snack ideas and tools for doing taste tests with kids.</a:t>
            </a:r>
          </a:p>
          <a:p>
            <a:pPr eaLnBrk="1" hangingPunct="1">
              <a:lnSpc>
                <a:spcPct val="90000"/>
              </a:lnSpc>
              <a:spcBef>
                <a:spcPct val="0"/>
              </a:spcBef>
            </a:pPr>
            <a:endParaRPr lang="en-US" dirty="0" smtClean="0"/>
          </a:p>
          <a:p>
            <a:pPr eaLnBrk="1" hangingPunct="1">
              <a:lnSpc>
                <a:spcPct val="90000"/>
              </a:lnSpc>
              <a:spcBef>
                <a:spcPct val="0"/>
              </a:spcBef>
            </a:pPr>
            <a:r>
              <a:rPr lang="en-US" b="1" dirty="0" smtClean="0"/>
              <a:t>BREAK</a:t>
            </a:r>
            <a:r>
              <a:rPr lang="en-US" b="1" baseline="0" dirty="0" smtClean="0"/>
              <a:t> HERE TO PICK OUT ON UNIT OR ACTIVITY THEY COULD TRY – 10 minutes</a:t>
            </a:r>
            <a:endParaRPr lang="en-US" b="1"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6" name="Rectangle 7"/>
          <p:cNvSpPr>
            <a:spLocks noGrp="1" noChangeArrowheads="1"/>
          </p:cNvSpPr>
          <p:nvPr>
            <p:ph type="sldNum" sz="quarter" idx="12"/>
          </p:nvPr>
        </p:nvSpPr>
        <p:spPr/>
        <p:txBody>
          <a:bodyPr/>
          <a:lstStyle>
            <a:lvl1pPr>
              <a:defRPr/>
            </a:lvl1pPr>
          </a:lstStyle>
          <a:p>
            <a:pPr>
              <a:defRPr/>
            </a:pPr>
            <a:fld id="{65ED9850-8921-4E13-AF86-EA25DF3416E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6" name="Rectangle 7"/>
          <p:cNvSpPr>
            <a:spLocks noGrp="1" noChangeArrowheads="1"/>
          </p:cNvSpPr>
          <p:nvPr>
            <p:ph type="sldNum" sz="quarter" idx="12"/>
          </p:nvPr>
        </p:nvSpPr>
        <p:spPr/>
        <p:txBody>
          <a:bodyPr/>
          <a:lstStyle>
            <a:lvl1pPr>
              <a:defRPr/>
            </a:lvl1pPr>
          </a:lstStyle>
          <a:p>
            <a:pPr>
              <a:defRPr/>
            </a:pPr>
            <a:fld id="{B629AC9E-91A1-49F2-8E6D-EFF29081873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30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30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6" name="Rectangle 7"/>
          <p:cNvSpPr>
            <a:spLocks noGrp="1" noChangeArrowheads="1"/>
          </p:cNvSpPr>
          <p:nvPr>
            <p:ph type="sldNum" sz="quarter" idx="12"/>
          </p:nvPr>
        </p:nvSpPr>
        <p:spPr/>
        <p:txBody>
          <a:bodyPr/>
          <a:lstStyle>
            <a:lvl1pPr>
              <a:defRPr/>
            </a:lvl1pPr>
          </a:lstStyle>
          <a:p>
            <a:pPr>
              <a:defRPr/>
            </a:pPr>
            <a:fld id="{B6EBEF18-10E8-4BBF-9B0F-F76AAD48B8A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14425"/>
            <a:ext cx="4038600" cy="461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14425"/>
            <a:ext cx="4038600" cy="461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7" name="Rectangle 7"/>
          <p:cNvSpPr>
            <a:spLocks noGrp="1" noChangeArrowheads="1"/>
          </p:cNvSpPr>
          <p:nvPr>
            <p:ph type="sldNum" sz="quarter" idx="12"/>
          </p:nvPr>
        </p:nvSpPr>
        <p:spPr/>
        <p:txBody>
          <a:bodyPr/>
          <a:lstStyle>
            <a:lvl1pPr>
              <a:defRPr/>
            </a:lvl1pPr>
          </a:lstStyle>
          <a:p>
            <a:pPr>
              <a:defRPr/>
            </a:pPr>
            <a:fld id="{039A04E2-EBC9-484F-A85E-47F32867A098}"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114425"/>
            <a:ext cx="4038600" cy="2232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114425"/>
            <a:ext cx="4038600" cy="2232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498850"/>
            <a:ext cx="4038600" cy="2232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498850"/>
            <a:ext cx="4038600" cy="2232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9" name="Rectangle 7"/>
          <p:cNvSpPr>
            <a:spLocks noGrp="1" noChangeArrowheads="1"/>
          </p:cNvSpPr>
          <p:nvPr>
            <p:ph type="sldNum" sz="quarter" idx="12"/>
          </p:nvPr>
        </p:nvSpPr>
        <p:spPr/>
        <p:txBody>
          <a:bodyPr/>
          <a:lstStyle>
            <a:lvl1pPr>
              <a:defRPr/>
            </a:lvl1pPr>
          </a:lstStyle>
          <a:p>
            <a:pPr>
              <a:defRPr/>
            </a:pPr>
            <a:fld id="{2CEE795D-0CE9-418F-93BB-81A9211F8DC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6" name="Rectangle 7"/>
          <p:cNvSpPr>
            <a:spLocks noGrp="1" noChangeArrowheads="1"/>
          </p:cNvSpPr>
          <p:nvPr>
            <p:ph type="sldNum" sz="quarter" idx="12"/>
          </p:nvPr>
        </p:nvSpPr>
        <p:spPr/>
        <p:txBody>
          <a:bodyPr/>
          <a:lstStyle>
            <a:lvl1pPr>
              <a:defRPr/>
            </a:lvl1pPr>
          </a:lstStyle>
          <a:p>
            <a:pPr>
              <a:defRPr/>
            </a:pPr>
            <a:fld id="{94E710B2-8F33-4F8A-973B-95604250F45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6" name="Rectangle 7"/>
          <p:cNvSpPr>
            <a:spLocks noGrp="1" noChangeArrowheads="1"/>
          </p:cNvSpPr>
          <p:nvPr>
            <p:ph type="sldNum" sz="quarter" idx="12"/>
          </p:nvPr>
        </p:nvSpPr>
        <p:spPr/>
        <p:txBody>
          <a:bodyPr/>
          <a:lstStyle>
            <a:lvl1pPr>
              <a:defRPr/>
            </a:lvl1pPr>
          </a:lstStyle>
          <a:p>
            <a:pPr>
              <a:defRPr/>
            </a:pPr>
            <a:fld id="{0143087B-C7D2-4D23-95D6-E5440931189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14425"/>
            <a:ext cx="4038600" cy="4616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14425"/>
            <a:ext cx="4038600" cy="4616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7" name="Rectangle 7"/>
          <p:cNvSpPr>
            <a:spLocks noGrp="1" noChangeArrowheads="1"/>
          </p:cNvSpPr>
          <p:nvPr>
            <p:ph type="sldNum" sz="quarter" idx="12"/>
          </p:nvPr>
        </p:nvSpPr>
        <p:spPr/>
        <p:txBody>
          <a:bodyPr/>
          <a:lstStyle>
            <a:lvl1pPr>
              <a:defRPr/>
            </a:lvl1pPr>
          </a:lstStyle>
          <a:p>
            <a:pPr>
              <a:defRPr/>
            </a:pPr>
            <a:fld id="{B2510965-7445-40A8-93AE-938B4A34810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9" name="Rectangle 7"/>
          <p:cNvSpPr>
            <a:spLocks noGrp="1" noChangeArrowheads="1"/>
          </p:cNvSpPr>
          <p:nvPr>
            <p:ph type="sldNum" sz="quarter" idx="12"/>
          </p:nvPr>
        </p:nvSpPr>
        <p:spPr/>
        <p:txBody>
          <a:bodyPr/>
          <a:lstStyle>
            <a:lvl1pPr>
              <a:defRPr/>
            </a:lvl1pPr>
          </a:lstStyle>
          <a:p>
            <a:pPr>
              <a:defRPr/>
            </a:pPr>
            <a:fld id="{F89D39B3-B781-4420-A5B2-DEAF4287291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5" name="Rectangle 7"/>
          <p:cNvSpPr>
            <a:spLocks noGrp="1" noChangeArrowheads="1"/>
          </p:cNvSpPr>
          <p:nvPr>
            <p:ph type="sldNum" sz="quarter" idx="12"/>
          </p:nvPr>
        </p:nvSpPr>
        <p:spPr/>
        <p:txBody>
          <a:bodyPr/>
          <a:lstStyle>
            <a:lvl1pPr>
              <a:defRPr/>
            </a:lvl1pPr>
          </a:lstStyle>
          <a:p>
            <a:pPr>
              <a:defRPr/>
            </a:pPr>
            <a:fld id="{EFDB5591-4D93-4AA6-B98F-E61245C9CBE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4" name="Rectangle 7"/>
          <p:cNvSpPr>
            <a:spLocks noGrp="1" noChangeArrowheads="1"/>
          </p:cNvSpPr>
          <p:nvPr>
            <p:ph type="sldNum" sz="quarter" idx="12"/>
          </p:nvPr>
        </p:nvSpPr>
        <p:spPr/>
        <p:txBody>
          <a:bodyPr/>
          <a:lstStyle>
            <a:lvl1pPr>
              <a:defRPr/>
            </a:lvl1pPr>
          </a:lstStyle>
          <a:p>
            <a:pPr>
              <a:defRPr/>
            </a:pPr>
            <a:fld id="{E6F4B539-D82E-4766-B537-91D92CE318F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7" name="Rectangle 7"/>
          <p:cNvSpPr>
            <a:spLocks noGrp="1" noChangeArrowheads="1"/>
          </p:cNvSpPr>
          <p:nvPr>
            <p:ph type="sldNum" sz="quarter" idx="12"/>
          </p:nvPr>
        </p:nvSpPr>
        <p:spPr/>
        <p:txBody>
          <a:bodyPr/>
          <a:lstStyle>
            <a:lvl1pPr>
              <a:defRPr/>
            </a:lvl1pPr>
          </a:lstStyle>
          <a:p>
            <a:pPr>
              <a:defRPr/>
            </a:pPr>
            <a:fld id="{832C4482-FE40-4D73-8C02-D4BF3F4C220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Part 1: Training Trainers</a:t>
            </a:r>
          </a:p>
        </p:txBody>
      </p:sp>
      <p:sp>
        <p:nvSpPr>
          <p:cNvPr id="7" name="Rectangle 7"/>
          <p:cNvSpPr>
            <a:spLocks noGrp="1" noChangeArrowheads="1"/>
          </p:cNvSpPr>
          <p:nvPr>
            <p:ph type="sldNum" sz="quarter" idx="12"/>
          </p:nvPr>
        </p:nvSpPr>
        <p:spPr/>
        <p:txBody>
          <a:bodyPr/>
          <a:lstStyle>
            <a:lvl1pPr>
              <a:defRPr/>
            </a:lvl1pPr>
          </a:lstStyle>
          <a:p>
            <a:pPr>
              <a:defRPr/>
            </a:pPr>
            <a:fld id="{644A388B-2969-410A-934F-1F2A45618B9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952500"/>
          </a:xfrm>
          <a:prstGeom prst="rect">
            <a:avLst/>
          </a:prstGeom>
          <a:solidFill>
            <a:srgbClr val="A0C04D"/>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114425"/>
            <a:ext cx="8229600" cy="4616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endParaRPr lang="en-US" dirty="0"/>
          </a:p>
        </p:txBody>
      </p:sp>
      <p:sp>
        <p:nvSpPr>
          <p:cNvPr id="110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a:defRPr/>
            </a:pPr>
            <a:r>
              <a:rPr lang="en-US" dirty="0"/>
              <a:t>Part 1: Training Trainers</a:t>
            </a:r>
          </a:p>
        </p:txBody>
      </p:sp>
      <p:pic>
        <p:nvPicPr>
          <p:cNvPr id="1030" name="Picture 6"/>
          <p:cNvPicPr>
            <a:picLocks noChangeAspect="1" noChangeArrowheads="1"/>
          </p:cNvPicPr>
          <p:nvPr userDrawn="1"/>
        </p:nvPicPr>
        <p:blipFill>
          <a:blip r:embed="rId15" cstate="print"/>
          <a:srcRect/>
          <a:stretch>
            <a:fillRect/>
          </a:stretch>
        </p:blipFill>
        <p:spPr bwMode="auto">
          <a:xfrm>
            <a:off x="0" y="6030913"/>
            <a:ext cx="9144000" cy="841375"/>
          </a:xfrm>
          <a:prstGeom prst="rect">
            <a:avLst/>
          </a:prstGeom>
          <a:noFill/>
          <a:ln w="9525">
            <a:noFill/>
            <a:miter lim="800000"/>
            <a:headEnd/>
            <a:tailEnd/>
          </a:ln>
        </p:spPr>
      </p:pic>
      <p:sp>
        <p:nvSpPr>
          <p:cNvPr id="110599" name="Rectangle 7"/>
          <p:cNvSpPr>
            <a:spLocks noGrp="1" noChangeArrowheads="1"/>
          </p:cNvSpPr>
          <p:nvPr>
            <p:ph type="sldNum" sz="quarter" idx="4"/>
          </p:nvPr>
        </p:nvSpPr>
        <p:spPr bwMode="auto">
          <a:xfrm>
            <a:off x="-12700" y="6381750"/>
            <a:ext cx="4064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chemeClr val="tx1"/>
                </a:solidFill>
                <a:latin typeface="+mn-lt"/>
              </a:defRPr>
            </a:lvl1pPr>
          </a:lstStyle>
          <a:p>
            <a:pPr>
              <a:defRPr/>
            </a:pPr>
            <a:fld id="{F57F0687-37B9-46C3-9EAE-485FB8F7DC0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hf sldNum="0" hdr="0" dt="0"/>
  <p:txStyles>
    <p:titleStyle>
      <a:lvl1pPr algn="ctr" rtl="0" eaLnBrk="0" fontAlgn="base" hangingPunct="0">
        <a:spcBef>
          <a:spcPct val="0"/>
        </a:spcBef>
        <a:spcAft>
          <a:spcPct val="0"/>
        </a:spcAft>
        <a:defRPr sz="4000" b="1">
          <a:solidFill>
            <a:schemeClr val="bg1"/>
          </a:solidFill>
          <a:latin typeface="+mj-lt"/>
          <a:ea typeface="+mj-ea"/>
          <a:cs typeface="+mj-cs"/>
        </a:defRPr>
      </a:lvl1pPr>
      <a:lvl2pPr algn="ctr" rtl="0" eaLnBrk="0" fontAlgn="base" hangingPunct="0">
        <a:spcBef>
          <a:spcPct val="0"/>
        </a:spcBef>
        <a:spcAft>
          <a:spcPct val="0"/>
        </a:spcAft>
        <a:defRPr sz="4000" b="1">
          <a:solidFill>
            <a:schemeClr val="bg1"/>
          </a:solidFill>
          <a:latin typeface="Calibri" pitchFamily="34" charset="0"/>
        </a:defRPr>
      </a:lvl2pPr>
      <a:lvl3pPr algn="ctr" rtl="0" eaLnBrk="0" fontAlgn="base" hangingPunct="0">
        <a:spcBef>
          <a:spcPct val="0"/>
        </a:spcBef>
        <a:spcAft>
          <a:spcPct val="0"/>
        </a:spcAft>
        <a:defRPr sz="4000" b="1">
          <a:solidFill>
            <a:schemeClr val="bg1"/>
          </a:solidFill>
          <a:latin typeface="Calibri" pitchFamily="34" charset="0"/>
        </a:defRPr>
      </a:lvl3pPr>
      <a:lvl4pPr algn="ctr" rtl="0" eaLnBrk="0" fontAlgn="base" hangingPunct="0">
        <a:spcBef>
          <a:spcPct val="0"/>
        </a:spcBef>
        <a:spcAft>
          <a:spcPct val="0"/>
        </a:spcAft>
        <a:defRPr sz="4000" b="1">
          <a:solidFill>
            <a:schemeClr val="bg1"/>
          </a:solidFill>
          <a:latin typeface="Calibri" pitchFamily="34" charset="0"/>
        </a:defRPr>
      </a:lvl4pPr>
      <a:lvl5pPr algn="ctr" rtl="0" eaLnBrk="0" fontAlgn="base" hangingPunct="0">
        <a:spcBef>
          <a:spcPct val="0"/>
        </a:spcBef>
        <a:spcAft>
          <a:spcPct val="0"/>
        </a:spcAft>
        <a:defRPr sz="4000" b="1">
          <a:solidFill>
            <a:schemeClr val="bg1"/>
          </a:solidFill>
          <a:latin typeface="Calibri" pitchFamily="34" charset="0"/>
        </a:defRPr>
      </a:lvl5pPr>
      <a:lvl6pPr marL="457200" algn="ctr" rtl="0" fontAlgn="base">
        <a:spcBef>
          <a:spcPct val="0"/>
        </a:spcBef>
        <a:spcAft>
          <a:spcPct val="0"/>
        </a:spcAft>
        <a:defRPr sz="4000" b="1">
          <a:solidFill>
            <a:schemeClr val="bg1"/>
          </a:solidFill>
          <a:latin typeface="Calibri" pitchFamily="34" charset="0"/>
        </a:defRPr>
      </a:lvl6pPr>
      <a:lvl7pPr marL="914400" algn="ctr" rtl="0" fontAlgn="base">
        <a:spcBef>
          <a:spcPct val="0"/>
        </a:spcBef>
        <a:spcAft>
          <a:spcPct val="0"/>
        </a:spcAft>
        <a:defRPr sz="4000" b="1">
          <a:solidFill>
            <a:schemeClr val="bg1"/>
          </a:solidFill>
          <a:latin typeface="Calibri" pitchFamily="34" charset="0"/>
        </a:defRPr>
      </a:lvl7pPr>
      <a:lvl8pPr marL="1371600" algn="ctr" rtl="0" fontAlgn="base">
        <a:spcBef>
          <a:spcPct val="0"/>
        </a:spcBef>
        <a:spcAft>
          <a:spcPct val="0"/>
        </a:spcAft>
        <a:defRPr sz="4000" b="1">
          <a:solidFill>
            <a:schemeClr val="bg1"/>
          </a:solidFill>
          <a:latin typeface="Calibri" pitchFamily="34" charset="0"/>
        </a:defRPr>
      </a:lvl8pPr>
      <a:lvl9pPr marL="1828800" algn="ctr" rtl="0" fontAlgn="base">
        <a:spcBef>
          <a:spcPct val="0"/>
        </a:spcBef>
        <a:spcAft>
          <a:spcPct val="0"/>
        </a:spcAft>
        <a:defRPr sz="4000" b="1">
          <a:solidFill>
            <a:schemeClr val="bg1"/>
          </a:solidFill>
          <a:latin typeface="Calibri" pitchFamily="34" charset="0"/>
        </a:defRPr>
      </a:lvl9pPr>
    </p:titleStyle>
    <p:bodyStyle>
      <a:lvl1pPr marL="342900" indent="-342900" algn="l" rtl="0" eaLnBrk="0" fontAlgn="base" hangingPunct="0">
        <a:spcBef>
          <a:spcPct val="20000"/>
        </a:spcBef>
        <a:spcAft>
          <a:spcPct val="0"/>
        </a:spcAft>
        <a:buClr>
          <a:srgbClr val="FF0033"/>
        </a:buClr>
        <a:buFont typeface="Wingdings" pitchFamily="2" charset="2"/>
        <a:buChar char="ü"/>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33"/>
        </a:buClr>
        <a:buChar char="•"/>
        <a:defRPr sz="2800">
          <a:solidFill>
            <a:schemeClr val="tx1"/>
          </a:solidFill>
          <a:latin typeface="+mn-lt"/>
        </a:defRPr>
      </a:lvl2pPr>
      <a:lvl3pPr marL="1143000" indent="-228600" algn="l" rtl="0" eaLnBrk="0" fontAlgn="base" hangingPunct="0">
        <a:spcBef>
          <a:spcPct val="20000"/>
        </a:spcBef>
        <a:spcAft>
          <a:spcPct val="0"/>
        </a:spcAft>
        <a:buClr>
          <a:srgbClr val="FF0033"/>
        </a:buClr>
        <a:buChar char="o"/>
        <a:defRPr sz="2400">
          <a:solidFill>
            <a:schemeClr val="tx1"/>
          </a:solidFill>
          <a:latin typeface="+mn-lt"/>
        </a:defRPr>
      </a:lvl3pPr>
      <a:lvl4pPr marL="1600200" indent="-228600" algn="l" rtl="0" eaLnBrk="0" fontAlgn="base" hangingPunct="0">
        <a:spcBef>
          <a:spcPct val="20000"/>
        </a:spcBef>
        <a:spcAft>
          <a:spcPct val="0"/>
        </a:spcAft>
        <a:buClr>
          <a:srgbClr val="FF0033"/>
        </a:buClr>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Clr>
          <a:srgbClr val="FF0033"/>
        </a:buClr>
        <a:buChar char="»"/>
        <a:defRPr sz="2000">
          <a:solidFill>
            <a:schemeClr val="tx1"/>
          </a:solidFill>
          <a:latin typeface="+mn-lt"/>
        </a:defRPr>
      </a:lvl5pPr>
      <a:lvl6pPr marL="2514600" indent="-228600" algn="l" rtl="0" fontAlgn="base">
        <a:spcBef>
          <a:spcPct val="20000"/>
        </a:spcBef>
        <a:spcAft>
          <a:spcPct val="0"/>
        </a:spcAft>
        <a:buClr>
          <a:srgbClr val="FF0033"/>
        </a:buClr>
        <a:buChar char="»"/>
        <a:defRPr sz="2000">
          <a:solidFill>
            <a:schemeClr val="tx1"/>
          </a:solidFill>
          <a:latin typeface="+mn-lt"/>
        </a:defRPr>
      </a:lvl6pPr>
      <a:lvl7pPr marL="2971800" indent="-228600" algn="l" rtl="0" fontAlgn="base">
        <a:spcBef>
          <a:spcPct val="20000"/>
        </a:spcBef>
        <a:spcAft>
          <a:spcPct val="0"/>
        </a:spcAft>
        <a:buClr>
          <a:srgbClr val="FF0033"/>
        </a:buClr>
        <a:buChar char="»"/>
        <a:defRPr sz="2000">
          <a:solidFill>
            <a:schemeClr val="tx1"/>
          </a:solidFill>
          <a:latin typeface="+mn-lt"/>
        </a:defRPr>
      </a:lvl7pPr>
      <a:lvl8pPr marL="3429000" indent="-228600" algn="l" rtl="0" fontAlgn="base">
        <a:spcBef>
          <a:spcPct val="20000"/>
        </a:spcBef>
        <a:spcAft>
          <a:spcPct val="0"/>
        </a:spcAft>
        <a:buClr>
          <a:srgbClr val="FF0033"/>
        </a:buClr>
        <a:buChar char="»"/>
        <a:defRPr sz="2000">
          <a:solidFill>
            <a:schemeClr val="tx1"/>
          </a:solidFill>
          <a:latin typeface="+mn-lt"/>
        </a:defRPr>
      </a:lvl8pPr>
      <a:lvl9pPr marL="3886200" indent="-228600" algn="l" rtl="0" fontAlgn="base">
        <a:spcBef>
          <a:spcPct val="20000"/>
        </a:spcBef>
        <a:spcAft>
          <a:spcPct val="0"/>
        </a:spcAft>
        <a:buClr>
          <a:srgbClr val="FF0033"/>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8.wmf"/><Relationship Id="rId4"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1.jpeg"/><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www.foodandfun.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foodandfun.org/"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5.jpeg"/><Relationship Id="rId5" Type="http://schemas.openxmlformats.org/officeDocument/2006/relationships/image" Target="../media/image24.png"/><Relationship Id="rId4" Type="http://schemas.openxmlformats.org/officeDocument/2006/relationships/hyperlink" Target="http://www.hsph.harvard.edu/nutritionsourc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wmf"/><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3"/>
          <p:cNvSpPr>
            <a:spLocks noGrp="1"/>
          </p:cNvSpPr>
          <p:nvPr>
            <p:ph type="ctrTitle"/>
          </p:nvPr>
        </p:nvSpPr>
        <p:spPr>
          <a:xfrm>
            <a:off x="685800" y="1295400"/>
            <a:ext cx="7772400" cy="1470025"/>
          </a:xfrm>
        </p:spPr>
        <p:txBody>
          <a:bodyPr/>
          <a:lstStyle/>
          <a:p>
            <a:pPr eaLnBrk="1" hangingPunct="1"/>
            <a:r>
              <a:rPr lang="en-US" sz="5000" dirty="0" smtClean="0"/>
              <a:t>Food and Fun </a:t>
            </a:r>
            <a:br>
              <a:rPr lang="en-US" sz="5000" dirty="0" smtClean="0"/>
            </a:br>
            <a:r>
              <a:rPr lang="en-US" sz="5000" dirty="0" smtClean="0"/>
              <a:t>Afterschool Curriculum</a:t>
            </a:r>
          </a:p>
        </p:txBody>
      </p:sp>
      <p:sp>
        <p:nvSpPr>
          <p:cNvPr id="15363" name="Subtitle 4"/>
          <p:cNvSpPr>
            <a:spLocks noGrp="1"/>
          </p:cNvSpPr>
          <p:nvPr>
            <p:ph type="subTitle" idx="1"/>
          </p:nvPr>
        </p:nvSpPr>
        <p:spPr>
          <a:xfrm>
            <a:off x="1295400" y="2971800"/>
            <a:ext cx="6400800" cy="1752600"/>
          </a:xfrm>
        </p:spPr>
        <p:txBody>
          <a:bodyPr/>
          <a:lstStyle/>
          <a:p>
            <a:pPr eaLnBrk="1" hangingPunct="1"/>
            <a:r>
              <a:rPr lang="en-US" sz="1800" b="1" dirty="0" smtClean="0"/>
              <a:t>Developed by the Harvard School of Public Health in collaboration with the YMCA </a:t>
            </a:r>
          </a:p>
          <a:p>
            <a:pPr eaLnBrk="1" hangingPunct="1"/>
            <a:endParaRPr lang="en-US" sz="1800" dirty="0" smtClean="0"/>
          </a:p>
        </p:txBody>
      </p:sp>
      <p:sp>
        <p:nvSpPr>
          <p:cNvPr id="8" name="TextBox 7"/>
          <p:cNvSpPr txBox="1"/>
          <p:nvPr/>
        </p:nvSpPr>
        <p:spPr>
          <a:xfrm>
            <a:off x="685800" y="3657600"/>
            <a:ext cx="7772400" cy="1581150"/>
          </a:xfrm>
          <a:prstGeom prst="rect">
            <a:avLst/>
          </a:prstGeom>
          <a:solidFill>
            <a:srgbClr val="A0C04D"/>
          </a:solidFill>
        </p:spPr>
        <p:txBody>
          <a:bodyPr>
            <a:spAutoFit/>
          </a:bodyPr>
          <a:lstStyle/>
          <a:p>
            <a:pPr algn="ctr">
              <a:defRPr/>
            </a:pPr>
            <a:r>
              <a:rPr lang="en-US" sz="3600" b="1" dirty="0" smtClean="0">
                <a:solidFill>
                  <a:schemeClr val="bg1"/>
                </a:solidFill>
                <a:latin typeface="+mj-lt"/>
              </a:rPr>
              <a:t>Training: Part 1</a:t>
            </a:r>
            <a:endParaRPr lang="en-US" sz="3600" b="1" dirty="0">
              <a:solidFill>
                <a:schemeClr val="bg1"/>
              </a:solidFill>
              <a:latin typeface="+mj-lt"/>
            </a:endParaRPr>
          </a:p>
          <a:p>
            <a:pPr marL="342900" indent="-342900" algn="ctr">
              <a:spcBef>
                <a:spcPct val="20000"/>
              </a:spcBef>
              <a:buClr>
                <a:srgbClr val="FF0033"/>
              </a:buClr>
              <a:defRPr/>
            </a:pPr>
            <a:r>
              <a:rPr lang="en-US" sz="2800" b="1" kern="0" dirty="0">
                <a:solidFill>
                  <a:srgbClr val="000000"/>
                </a:solidFill>
                <a:latin typeface="Calibri"/>
              </a:rPr>
              <a:t>Improving nutrition and physical activity </a:t>
            </a:r>
            <a:br>
              <a:rPr lang="en-US" sz="2800" b="1" kern="0" dirty="0">
                <a:solidFill>
                  <a:srgbClr val="000000"/>
                </a:solidFill>
                <a:latin typeface="Calibri"/>
              </a:rPr>
            </a:br>
            <a:r>
              <a:rPr lang="en-US" sz="2800" b="1" kern="0" dirty="0">
                <a:solidFill>
                  <a:srgbClr val="000000"/>
                </a:solidFill>
                <a:latin typeface="Calibri"/>
              </a:rPr>
              <a:t>for children in afterschool programs</a:t>
            </a:r>
          </a:p>
        </p:txBody>
      </p:sp>
      <p:sp>
        <p:nvSpPr>
          <p:cNvPr id="15365" name="TextBox 8"/>
          <p:cNvSpPr txBox="1">
            <a:spLocks noChangeArrowheads="1"/>
          </p:cNvSpPr>
          <p:nvPr/>
        </p:nvSpPr>
        <p:spPr bwMode="auto">
          <a:xfrm>
            <a:off x="228600" y="6096000"/>
            <a:ext cx="6400800" cy="457200"/>
          </a:xfrm>
          <a:prstGeom prst="rect">
            <a:avLst/>
          </a:prstGeom>
          <a:noFill/>
          <a:ln w="9525">
            <a:noFill/>
            <a:miter lim="800000"/>
            <a:headEnd/>
            <a:tailEnd/>
          </a:ln>
        </p:spPr>
        <p:txBody>
          <a:bodyPr>
            <a:spAutoFit/>
          </a:bodyPr>
          <a:lstStyle/>
          <a:p>
            <a:r>
              <a:rPr lang="en-US" sz="1200" dirty="0">
                <a:solidFill>
                  <a:schemeClr val="tx1"/>
                </a:solidFill>
              </a:rPr>
              <a:t>Copyright  2008 YMCA of the USA. The Food and Fun Afterschool Curriculum is jointly copyrighted by President and Fellows of Harvard College and YMCA of the USA.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smtClean="0"/>
              <a:t>Parent Communication Tools</a:t>
            </a:r>
          </a:p>
        </p:txBody>
      </p:sp>
      <p:sp>
        <p:nvSpPr>
          <p:cNvPr id="25603" name="Rectangle 3"/>
          <p:cNvSpPr>
            <a:spLocks noGrp="1" noChangeArrowheads="1"/>
          </p:cNvSpPr>
          <p:nvPr>
            <p:ph type="body" idx="1"/>
          </p:nvPr>
        </p:nvSpPr>
        <p:spPr>
          <a:xfrm>
            <a:off x="228600" y="1219200"/>
            <a:ext cx="4648200" cy="4616450"/>
          </a:xfrm>
        </p:spPr>
        <p:txBody>
          <a:bodyPr/>
          <a:lstStyle/>
          <a:p>
            <a:pPr indent="0" eaLnBrk="1" hangingPunct="1">
              <a:buFont typeface="Wingdings" pitchFamily="2" charset="2"/>
              <a:buNone/>
            </a:pPr>
            <a:r>
              <a:rPr lang="en-US" sz="2400" b="1" dirty="0" smtClean="0"/>
              <a:t>Many ways to connect with families about nutrition and physical activity</a:t>
            </a:r>
          </a:p>
          <a:p>
            <a:pPr indent="0" eaLnBrk="1" hangingPunct="1">
              <a:buFont typeface="Wingdings" pitchFamily="2" charset="2"/>
              <a:buNone/>
            </a:pPr>
            <a:endParaRPr lang="en-US" sz="800" b="1" dirty="0" smtClean="0"/>
          </a:p>
          <a:p>
            <a:pPr indent="0" eaLnBrk="1" hangingPunct="1"/>
            <a:r>
              <a:rPr lang="en-US" sz="2000" dirty="0" smtClean="0"/>
              <a:t> Engagement activities tailored to each unit’s healthy goals</a:t>
            </a:r>
          </a:p>
          <a:p>
            <a:pPr indent="0" eaLnBrk="1" hangingPunct="1"/>
            <a:r>
              <a:rPr lang="en-US" sz="2000" dirty="0" smtClean="0"/>
              <a:t> Email messages</a:t>
            </a:r>
          </a:p>
          <a:p>
            <a:pPr indent="0" eaLnBrk="1" hangingPunct="1"/>
            <a:r>
              <a:rPr lang="en-US" sz="2000" dirty="0" smtClean="0"/>
              <a:t> Newsletter articles</a:t>
            </a:r>
          </a:p>
          <a:p>
            <a:pPr indent="0" eaLnBrk="1" hangingPunct="1"/>
            <a:r>
              <a:rPr lang="en-US" sz="2000" dirty="0" smtClean="0"/>
              <a:t> Parent handouts</a:t>
            </a:r>
          </a:p>
          <a:p>
            <a:pPr indent="0" eaLnBrk="1" hangingPunct="1"/>
            <a:r>
              <a:rPr lang="en-US" sz="2000" dirty="0" smtClean="0"/>
              <a:t> Family handbook</a:t>
            </a:r>
          </a:p>
          <a:p>
            <a:pPr indent="0" eaLnBrk="1" hangingPunct="1"/>
            <a:r>
              <a:rPr lang="en-US" sz="2000" dirty="0" smtClean="0"/>
              <a:t> Most parent materials available in English and Spanish</a:t>
            </a:r>
          </a:p>
        </p:txBody>
      </p:sp>
      <p:pic>
        <p:nvPicPr>
          <p:cNvPr id="25604" name="Picture 6" descr="MCBS01871_0000[1]"/>
          <p:cNvPicPr>
            <a:picLocks noChangeAspect="1" noChangeArrowheads="1"/>
          </p:cNvPicPr>
          <p:nvPr/>
        </p:nvPicPr>
        <p:blipFill>
          <a:blip r:embed="rId3" cstate="print"/>
          <a:srcRect/>
          <a:stretch>
            <a:fillRect/>
          </a:stretch>
        </p:blipFill>
        <p:spPr bwMode="auto">
          <a:xfrm>
            <a:off x="7239000" y="2667000"/>
            <a:ext cx="1371600" cy="1435100"/>
          </a:xfrm>
          <a:prstGeom prst="rect">
            <a:avLst/>
          </a:prstGeom>
          <a:noFill/>
          <a:ln w="9525">
            <a:noFill/>
            <a:miter lim="800000"/>
            <a:headEnd/>
            <a:tailEnd/>
          </a:ln>
        </p:spPr>
      </p:pic>
      <p:pic>
        <p:nvPicPr>
          <p:cNvPr id="25605" name="Picture 7" descr="MCj03980030000[1]"/>
          <p:cNvPicPr>
            <a:picLocks noChangeAspect="1" noChangeArrowheads="1"/>
          </p:cNvPicPr>
          <p:nvPr/>
        </p:nvPicPr>
        <p:blipFill>
          <a:blip r:embed="rId4" cstate="print"/>
          <a:srcRect/>
          <a:stretch>
            <a:fillRect/>
          </a:stretch>
        </p:blipFill>
        <p:spPr bwMode="auto">
          <a:xfrm>
            <a:off x="5562600" y="1295400"/>
            <a:ext cx="1519238" cy="1524000"/>
          </a:xfrm>
          <a:prstGeom prst="rect">
            <a:avLst/>
          </a:prstGeom>
          <a:noFill/>
          <a:ln w="9525">
            <a:noFill/>
            <a:miter lim="800000"/>
            <a:headEnd/>
            <a:tailEnd/>
          </a:ln>
        </p:spPr>
      </p:pic>
      <p:pic>
        <p:nvPicPr>
          <p:cNvPr id="25606" name="Picture 9" descr="MCj02955740000[1]"/>
          <p:cNvPicPr>
            <a:picLocks noChangeAspect="1" noChangeArrowheads="1"/>
          </p:cNvPicPr>
          <p:nvPr/>
        </p:nvPicPr>
        <p:blipFill>
          <a:blip r:embed="rId5" cstate="print"/>
          <a:srcRect/>
          <a:stretch>
            <a:fillRect/>
          </a:stretch>
        </p:blipFill>
        <p:spPr bwMode="auto">
          <a:xfrm>
            <a:off x="5257800" y="4114800"/>
            <a:ext cx="2066925" cy="1895475"/>
          </a:xfrm>
          <a:prstGeom prst="rect">
            <a:avLst/>
          </a:prstGeom>
          <a:noFill/>
          <a:ln w="9525">
            <a:noFill/>
            <a:miter lim="800000"/>
            <a:headEnd/>
            <a:tailEnd/>
          </a:ln>
        </p:spPr>
      </p:pic>
      <p:sp>
        <p:nvSpPr>
          <p:cNvPr id="25607" name="Footer Placeholder 6"/>
          <p:cNvSpPr>
            <a:spLocks noGrp="1"/>
          </p:cNvSpPr>
          <p:nvPr>
            <p:ph type="ftr" sz="quarter" idx="11"/>
          </p:nvPr>
        </p:nvSpPr>
        <p:spPr>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381000" y="2057400"/>
            <a:ext cx="8458200" cy="1470025"/>
          </a:xfrm>
        </p:spPr>
        <p:txBody>
          <a:bodyPr/>
          <a:lstStyle/>
          <a:p>
            <a:pPr eaLnBrk="1" hangingPunct="1"/>
            <a:r>
              <a:rPr lang="en-US" dirty="0" smtClean="0"/>
              <a:t>Food and Fun Afterschool Curriculum</a:t>
            </a:r>
          </a:p>
        </p:txBody>
      </p:sp>
      <p:sp>
        <p:nvSpPr>
          <p:cNvPr id="8" name="Title 3"/>
          <p:cNvSpPr txBox="1">
            <a:spLocks/>
          </p:cNvSpPr>
          <p:nvPr/>
        </p:nvSpPr>
        <p:spPr bwMode="auto">
          <a:xfrm>
            <a:off x="1752600" y="685800"/>
            <a:ext cx="5562600" cy="990600"/>
          </a:xfrm>
          <a:prstGeom prst="rect">
            <a:avLst/>
          </a:prstGeom>
          <a:noFill/>
          <a:ln w="9525">
            <a:noFill/>
            <a:miter lim="800000"/>
            <a:headEnd/>
            <a:tailEnd/>
          </a:ln>
          <a:effectLst/>
        </p:spPr>
        <p:txBody>
          <a:bodyPr anchor="ctr"/>
          <a:lstStyle/>
          <a:p>
            <a:pPr algn="ctr">
              <a:defRPr/>
            </a:pPr>
            <a:r>
              <a:rPr lang="en-US" sz="5000" b="1" kern="0" dirty="0">
                <a:solidFill>
                  <a:srgbClr val="A0C04D"/>
                </a:solidFill>
                <a:latin typeface="+mj-lt"/>
                <a:ea typeface="+mj-ea"/>
                <a:cs typeface="+mj-cs"/>
              </a:rPr>
              <a:t>Health Messages</a:t>
            </a:r>
          </a:p>
        </p:txBody>
      </p:sp>
      <p:sp>
        <p:nvSpPr>
          <p:cNvPr id="26628" name="Footer Placeholder 5"/>
          <p:cNvSpPr>
            <a:spLocks noGrp="1"/>
          </p:cNvSpPr>
          <p:nvPr>
            <p:ph type="ftr" sz="quarter" idx="11"/>
          </p:nvPr>
        </p:nvSpPr>
        <p:spPr>
          <a:noFill/>
        </p:spPr>
        <p:txBody>
          <a:bodyPr/>
          <a:lstStyle/>
          <a:p>
            <a:r>
              <a:rPr lang="en-US" dirty="0" smtClean="0"/>
              <a:t>Food &amp; Fun Training: Part 1</a:t>
            </a:r>
          </a:p>
        </p:txBody>
      </p:sp>
      <p:pic>
        <p:nvPicPr>
          <p:cNvPr id="26629" name="Picture 9" descr="EWKM girl_2.jpg"/>
          <p:cNvPicPr>
            <a:picLocks noChangeAspect="1"/>
          </p:cNvPicPr>
          <p:nvPr/>
        </p:nvPicPr>
        <p:blipFill>
          <a:blip r:embed="rId3" cstate="print"/>
          <a:srcRect/>
          <a:stretch>
            <a:fillRect/>
          </a:stretch>
        </p:blipFill>
        <p:spPr bwMode="auto">
          <a:xfrm>
            <a:off x="914400" y="3886200"/>
            <a:ext cx="1428750" cy="2066925"/>
          </a:xfrm>
          <a:prstGeom prst="rect">
            <a:avLst/>
          </a:prstGeom>
          <a:noFill/>
          <a:ln w="9525">
            <a:noFill/>
            <a:miter lim="800000"/>
            <a:headEnd/>
            <a:tailEnd/>
          </a:ln>
        </p:spPr>
      </p:pic>
      <p:pic>
        <p:nvPicPr>
          <p:cNvPr id="26630" name="Picture 10" descr="PH boy_2.jpg"/>
          <p:cNvPicPr>
            <a:picLocks noChangeAspect="1"/>
          </p:cNvPicPr>
          <p:nvPr/>
        </p:nvPicPr>
        <p:blipFill>
          <a:blip r:embed="rId4" cstate="print"/>
          <a:srcRect/>
          <a:stretch>
            <a:fillRect/>
          </a:stretch>
        </p:blipFill>
        <p:spPr bwMode="auto">
          <a:xfrm>
            <a:off x="3733800" y="3733800"/>
            <a:ext cx="1428750" cy="2009775"/>
          </a:xfrm>
          <a:prstGeom prst="rect">
            <a:avLst/>
          </a:prstGeom>
          <a:noFill/>
          <a:ln w="9525">
            <a:noFill/>
            <a:miter lim="800000"/>
            <a:headEnd/>
            <a:tailEnd/>
          </a:ln>
        </p:spPr>
      </p:pic>
      <p:pic>
        <p:nvPicPr>
          <p:cNvPr id="26631" name="Picture 11" descr="PH girl.jpg"/>
          <p:cNvPicPr>
            <a:picLocks noChangeAspect="1"/>
          </p:cNvPicPr>
          <p:nvPr/>
        </p:nvPicPr>
        <p:blipFill>
          <a:blip r:embed="rId5" cstate="print"/>
          <a:srcRect/>
          <a:stretch>
            <a:fillRect/>
          </a:stretch>
        </p:blipFill>
        <p:spPr bwMode="auto">
          <a:xfrm>
            <a:off x="6477000" y="4038600"/>
            <a:ext cx="1428750" cy="1809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3"/>
          <p:cNvSpPr>
            <a:spLocks noGrp="1" noChangeArrowheads="1"/>
          </p:cNvSpPr>
          <p:nvPr>
            <p:ph type="body" sz="half" idx="1"/>
          </p:nvPr>
        </p:nvSpPr>
        <p:spPr>
          <a:xfrm>
            <a:off x="381000" y="1143000"/>
            <a:ext cx="8001000" cy="4724400"/>
          </a:xfrm>
        </p:spPr>
        <p:txBody>
          <a:bodyPr/>
          <a:lstStyle/>
          <a:p>
            <a:pPr marL="457200" indent="-457200" eaLnBrk="1" hangingPunct="1">
              <a:lnSpc>
                <a:spcPct val="110000"/>
              </a:lnSpc>
              <a:spcBef>
                <a:spcPts val="1800"/>
              </a:spcBef>
            </a:pPr>
            <a:r>
              <a:rPr lang="en-US" sz="2400" dirty="0" smtClean="0"/>
              <a:t>Short, simple, positive, and motivational!</a:t>
            </a:r>
          </a:p>
          <a:p>
            <a:pPr marL="457200" indent="-457200" eaLnBrk="1" hangingPunct="1">
              <a:lnSpc>
                <a:spcPct val="110000"/>
              </a:lnSpc>
              <a:spcBef>
                <a:spcPts val="1800"/>
              </a:spcBef>
            </a:pPr>
            <a:r>
              <a:rPr lang="en-US" sz="2400" u="sng" dirty="0" smtClean="0"/>
              <a:t>NOT</a:t>
            </a:r>
            <a:r>
              <a:rPr lang="en-US" sz="2400" dirty="0" smtClean="0"/>
              <a:t> lectures, negative, guilt producing, or humiliating</a:t>
            </a:r>
          </a:p>
          <a:p>
            <a:pPr marL="457200" indent="-457200" eaLnBrk="1" hangingPunct="1">
              <a:lnSpc>
                <a:spcPct val="110000"/>
              </a:lnSpc>
              <a:spcBef>
                <a:spcPts val="1800"/>
              </a:spcBef>
            </a:pPr>
            <a:r>
              <a:rPr lang="en-US" sz="2400" dirty="0" smtClean="0"/>
              <a:t>Encourage kids to feel good about healthy eating, drinking and physical activity </a:t>
            </a:r>
          </a:p>
          <a:p>
            <a:pPr marL="457200" indent="-457200" eaLnBrk="1" hangingPunct="1">
              <a:lnSpc>
                <a:spcPct val="110000"/>
              </a:lnSpc>
              <a:spcBef>
                <a:spcPts val="1800"/>
              </a:spcBef>
            </a:pPr>
            <a:r>
              <a:rPr lang="en-US" sz="2400" dirty="0" smtClean="0"/>
              <a:t>Foster an interest in trying new foods, drinks, and activities</a:t>
            </a:r>
          </a:p>
          <a:p>
            <a:pPr marL="457200" indent="-457200" eaLnBrk="1" hangingPunct="1">
              <a:lnSpc>
                <a:spcPct val="110000"/>
              </a:lnSpc>
              <a:spcBef>
                <a:spcPts val="1800"/>
              </a:spcBef>
            </a:pPr>
            <a:r>
              <a:rPr lang="en-US" sz="2400" dirty="0" smtClean="0"/>
              <a:t>Develop healthy behaviors early in life</a:t>
            </a:r>
          </a:p>
          <a:p>
            <a:pPr marL="457200" indent="-457200" eaLnBrk="1" hangingPunct="1">
              <a:lnSpc>
                <a:spcPct val="110000"/>
              </a:lnSpc>
              <a:spcBef>
                <a:spcPts val="1800"/>
              </a:spcBef>
            </a:pPr>
            <a:r>
              <a:rPr lang="en-US" sz="2400" dirty="0" smtClean="0"/>
              <a:t>Emphasize that being healthy can help kids feel strong and fit, improve moods, promote learning. It’s also FUN!</a:t>
            </a:r>
          </a:p>
        </p:txBody>
      </p:sp>
      <p:sp>
        <p:nvSpPr>
          <p:cNvPr id="27651" name="Footer Placeholder 3"/>
          <p:cNvSpPr>
            <a:spLocks noGrp="1"/>
          </p:cNvSpPr>
          <p:nvPr>
            <p:ph type="ftr" sz="quarter" idx="11"/>
          </p:nvPr>
        </p:nvSpPr>
        <p:spPr>
          <a:noFill/>
        </p:spPr>
        <p:txBody>
          <a:bodyPr/>
          <a:lstStyle/>
          <a:p>
            <a:r>
              <a:rPr lang="en-US" dirty="0" smtClean="0"/>
              <a:t>Food &amp; Fun Training: Part 1</a:t>
            </a:r>
          </a:p>
        </p:txBody>
      </p:sp>
      <p:sp>
        <p:nvSpPr>
          <p:cNvPr id="5" name="Rectangle 2"/>
          <p:cNvSpPr txBox="1">
            <a:spLocks noChangeArrowheads="1"/>
          </p:cNvSpPr>
          <p:nvPr/>
        </p:nvSpPr>
        <p:spPr bwMode="auto">
          <a:xfrm>
            <a:off x="0" y="0"/>
            <a:ext cx="9144000" cy="952500"/>
          </a:xfrm>
          <a:prstGeom prst="rect">
            <a:avLst/>
          </a:prstGeom>
          <a:solidFill>
            <a:srgbClr val="A0C04D"/>
          </a:solidFill>
          <a:ln w="9525">
            <a:noFill/>
            <a:miter lim="800000"/>
            <a:headEnd/>
            <a:tailEnd/>
          </a:ln>
        </p:spPr>
        <p:txBody>
          <a:bodyPr anchor="ctr"/>
          <a:lstStyle/>
          <a:p>
            <a:pPr algn="ctr">
              <a:defRPr/>
            </a:pPr>
            <a:r>
              <a:rPr lang="en-US" sz="4000" b="1" kern="0" dirty="0">
                <a:solidFill>
                  <a:schemeClr val="bg1"/>
                </a:solidFill>
                <a:latin typeface="+mj-lt"/>
                <a:ea typeface="+mj-ea"/>
                <a:cs typeface="+mj-cs"/>
              </a:rPr>
              <a:t>Food and Fun Afterschool Curriculum</a:t>
            </a:r>
            <a:endParaRPr lang="en-US" sz="2800" b="1" kern="0" dirty="0">
              <a:solidFill>
                <a:schemeClr val="bg1"/>
              </a:solidFill>
              <a:latin typeface="+mj-lt"/>
              <a:ea typeface="+mj-ea"/>
              <a:cs typeface="+mj-cs"/>
            </a:endParaRPr>
          </a:p>
        </p:txBody>
      </p:sp>
      <p:sp>
        <p:nvSpPr>
          <p:cNvPr id="27653" name="Title 5"/>
          <p:cNvSpPr>
            <a:spLocks noGrp="1"/>
          </p:cNvSpPr>
          <p:nvPr>
            <p:ph type="title"/>
          </p:nvPr>
        </p:nvSpPr>
        <p:spPr/>
        <p:txBody>
          <a:bodyPr/>
          <a:lstStyle/>
          <a:p>
            <a:r>
              <a:rPr lang="en-US" dirty="0" smtClean="0"/>
              <a:t>Health Messages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28675" name="Rectangle 3"/>
          <p:cNvSpPr>
            <a:spLocks noGrp="1" noChangeArrowheads="1"/>
          </p:cNvSpPr>
          <p:nvPr>
            <p:ph type="body" sz="half" idx="1"/>
          </p:nvPr>
        </p:nvSpPr>
        <p:spPr>
          <a:xfrm>
            <a:off x="1676400" y="1447800"/>
            <a:ext cx="5486400" cy="3657600"/>
          </a:xfrm>
        </p:spPr>
        <p:txBody>
          <a:bodyPr/>
          <a:lstStyle/>
          <a:p>
            <a:pPr eaLnBrk="1" hangingPunct="1">
              <a:buFont typeface="Wingdings" pitchFamily="2" charset="2"/>
              <a:buNone/>
            </a:pPr>
            <a:r>
              <a:rPr lang="en-US" sz="2400" b="1" dirty="0" smtClean="0"/>
              <a:t>Unit Themes:</a:t>
            </a:r>
          </a:p>
          <a:p>
            <a:pPr eaLnBrk="1" hangingPunct="1"/>
            <a:r>
              <a:rPr lang="en-US" sz="2000" dirty="0" smtClean="0"/>
              <a:t>Fruits and vegetables – Take a Bite! &amp; Mix it up</a:t>
            </a:r>
          </a:p>
          <a:p>
            <a:pPr eaLnBrk="1" hangingPunct="1"/>
            <a:r>
              <a:rPr lang="en-US" sz="2000" dirty="0" smtClean="0"/>
              <a:t>Physical activity – Get Moving &amp; Play Hard</a:t>
            </a:r>
          </a:p>
          <a:p>
            <a:pPr eaLnBrk="1" hangingPunct="1"/>
            <a:r>
              <a:rPr lang="en-US" sz="2000" dirty="0" smtClean="0"/>
              <a:t>Sugar-sweetened drinks – Be Sugar Smart</a:t>
            </a:r>
          </a:p>
          <a:p>
            <a:pPr eaLnBrk="1" hangingPunct="1"/>
            <a:r>
              <a:rPr lang="en-US" sz="2000" dirty="0" smtClean="0"/>
              <a:t>Healthy &amp; unhealthy fats – Go for Good Fat</a:t>
            </a:r>
          </a:p>
          <a:p>
            <a:pPr eaLnBrk="1" hangingPunct="1"/>
            <a:r>
              <a:rPr lang="en-US" sz="2000" dirty="0" smtClean="0"/>
              <a:t>Whole grains – Go for Whole Grains</a:t>
            </a:r>
          </a:p>
          <a:p>
            <a:pPr eaLnBrk="1" hangingPunct="1"/>
            <a:r>
              <a:rPr lang="en-US" sz="2000" dirty="0" smtClean="0"/>
              <a:t>Healthy snacking – Super Snacks</a:t>
            </a:r>
          </a:p>
          <a:p>
            <a:pPr eaLnBrk="1" hangingPunct="1"/>
            <a:r>
              <a:rPr lang="en-US" sz="2000" dirty="0" smtClean="0"/>
              <a:t>Reduce TV viewing – Tune out TV</a:t>
            </a:r>
          </a:p>
          <a:p>
            <a:pPr eaLnBrk="1" hangingPunct="1"/>
            <a:r>
              <a:rPr lang="en-US" sz="2000" dirty="0" smtClean="0"/>
              <a:t>Keep hydrated with water – Be active, stay cool</a:t>
            </a:r>
          </a:p>
          <a:p>
            <a:pPr eaLnBrk="1" hangingPunct="1"/>
            <a:endParaRPr lang="en-US" sz="2000" dirty="0" smtClean="0"/>
          </a:p>
        </p:txBody>
      </p:sp>
      <p:sp>
        <p:nvSpPr>
          <p:cNvPr id="28676" name="Footer Placeholder 4"/>
          <p:cNvSpPr>
            <a:spLocks noGrp="1"/>
          </p:cNvSpPr>
          <p:nvPr>
            <p:ph type="ftr" sz="quarter" idx="11"/>
          </p:nvPr>
        </p:nvSpPr>
        <p:spPr>
          <a:noFill/>
        </p:spPr>
        <p:txBody>
          <a:bodyPr/>
          <a:lstStyle/>
          <a:p>
            <a:r>
              <a:rPr lang="en-US" dirty="0" smtClean="0"/>
              <a:t>Food &amp; Fun Training: Part 1</a:t>
            </a:r>
          </a:p>
        </p:txBody>
      </p:sp>
      <p:pic>
        <p:nvPicPr>
          <p:cNvPr id="28677" name="Picture 2"/>
          <p:cNvPicPr preferRelativeResize="0">
            <a:picLocks noChangeAspect="1" noChangeArrowheads="1"/>
          </p:cNvPicPr>
          <p:nvPr/>
        </p:nvPicPr>
        <p:blipFill>
          <a:blip r:embed="rId3" cstate="print"/>
          <a:srcRect/>
          <a:stretch>
            <a:fillRect/>
          </a:stretch>
        </p:blipFill>
        <p:spPr bwMode="auto">
          <a:xfrm>
            <a:off x="381000" y="1371600"/>
            <a:ext cx="914400" cy="804863"/>
          </a:xfrm>
          <a:prstGeom prst="rect">
            <a:avLst/>
          </a:prstGeom>
          <a:noFill/>
          <a:ln w="9525">
            <a:noFill/>
            <a:miter lim="800000"/>
            <a:headEnd/>
            <a:tailEnd/>
          </a:ln>
        </p:spPr>
      </p:pic>
      <p:grpSp>
        <p:nvGrpSpPr>
          <p:cNvPr id="28678" name="Group 3"/>
          <p:cNvGrpSpPr>
            <a:grpSpLocks/>
          </p:cNvGrpSpPr>
          <p:nvPr/>
        </p:nvGrpSpPr>
        <p:grpSpPr bwMode="auto">
          <a:xfrm>
            <a:off x="3886200" y="5181600"/>
            <a:ext cx="819150" cy="900113"/>
            <a:chOff x="4027" y="11136"/>
            <a:chExt cx="1328" cy="1538"/>
          </a:xfrm>
        </p:grpSpPr>
        <p:pic>
          <p:nvPicPr>
            <p:cNvPr id="28688" name="Picture 4"/>
            <p:cNvPicPr preferRelativeResize="0">
              <a:picLocks noChangeAspect="1" noChangeArrowheads="1"/>
            </p:cNvPicPr>
            <p:nvPr/>
          </p:nvPicPr>
          <p:blipFill>
            <a:blip r:embed="rId4" cstate="print"/>
            <a:srcRect/>
            <a:stretch>
              <a:fillRect/>
            </a:stretch>
          </p:blipFill>
          <p:spPr bwMode="auto">
            <a:xfrm rot="315574">
              <a:off x="4245" y="11136"/>
              <a:ext cx="959" cy="1538"/>
            </a:xfrm>
            <a:prstGeom prst="rect">
              <a:avLst/>
            </a:prstGeom>
            <a:noFill/>
            <a:ln w="9525">
              <a:noFill/>
              <a:miter lim="800000"/>
              <a:headEnd/>
              <a:tailEnd/>
            </a:ln>
          </p:spPr>
        </p:pic>
        <p:sp>
          <p:nvSpPr>
            <p:cNvPr id="28689" name="Oval 5"/>
            <p:cNvSpPr>
              <a:spLocks noChangeArrowheads="1"/>
            </p:cNvSpPr>
            <p:nvPr/>
          </p:nvSpPr>
          <p:spPr bwMode="auto">
            <a:xfrm>
              <a:off x="4027" y="11176"/>
              <a:ext cx="1328" cy="1402"/>
            </a:xfrm>
            <a:prstGeom prst="ellipse">
              <a:avLst/>
            </a:prstGeom>
            <a:noFill/>
            <a:ln w="50800">
              <a:solidFill>
                <a:srgbClr val="000000"/>
              </a:solidFill>
              <a:round/>
              <a:headEnd/>
              <a:tailEnd/>
            </a:ln>
          </p:spPr>
          <p:txBody>
            <a:bodyPr/>
            <a:lstStyle/>
            <a:p>
              <a:endParaRPr lang="en-US" dirty="0"/>
            </a:p>
          </p:txBody>
        </p:sp>
        <p:sp>
          <p:nvSpPr>
            <p:cNvPr id="28690" name="Line 6"/>
            <p:cNvSpPr>
              <a:spLocks noChangeShapeType="1"/>
            </p:cNvSpPr>
            <p:nvPr/>
          </p:nvSpPr>
          <p:spPr bwMode="auto">
            <a:xfrm>
              <a:off x="4330" y="11272"/>
              <a:ext cx="760" cy="1210"/>
            </a:xfrm>
            <a:prstGeom prst="line">
              <a:avLst/>
            </a:prstGeom>
            <a:noFill/>
            <a:ln w="50800">
              <a:solidFill>
                <a:srgbClr val="000000"/>
              </a:solidFill>
              <a:round/>
              <a:headEnd/>
              <a:tailEnd/>
            </a:ln>
          </p:spPr>
          <p:txBody>
            <a:bodyPr/>
            <a:lstStyle/>
            <a:p>
              <a:endParaRPr lang="en-US" dirty="0"/>
            </a:p>
          </p:txBody>
        </p:sp>
      </p:grpSp>
      <p:pic>
        <p:nvPicPr>
          <p:cNvPr id="28679" name="Picture 9" descr="C:\Documents and Settings\RLEE\Local Settings\Temporary Internet Files\Content.IE5\PHGEUE8W\MCj04360410000[1].wmf"/>
          <p:cNvPicPr>
            <a:picLocks noChangeAspect="1" noChangeArrowheads="1"/>
          </p:cNvPicPr>
          <p:nvPr/>
        </p:nvPicPr>
        <p:blipFill>
          <a:blip r:embed="rId5" cstate="print"/>
          <a:srcRect/>
          <a:stretch>
            <a:fillRect/>
          </a:stretch>
        </p:blipFill>
        <p:spPr bwMode="auto">
          <a:xfrm>
            <a:off x="7467600" y="1524000"/>
            <a:ext cx="1171575" cy="942975"/>
          </a:xfrm>
          <a:prstGeom prst="rect">
            <a:avLst/>
          </a:prstGeom>
          <a:noFill/>
          <a:ln w="9525">
            <a:noFill/>
            <a:miter lim="800000"/>
            <a:headEnd/>
            <a:tailEnd/>
          </a:ln>
        </p:spPr>
      </p:pic>
      <p:pic>
        <p:nvPicPr>
          <p:cNvPr id="28680" name="Picture 6"/>
          <p:cNvPicPr preferRelativeResize="0">
            <a:picLocks noChangeAspect="1" noChangeArrowheads="1"/>
          </p:cNvPicPr>
          <p:nvPr/>
        </p:nvPicPr>
        <p:blipFill>
          <a:blip r:embed="rId6" cstate="print"/>
          <a:srcRect l="6000" t="23616" r="32896"/>
          <a:stretch>
            <a:fillRect/>
          </a:stretch>
        </p:blipFill>
        <p:spPr bwMode="auto">
          <a:xfrm>
            <a:off x="1143000" y="5181600"/>
            <a:ext cx="776288" cy="952500"/>
          </a:xfrm>
          <a:prstGeom prst="rect">
            <a:avLst/>
          </a:prstGeom>
          <a:noFill/>
          <a:ln w="9525">
            <a:noFill/>
            <a:miter lim="800000"/>
            <a:headEnd/>
            <a:tailEnd/>
          </a:ln>
        </p:spPr>
      </p:pic>
      <p:grpSp>
        <p:nvGrpSpPr>
          <p:cNvPr id="28681" name="Group 9"/>
          <p:cNvGrpSpPr>
            <a:grpSpLocks/>
          </p:cNvGrpSpPr>
          <p:nvPr/>
        </p:nvGrpSpPr>
        <p:grpSpPr bwMode="auto">
          <a:xfrm>
            <a:off x="7848600" y="3429000"/>
            <a:ext cx="874713" cy="946150"/>
            <a:chOff x="5355" y="12674"/>
            <a:chExt cx="1378" cy="1491"/>
          </a:xfrm>
        </p:grpSpPr>
        <p:pic>
          <p:nvPicPr>
            <p:cNvPr id="28684" name="Picture 10"/>
            <p:cNvPicPr>
              <a:picLocks noChangeAspect="1" noChangeArrowheads="1"/>
            </p:cNvPicPr>
            <p:nvPr/>
          </p:nvPicPr>
          <p:blipFill>
            <a:blip r:embed="rId7" cstate="print"/>
            <a:srcRect/>
            <a:stretch>
              <a:fillRect/>
            </a:stretch>
          </p:blipFill>
          <p:spPr bwMode="auto">
            <a:xfrm>
              <a:off x="5355" y="12945"/>
              <a:ext cx="887" cy="895"/>
            </a:xfrm>
            <a:prstGeom prst="rect">
              <a:avLst/>
            </a:prstGeom>
            <a:noFill/>
            <a:ln w="9525">
              <a:noFill/>
              <a:miter lim="800000"/>
              <a:headEnd/>
              <a:tailEnd/>
            </a:ln>
          </p:spPr>
        </p:pic>
        <p:pic>
          <p:nvPicPr>
            <p:cNvPr id="28685" name="Picture 11"/>
            <p:cNvPicPr>
              <a:picLocks noChangeAspect="1" noChangeArrowheads="1"/>
            </p:cNvPicPr>
            <p:nvPr/>
          </p:nvPicPr>
          <p:blipFill>
            <a:blip r:embed="rId8" cstate="print"/>
            <a:srcRect/>
            <a:stretch>
              <a:fillRect/>
            </a:stretch>
          </p:blipFill>
          <p:spPr bwMode="auto">
            <a:xfrm>
              <a:off x="5865" y="13316"/>
              <a:ext cx="810" cy="648"/>
            </a:xfrm>
            <a:prstGeom prst="rect">
              <a:avLst/>
            </a:prstGeom>
            <a:noFill/>
            <a:ln w="9525">
              <a:noFill/>
              <a:miter lim="800000"/>
              <a:headEnd/>
              <a:tailEnd/>
            </a:ln>
          </p:spPr>
        </p:pic>
        <p:sp>
          <p:nvSpPr>
            <p:cNvPr id="28686" name="Oval 12"/>
            <p:cNvSpPr>
              <a:spLocks noChangeArrowheads="1"/>
            </p:cNvSpPr>
            <p:nvPr/>
          </p:nvSpPr>
          <p:spPr bwMode="auto">
            <a:xfrm>
              <a:off x="5355" y="12674"/>
              <a:ext cx="1378" cy="1491"/>
            </a:xfrm>
            <a:prstGeom prst="ellipse">
              <a:avLst/>
            </a:prstGeom>
            <a:noFill/>
            <a:ln w="50800">
              <a:solidFill>
                <a:srgbClr val="BD0303"/>
              </a:solidFill>
              <a:round/>
              <a:headEnd/>
              <a:tailEnd/>
            </a:ln>
          </p:spPr>
          <p:txBody>
            <a:bodyPr/>
            <a:lstStyle/>
            <a:p>
              <a:endParaRPr lang="en-US" dirty="0"/>
            </a:p>
          </p:txBody>
        </p:sp>
        <p:sp>
          <p:nvSpPr>
            <p:cNvPr id="28687" name="Line 13"/>
            <p:cNvSpPr>
              <a:spLocks noChangeShapeType="1"/>
            </p:cNvSpPr>
            <p:nvPr/>
          </p:nvSpPr>
          <p:spPr bwMode="auto">
            <a:xfrm>
              <a:off x="5604" y="12879"/>
              <a:ext cx="877" cy="1085"/>
            </a:xfrm>
            <a:prstGeom prst="line">
              <a:avLst/>
            </a:prstGeom>
            <a:noFill/>
            <a:ln w="50800">
              <a:solidFill>
                <a:srgbClr val="BD0303"/>
              </a:solidFill>
              <a:round/>
              <a:headEnd/>
              <a:tailEnd/>
            </a:ln>
          </p:spPr>
          <p:txBody>
            <a:bodyPr/>
            <a:lstStyle/>
            <a:p>
              <a:endParaRPr lang="en-US" dirty="0"/>
            </a:p>
          </p:txBody>
        </p:sp>
      </p:grpSp>
      <p:pic>
        <p:nvPicPr>
          <p:cNvPr id="28682" name="Picture 14"/>
          <p:cNvPicPr>
            <a:picLocks noChangeAspect="1" noChangeArrowheads="1"/>
          </p:cNvPicPr>
          <p:nvPr/>
        </p:nvPicPr>
        <p:blipFill>
          <a:blip r:embed="rId9" cstate="print"/>
          <a:srcRect/>
          <a:stretch>
            <a:fillRect/>
          </a:stretch>
        </p:blipFill>
        <p:spPr bwMode="auto">
          <a:xfrm rot="-159977">
            <a:off x="6650038" y="4972050"/>
            <a:ext cx="814387" cy="915988"/>
          </a:xfrm>
          <a:prstGeom prst="rect">
            <a:avLst/>
          </a:prstGeom>
          <a:noFill/>
          <a:ln w="9525">
            <a:noFill/>
            <a:miter lim="800000"/>
            <a:headEnd/>
            <a:tailEnd/>
          </a:ln>
        </p:spPr>
      </p:pic>
      <p:pic>
        <p:nvPicPr>
          <p:cNvPr id="28683" name="Picture 4"/>
          <p:cNvPicPr>
            <a:picLocks noChangeAspect="1" noChangeArrowheads="1"/>
          </p:cNvPicPr>
          <p:nvPr/>
        </p:nvPicPr>
        <p:blipFill>
          <a:blip r:embed="rId10" cstate="print"/>
          <a:srcRect/>
          <a:stretch>
            <a:fillRect/>
          </a:stretch>
        </p:blipFill>
        <p:spPr bwMode="auto">
          <a:xfrm>
            <a:off x="381000" y="3429000"/>
            <a:ext cx="828675" cy="904875"/>
          </a:xfrm>
          <a:prstGeom prst="rect">
            <a:avLst/>
          </a:prstGeom>
          <a:noFill/>
          <a:ln w="9525" algn="in">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990600"/>
          </a:xfrm>
        </p:spPr>
        <p:txBody>
          <a:bodyPr/>
          <a:lstStyle/>
          <a:p>
            <a:pPr eaLnBrk="1" hangingPunct="1"/>
            <a:r>
              <a:rPr lang="en-US" dirty="0" smtClean="0"/>
              <a:t>Guidelines Reflect Current Science</a:t>
            </a:r>
          </a:p>
        </p:txBody>
      </p:sp>
      <p:sp>
        <p:nvSpPr>
          <p:cNvPr id="29699" name="Rectangle 3"/>
          <p:cNvSpPr>
            <a:spLocks noGrp="1" noChangeArrowheads="1"/>
          </p:cNvSpPr>
          <p:nvPr>
            <p:ph type="body" sz="half" idx="1"/>
          </p:nvPr>
        </p:nvSpPr>
        <p:spPr>
          <a:xfrm>
            <a:off x="762000" y="1524000"/>
            <a:ext cx="7620000" cy="4495800"/>
          </a:xfrm>
        </p:spPr>
        <p:txBody>
          <a:bodyPr/>
          <a:lstStyle/>
          <a:p>
            <a:pPr marL="457200" indent="-457200" eaLnBrk="1" hangingPunct="1">
              <a:lnSpc>
                <a:spcPct val="110000"/>
              </a:lnSpc>
              <a:spcBef>
                <a:spcPts val="1800"/>
              </a:spcBef>
            </a:pPr>
            <a:r>
              <a:rPr lang="en-US" sz="2800" dirty="0" smtClean="0"/>
              <a:t>2006 American Heart Diet &amp; Lifestyle Recs</a:t>
            </a:r>
          </a:p>
          <a:p>
            <a:pPr marL="457200" indent="-457200" eaLnBrk="1" hangingPunct="1">
              <a:lnSpc>
                <a:spcPct val="110000"/>
              </a:lnSpc>
              <a:spcBef>
                <a:spcPts val="1800"/>
              </a:spcBef>
            </a:pPr>
            <a:r>
              <a:rPr lang="en-US" sz="2800" dirty="0" smtClean="0"/>
              <a:t>2006 USDA Food Guide Pyramid</a:t>
            </a:r>
          </a:p>
          <a:p>
            <a:pPr marL="457200" indent="-457200" eaLnBrk="1" hangingPunct="1">
              <a:lnSpc>
                <a:spcPct val="110000"/>
              </a:lnSpc>
              <a:spcBef>
                <a:spcPts val="1800"/>
              </a:spcBef>
            </a:pPr>
            <a:r>
              <a:rPr lang="en-US" sz="2800" dirty="0" smtClean="0"/>
              <a:t>2008 Physical Activity Guidelines for Americans</a:t>
            </a:r>
          </a:p>
          <a:p>
            <a:pPr marL="457200" indent="-457200" eaLnBrk="1" hangingPunct="1">
              <a:lnSpc>
                <a:spcPct val="110000"/>
              </a:lnSpc>
              <a:spcBef>
                <a:spcPts val="1800"/>
              </a:spcBef>
            </a:pPr>
            <a:r>
              <a:rPr lang="en-US" sz="2800" dirty="0" smtClean="0"/>
              <a:t>2010 White House Task Force on Childhood Obesity Report</a:t>
            </a:r>
          </a:p>
          <a:p>
            <a:pPr marL="457200" indent="-457200" eaLnBrk="1" hangingPunct="1">
              <a:lnSpc>
                <a:spcPct val="110000"/>
              </a:lnSpc>
              <a:spcBef>
                <a:spcPts val="1800"/>
              </a:spcBef>
            </a:pPr>
            <a:r>
              <a:rPr lang="en-US" sz="2800" dirty="0" smtClean="0"/>
              <a:t>2010 Dietary Guidelines </a:t>
            </a:r>
          </a:p>
          <a:p>
            <a:pPr marL="457200" indent="-457200" eaLnBrk="1" hangingPunct="1">
              <a:lnSpc>
                <a:spcPct val="110000"/>
              </a:lnSpc>
              <a:spcBef>
                <a:spcPts val="1800"/>
              </a:spcBef>
            </a:pPr>
            <a:r>
              <a:rPr lang="en-US" sz="2800" b="1" dirty="0" smtClean="0"/>
              <a:t>Michelle Obama’s Let’s Move Campaign</a:t>
            </a:r>
          </a:p>
        </p:txBody>
      </p:sp>
      <p:sp>
        <p:nvSpPr>
          <p:cNvPr id="29700" name="Footer Placeholder 3"/>
          <p:cNvSpPr>
            <a:spLocks noGrp="1"/>
          </p:cNvSpPr>
          <p:nvPr>
            <p:ph type="ftr" sz="quarter" idx="11"/>
          </p:nvPr>
        </p:nvSpPr>
        <p:spPr>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smtClean="0">
                <a:cs typeface="Times New Roman" pitchFamily="18" charset="0"/>
              </a:rPr>
              <a:t> Vegetables and fruits</a:t>
            </a:r>
          </a:p>
        </p:txBody>
      </p:sp>
      <p:sp>
        <p:nvSpPr>
          <p:cNvPr id="17411" name="Rectangle 3"/>
          <p:cNvSpPr>
            <a:spLocks noGrp="1" noChangeArrowheads="1"/>
          </p:cNvSpPr>
          <p:nvPr>
            <p:ph type="body" sz="half" idx="1"/>
          </p:nvPr>
        </p:nvSpPr>
        <p:spPr>
          <a:xfrm>
            <a:off x="381000" y="990600"/>
            <a:ext cx="8382000" cy="5029200"/>
          </a:xfrm>
        </p:spPr>
        <p:txBody>
          <a:bodyPr/>
          <a:lstStyle/>
          <a:p>
            <a:pPr eaLnBrk="1" hangingPunct="1">
              <a:lnSpc>
                <a:spcPct val="90000"/>
              </a:lnSpc>
              <a:spcBef>
                <a:spcPts val="0"/>
              </a:spcBef>
              <a:buFont typeface="Wingdings" pitchFamily="2" charset="2"/>
              <a:buNone/>
              <a:defRPr/>
            </a:pPr>
            <a:r>
              <a:rPr lang="en-US" sz="2000" b="1" dirty="0" smtClean="0"/>
              <a:t>Environmental Standard</a:t>
            </a:r>
          </a:p>
          <a:p>
            <a:pPr eaLnBrk="1" hangingPunct="1">
              <a:lnSpc>
                <a:spcPct val="90000"/>
              </a:lnSpc>
              <a:spcBef>
                <a:spcPts val="0"/>
              </a:spcBef>
              <a:buFont typeface="Wingdings" pitchFamily="2" charset="2"/>
              <a:buNone/>
              <a:defRPr/>
            </a:pPr>
            <a:r>
              <a:rPr lang="en-US" sz="2000" dirty="0" smtClean="0"/>
              <a:t>Serve a vegetable or fruit at every meal or snack</a:t>
            </a:r>
            <a:endParaRPr lang="en-US" sz="2000" dirty="0" smtClean="0">
              <a:solidFill>
                <a:srgbClr val="C00000"/>
              </a:solidFill>
            </a:endParaRP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Why is it important?</a:t>
            </a:r>
          </a:p>
          <a:p>
            <a:pPr eaLnBrk="1" hangingPunct="1">
              <a:lnSpc>
                <a:spcPct val="90000"/>
              </a:lnSpc>
              <a:spcBef>
                <a:spcPts val="0"/>
              </a:spcBef>
              <a:buFont typeface="Arial" pitchFamily="34" charset="0"/>
              <a:buChar char="•"/>
              <a:defRPr/>
            </a:pPr>
            <a:r>
              <a:rPr lang="en-US" sz="2000" dirty="0" smtClean="0"/>
              <a:t>Contain vitamins, minerals, and fiber that keep kids and adults healthy</a:t>
            </a:r>
          </a:p>
          <a:p>
            <a:pPr eaLnBrk="1" hangingPunct="1">
              <a:lnSpc>
                <a:spcPct val="90000"/>
              </a:lnSpc>
              <a:spcBef>
                <a:spcPts val="0"/>
              </a:spcBef>
              <a:buFont typeface="Arial" pitchFamily="34" charset="0"/>
              <a:buChar char="•"/>
              <a:defRPr/>
            </a:pPr>
            <a:r>
              <a:rPr lang="en-US" sz="2000" dirty="0" smtClean="0"/>
              <a:t>Protect against heart disease, stroke, high blood pressure, some cancers</a:t>
            </a:r>
          </a:p>
          <a:p>
            <a:pPr eaLnBrk="1" hangingPunct="1">
              <a:lnSpc>
                <a:spcPct val="90000"/>
              </a:lnSpc>
              <a:spcBef>
                <a:spcPts val="0"/>
              </a:spcBef>
              <a:buFont typeface="Wingdings" pitchFamily="2" charset="2"/>
              <a:buNone/>
              <a:defRPr/>
            </a:pPr>
            <a:endParaRPr lang="en-US" sz="1200" b="1" dirty="0" smtClean="0"/>
          </a:p>
          <a:p>
            <a:pPr eaLnBrk="1" hangingPunct="1">
              <a:lnSpc>
                <a:spcPct val="90000"/>
              </a:lnSpc>
              <a:spcBef>
                <a:spcPts val="0"/>
              </a:spcBef>
              <a:buFont typeface="Wingdings" pitchFamily="2" charset="2"/>
              <a:buNone/>
              <a:defRPr/>
            </a:pPr>
            <a:r>
              <a:rPr lang="en-US" sz="2000" b="1" dirty="0" smtClean="0"/>
              <a:t>Suggested strategy</a:t>
            </a:r>
          </a:p>
          <a:p>
            <a:pPr marL="0" indent="0" eaLnBrk="1" hangingPunct="1">
              <a:lnSpc>
                <a:spcPct val="90000"/>
              </a:lnSpc>
              <a:spcBef>
                <a:spcPts val="0"/>
              </a:spcBef>
              <a:buFont typeface="Wingdings" pitchFamily="2" charset="2"/>
              <a:buNone/>
              <a:defRPr/>
            </a:pPr>
            <a:r>
              <a:rPr lang="en-US" sz="2000" dirty="0" smtClean="0"/>
              <a:t>Use taste tests to learn kids’ fruit and vegetable preferences</a:t>
            </a: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 Food &amp; Fun key messages in Units 1 &amp; 7</a:t>
            </a:r>
          </a:p>
          <a:p>
            <a:pPr>
              <a:defRPr/>
            </a:pPr>
            <a:r>
              <a:rPr lang="en-US" sz="2000" dirty="0" smtClean="0"/>
              <a:t>Go for Five! Eat 5 or more fruits and vegetables (combined) each day. </a:t>
            </a:r>
          </a:p>
          <a:p>
            <a:pPr>
              <a:defRPr/>
            </a:pPr>
            <a:r>
              <a:rPr lang="en-US" sz="2000" dirty="0" smtClean="0"/>
              <a:t>Try to eat a fruit or a vegetable with every meal and snack. </a:t>
            </a:r>
          </a:p>
          <a:p>
            <a:pPr>
              <a:defRPr/>
            </a:pPr>
            <a:r>
              <a:rPr lang="en-US" sz="2000" dirty="0" smtClean="0"/>
              <a:t>Just take a bite! Don’t be afraid to try a new fruit or vegetable – chances are you’ll like it. </a:t>
            </a:r>
          </a:p>
          <a:p>
            <a:pPr>
              <a:defRPr/>
            </a:pPr>
            <a:r>
              <a:rPr lang="en-US" sz="2000" dirty="0" smtClean="0"/>
              <a:t>Fruits and vegetables come in lots of colors. Try to eat as many different colors as you can.</a:t>
            </a:r>
          </a:p>
          <a:p>
            <a:pPr marL="0" indent="0" eaLnBrk="1" hangingPunct="1">
              <a:lnSpc>
                <a:spcPct val="90000"/>
              </a:lnSpc>
              <a:buFont typeface="Wingdings" pitchFamily="2" charset="2"/>
              <a:buNone/>
              <a:defRPr/>
            </a:pPr>
            <a:endParaRPr lang="en-US" sz="2000" dirty="0" smtClean="0"/>
          </a:p>
        </p:txBody>
      </p:sp>
      <p:sp>
        <p:nvSpPr>
          <p:cNvPr id="30724" name="Rectangle 4"/>
          <p:cNvSpPr>
            <a:spLocks noChangeArrowheads="1"/>
          </p:cNvSpPr>
          <p:nvPr/>
        </p:nvSpPr>
        <p:spPr bwMode="auto">
          <a:xfrm>
            <a:off x="3738563" y="2609850"/>
            <a:ext cx="9144000" cy="0"/>
          </a:xfrm>
          <a:prstGeom prst="rect">
            <a:avLst/>
          </a:prstGeom>
          <a:noFill/>
          <a:ln w="9525">
            <a:noFill/>
            <a:miter lim="800000"/>
            <a:headEnd/>
            <a:tailEnd/>
          </a:ln>
        </p:spPr>
        <p:txBody>
          <a:bodyPr>
            <a:spAutoFit/>
          </a:bodyPr>
          <a:lstStyle/>
          <a:p>
            <a:endParaRPr lang="en-US" dirty="0"/>
          </a:p>
        </p:txBody>
      </p:sp>
      <p:sp>
        <p:nvSpPr>
          <p:cNvPr id="30725" name="Footer Placeholder 4"/>
          <p:cNvSpPr>
            <a:spLocks noGrp="1"/>
          </p:cNvSpPr>
          <p:nvPr>
            <p:ph type="ftr" sz="quarter" idx="11"/>
          </p:nvPr>
        </p:nvSpPr>
        <p:spPr>
          <a:xfrm>
            <a:off x="3200400" y="6248400"/>
            <a:ext cx="2895600" cy="476250"/>
          </a:xfrm>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smtClean="0">
                <a:cs typeface="Times New Roman" pitchFamily="18" charset="0"/>
              </a:rPr>
              <a:t>Healthy beverages</a:t>
            </a:r>
          </a:p>
        </p:txBody>
      </p:sp>
      <p:sp>
        <p:nvSpPr>
          <p:cNvPr id="17411" name="Rectangle 3"/>
          <p:cNvSpPr>
            <a:spLocks noGrp="1" noChangeArrowheads="1"/>
          </p:cNvSpPr>
          <p:nvPr>
            <p:ph type="body" sz="half" idx="1"/>
          </p:nvPr>
        </p:nvSpPr>
        <p:spPr>
          <a:xfrm>
            <a:off x="381000" y="1143000"/>
            <a:ext cx="8382000" cy="5029200"/>
          </a:xfrm>
        </p:spPr>
        <p:txBody>
          <a:bodyPr/>
          <a:lstStyle/>
          <a:p>
            <a:pPr eaLnBrk="1" hangingPunct="1">
              <a:lnSpc>
                <a:spcPct val="90000"/>
              </a:lnSpc>
              <a:spcBef>
                <a:spcPts val="0"/>
              </a:spcBef>
              <a:buFont typeface="Wingdings" pitchFamily="2" charset="2"/>
              <a:buNone/>
              <a:defRPr/>
            </a:pPr>
            <a:r>
              <a:rPr lang="en-US" sz="2000" b="1" dirty="0" smtClean="0"/>
              <a:t>Environmental Standard</a:t>
            </a:r>
          </a:p>
          <a:p>
            <a:pPr eaLnBrk="1" hangingPunct="1">
              <a:lnSpc>
                <a:spcPct val="90000"/>
              </a:lnSpc>
              <a:spcBef>
                <a:spcPts val="0"/>
              </a:spcBef>
              <a:buFont typeface="Wingdings" pitchFamily="2" charset="2"/>
              <a:buNone/>
              <a:defRPr/>
            </a:pPr>
            <a:r>
              <a:rPr lang="en-US" sz="2000" dirty="0" smtClean="0"/>
              <a:t>Serve water every day</a:t>
            </a:r>
            <a:endParaRPr lang="en-US" sz="2000" dirty="0" smtClean="0">
              <a:solidFill>
                <a:srgbClr val="C00000"/>
              </a:solidFill>
            </a:endParaRP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Why is it important?</a:t>
            </a:r>
          </a:p>
          <a:p>
            <a:pPr eaLnBrk="1" hangingPunct="1">
              <a:lnSpc>
                <a:spcPct val="90000"/>
              </a:lnSpc>
              <a:spcBef>
                <a:spcPts val="0"/>
              </a:spcBef>
              <a:buFont typeface="Arial" pitchFamily="34" charset="0"/>
              <a:buChar char="•"/>
              <a:defRPr/>
            </a:pPr>
            <a:r>
              <a:rPr lang="en-US" sz="2000" dirty="0" smtClean="0"/>
              <a:t>Water is the best way to keep kids hydrated</a:t>
            </a:r>
          </a:p>
          <a:p>
            <a:pPr eaLnBrk="1" hangingPunct="1">
              <a:lnSpc>
                <a:spcPct val="90000"/>
              </a:lnSpc>
              <a:spcBef>
                <a:spcPts val="0"/>
              </a:spcBef>
              <a:buFont typeface="Arial" pitchFamily="34" charset="0"/>
              <a:buChar char="•"/>
              <a:defRPr/>
            </a:pPr>
            <a:r>
              <a:rPr lang="en-US" sz="2000" dirty="0" smtClean="0"/>
              <a:t>It is calorie-free and almost cost free from the tap!</a:t>
            </a:r>
          </a:p>
          <a:p>
            <a:pPr eaLnBrk="1" hangingPunct="1">
              <a:lnSpc>
                <a:spcPct val="90000"/>
              </a:lnSpc>
              <a:spcBef>
                <a:spcPts val="0"/>
              </a:spcBef>
              <a:buFont typeface="Wingdings" pitchFamily="2" charset="2"/>
              <a:buNone/>
              <a:defRPr/>
            </a:pPr>
            <a:endParaRPr lang="en-US" sz="1200" b="1" dirty="0" smtClean="0"/>
          </a:p>
          <a:p>
            <a:pPr eaLnBrk="1" hangingPunct="1">
              <a:lnSpc>
                <a:spcPct val="90000"/>
              </a:lnSpc>
              <a:spcBef>
                <a:spcPts val="0"/>
              </a:spcBef>
              <a:buFont typeface="Wingdings" pitchFamily="2" charset="2"/>
              <a:buNone/>
              <a:defRPr/>
            </a:pPr>
            <a:r>
              <a:rPr lang="en-US" sz="2000" b="1" dirty="0" smtClean="0"/>
              <a:t>Suggested strategy</a:t>
            </a:r>
          </a:p>
          <a:p>
            <a:pPr marL="0" indent="0" eaLnBrk="1" hangingPunct="1">
              <a:lnSpc>
                <a:spcPct val="90000"/>
              </a:lnSpc>
              <a:spcBef>
                <a:spcPts val="0"/>
              </a:spcBef>
              <a:buFont typeface="Wingdings" pitchFamily="2" charset="2"/>
              <a:buNone/>
              <a:defRPr/>
            </a:pPr>
            <a:r>
              <a:rPr lang="en-US" sz="2000" dirty="0" smtClean="0"/>
              <a:t>Serve water in a pitcher with cups at the snack table every day</a:t>
            </a: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Food &amp; Fun key messages in Unit 10</a:t>
            </a:r>
          </a:p>
          <a:p>
            <a:pPr>
              <a:defRPr/>
            </a:pPr>
            <a:r>
              <a:rPr lang="en-US" sz="2000" dirty="0" smtClean="0"/>
              <a:t>Water is the best thirst quencher</a:t>
            </a:r>
          </a:p>
          <a:p>
            <a:pPr>
              <a:defRPr/>
            </a:pPr>
            <a:r>
              <a:rPr lang="en-US" sz="2000" dirty="0" smtClean="0"/>
              <a:t>Water and low fat milk are the best drinks to have at snacks and meals</a:t>
            </a:r>
          </a:p>
          <a:p>
            <a:pPr>
              <a:defRPr/>
            </a:pPr>
            <a:r>
              <a:rPr lang="en-US" sz="2000" dirty="0" smtClean="0"/>
              <a:t>Drink water when you are thirsty</a:t>
            </a:r>
          </a:p>
          <a:p>
            <a:pPr>
              <a:defRPr/>
            </a:pPr>
            <a:r>
              <a:rPr lang="en-US" sz="2000" dirty="0" smtClean="0"/>
              <a:t>Drink water instead of juice or soda at every snack and meal</a:t>
            </a:r>
            <a:endParaRPr lang="en-US" sz="2000" b="1" dirty="0" smtClean="0"/>
          </a:p>
        </p:txBody>
      </p:sp>
      <p:sp>
        <p:nvSpPr>
          <p:cNvPr id="31748" name="Rectangle 4"/>
          <p:cNvSpPr>
            <a:spLocks noChangeArrowheads="1"/>
          </p:cNvSpPr>
          <p:nvPr/>
        </p:nvSpPr>
        <p:spPr bwMode="auto">
          <a:xfrm>
            <a:off x="3738563" y="2609850"/>
            <a:ext cx="9144000" cy="0"/>
          </a:xfrm>
          <a:prstGeom prst="rect">
            <a:avLst/>
          </a:prstGeom>
          <a:noFill/>
          <a:ln w="9525">
            <a:noFill/>
            <a:miter lim="800000"/>
            <a:headEnd/>
            <a:tailEnd/>
          </a:ln>
        </p:spPr>
        <p:txBody>
          <a:bodyPr>
            <a:spAutoFit/>
          </a:bodyPr>
          <a:lstStyle/>
          <a:p>
            <a:endParaRPr lang="en-US" dirty="0"/>
          </a:p>
        </p:txBody>
      </p:sp>
      <p:sp>
        <p:nvSpPr>
          <p:cNvPr id="31749" name="Footer Placeholder 4"/>
          <p:cNvSpPr>
            <a:spLocks noGrp="1"/>
          </p:cNvSpPr>
          <p:nvPr>
            <p:ph type="ftr" sz="quarter" idx="11"/>
          </p:nvPr>
        </p:nvSpPr>
        <p:spPr>
          <a:xfrm>
            <a:off x="3124200" y="6248400"/>
            <a:ext cx="2895600" cy="476250"/>
          </a:xfrm>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cs typeface="Times New Roman" pitchFamily="18" charset="0"/>
              </a:rPr>
              <a:t>Healthy beverages</a:t>
            </a:r>
          </a:p>
        </p:txBody>
      </p:sp>
      <p:sp>
        <p:nvSpPr>
          <p:cNvPr id="17411" name="Rectangle 3"/>
          <p:cNvSpPr>
            <a:spLocks noGrp="1" noChangeArrowheads="1"/>
          </p:cNvSpPr>
          <p:nvPr>
            <p:ph type="body" sz="half" idx="1"/>
          </p:nvPr>
        </p:nvSpPr>
        <p:spPr>
          <a:xfrm>
            <a:off x="381000" y="1143000"/>
            <a:ext cx="8382000" cy="5029200"/>
          </a:xfrm>
        </p:spPr>
        <p:txBody>
          <a:bodyPr/>
          <a:lstStyle/>
          <a:p>
            <a:pPr eaLnBrk="1" hangingPunct="1">
              <a:lnSpc>
                <a:spcPct val="90000"/>
              </a:lnSpc>
              <a:spcBef>
                <a:spcPts val="0"/>
              </a:spcBef>
              <a:buFont typeface="Wingdings" pitchFamily="2" charset="2"/>
              <a:buNone/>
              <a:defRPr/>
            </a:pPr>
            <a:r>
              <a:rPr lang="en-US" sz="2000" b="1" dirty="0" smtClean="0"/>
              <a:t>Environmental Standard</a:t>
            </a:r>
          </a:p>
          <a:p>
            <a:pPr marL="0" indent="0" eaLnBrk="1" hangingPunct="1">
              <a:lnSpc>
                <a:spcPct val="90000"/>
              </a:lnSpc>
              <a:spcBef>
                <a:spcPts val="0"/>
              </a:spcBef>
              <a:buFont typeface="Wingdings" pitchFamily="2" charset="2"/>
              <a:buNone/>
              <a:defRPr/>
            </a:pPr>
            <a:r>
              <a:rPr lang="en-US" sz="2000" dirty="0" smtClean="0"/>
              <a:t>Do not serve sugar-sweetened beverages like soda, sweetened teas,              fruit punch, fruit drinks, and sports drinks</a:t>
            </a:r>
            <a:endParaRPr lang="en-US" sz="2000" dirty="0" smtClean="0">
              <a:solidFill>
                <a:srgbClr val="C00000"/>
              </a:solidFill>
            </a:endParaRP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Why is it important?</a:t>
            </a:r>
          </a:p>
          <a:p>
            <a:pPr eaLnBrk="1" hangingPunct="1">
              <a:lnSpc>
                <a:spcPct val="90000"/>
              </a:lnSpc>
              <a:spcBef>
                <a:spcPts val="0"/>
              </a:spcBef>
              <a:buFont typeface="Arial" pitchFamily="34" charset="0"/>
              <a:buChar char="•"/>
              <a:defRPr/>
            </a:pPr>
            <a:r>
              <a:rPr lang="en-US" sz="2000" dirty="0" smtClean="0"/>
              <a:t>Sugar-sweetened drinks are the top source of added sugar in kids’ diets</a:t>
            </a:r>
          </a:p>
          <a:p>
            <a:pPr eaLnBrk="1" hangingPunct="1">
              <a:lnSpc>
                <a:spcPct val="90000"/>
              </a:lnSpc>
              <a:spcBef>
                <a:spcPts val="0"/>
              </a:spcBef>
              <a:buFont typeface="Arial" pitchFamily="34" charset="0"/>
              <a:buChar char="•"/>
              <a:defRPr/>
            </a:pPr>
            <a:r>
              <a:rPr lang="en-US" sz="2000" dirty="0" smtClean="0"/>
              <a:t>Drinking sugar-sweetened beverages is associated with obesity in children</a:t>
            </a:r>
          </a:p>
          <a:p>
            <a:pPr eaLnBrk="1" hangingPunct="1">
              <a:lnSpc>
                <a:spcPct val="90000"/>
              </a:lnSpc>
              <a:spcBef>
                <a:spcPts val="0"/>
              </a:spcBef>
              <a:buFont typeface="Arial" pitchFamily="34" charset="0"/>
              <a:buChar char="•"/>
              <a:defRPr/>
            </a:pPr>
            <a:r>
              <a:rPr lang="en-US" sz="2000" dirty="0" smtClean="0"/>
              <a:t>They provide a lot of calories with little to no nutritional benefit</a:t>
            </a:r>
          </a:p>
          <a:p>
            <a:pPr eaLnBrk="1" hangingPunct="1">
              <a:lnSpc>
                <a:spcPct val="90000"/>
              </a:lnSpc>
              <a:spcBef>
                <a:spcPts val="0"/>
              </a:spcBef>
              <a:buFont typeface="Wingdings" pitchFamily="2" charset="2"/>
              <a:buNone/>
              <a:defRPr/>
            </a:pPr>
            <a:endParaRPr lang="en-US" sz="1200" b="1" dirty="0" smtClean="0"/>
          </a:p>
          <a:p>
            <a:pPr eaLnBrk="1" hangingPunct="1">
              <a:lnSpc>
                <a:spcPct val="90000"/>
              </a:lnSpc>
              <a:spcBef>
                <a:spcPts val="0"/>
              </a:spcBef>
              <a:buFont typeface="Wingdings" pitchFamily="2" charset="2"/>
              <a:buNone/>
              <a:defRPr/>
            </a:pPr>
            <a:r>
              <a:rPr lang="en-US" sz="2000" b="1" dirty="0" smtClean="0"/>
              <a:t>Suggested strategy</a:t>
            </a:r>
          </a:p>
          <a:p>
            <a:pPr marL="0" indent="0" eaLnBrk="1" hangingPunct="1">
              <a:lnSpc>
                <a:spcPct val="90000"/>
              </a:lnSpc>
              <a:spcBef>
                <a:spcPts val="0"/>
              </a:spcBef>
              <a:buFont typeface="Wingdings" pitchFamily="2" charset="2"/>
              <a:buNone/>
              <a:defRPr/>
            </a:pPr>
            <a:r>
              <a:rPr lang="en-US" sz="2000" dirty="0" smtClean="0"/>
              <a:t>Offer water instead of sugar-sweetened beverages every day and create rules that restrict the use of vending machines or sugary drinks brought from home</a:t>
            </a:r>
          </a:p>
          <a:p>
            <a:pPr eaLnBrk="1" hangingPunct="1">
              <a:lnSpc>
                <a:spcPct val="90000"/>
              </a:lnSpc>
              <a:buFont typeface="Wingdings" pitchFamily="2" charset="2"/>
              <a:buNone/>
              <a:defRPr/>
            </a:pPr>
            <a:endParaRPr lang="en-US" sz="1200" dirty="0" smtClean="0"/>
          </a:p>
          <a:p>
            <a:pPr eaLnBrk="1" hangingPunct="1">
              <a:lnSpc>
                <a:spcPct val="90000"/>
              </a:lnSpc>
              <a:spcBef>
                <a:spcPts val="0"/>
              </a:spcBef>
              <a:buFont typeface="Wingdings" pitchFamily="2" charset="2"/>
              <a:buNone/>
              <a:defRPr/>
            </a:pPr>
            <a:r>
              <a:rPr lang="en-US" sz="2000" b="1" dirty="0" smtClean="0"/>
              <a:t>Food &amp; Fun key messages in Unit 3</a:t>
            </a:r>
          </a:p>
          <a:p>
            <a:pPr>
              <a:defRPr/>
            </a:pPr>
            <a:r>
              <a:rPr lang="en-US" sz="2000" dirty="0" smtClean="0"/>
              <a:t>Drinks like soda, fruit drinks and sports drinks are loaded with sugar</a:t>
            </a:r>
          </a:p>
          <a:p>
            <a:pPr>
              <a:defRPr/>
            </a:pPr>
            <a:r>
              <a:rPr lang="en-US" sz="2000" dirty="0" smtClean="0"/>
              <a:t>Eating and drinking too much sugar is not healthy for your body and it can cause cavities</a:t>
            </a:r>
          </a:p>
          <a:p>
            <a:pPr>
              <a:defRPr/>
            </a:pPr>
            <a:r>
              <a:rPr lang="en-US" sz="2000" dirty="0" smtClean="0"/>
              <a:t>Juice is not as healthy as it seems. It can have as much sugar as soda</a:t>
            </a:r>
          </a:p>
        </p:txBody>
      </p:sp>
      <p:sp>
        <p:nvSpPr>
          <p:cNvPr id="32772" name="Rectangle 4"/>
          <p:cNvSpPr>
            <a:spLocks noChangeArrowheads="1"/>
          </p:cNvSpPr>
          <p:nvPr/>
        </p:nvSpPr>
        <p:spPr bwMode="auto">
          <a:xfrm>
            <a:off x="3738563" y="2609850"/>
            <a:ext cx="9144000" cy="0"/>
          </a:xfrm>
          <a:prstGeom prst="rect">
            <a:avLst/>
          </a:prstGeom>
          <a:noFill/>
          <a:ln w="9525">
            <a:noFill/>
            <a:miter lim="800000"/>
            <a:headEnd/>
            <a:tailEnd/>
          </a:ln>
        </p:spPr>
        <p:txBody>
          <a:bodyPr>
            <a:spAutoFit/>
          </a:bodyPr>
          <a:lstStyle/>
          <a:p>
            <a:endParaRPr lang="en-US" dirty="0"/>
          </a:p>
        </p:txBody>
      </p:sp>
      <p:sp>
        <p:nvSpPr>
          <p:cNvPr id="32773" name="Footer Placeholder 4"/>
          <p:cNvSpPr>
            <a:spLocks noGrp="1"/>
          </p:cNvSpPr>
          <p:nvPr>
            <p:ph type="ftr" sz="quarter" idx="11"/>
          </p:nvPr>
        </p:nvSpPr>
        <p:spPr>
          <a:xfrm>
            <a:off x="3048000" y="6248400"/>
            <a:ext cx="2895600" cy="476250"/>
          </a:xfrm>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Focus on healthy dietary fats</a:t>
            </a:r>
          </a:p>
        </p:txBody>
      </p:sp>
      <p:sp>
        <p:nvSpPr>
          <p:cNvPr id="33795" name="Footer Placeholder 3"/>
          <p:cNvSpPr>
            <a:spLocks noGrp="1"/>
          </p:cNvSpPr>
          <p:nvPr>
            <p:ph type="ftr" sz="quarter" idx="11"/>
          </p:nvPr>
        </p:nvSpPr>
        <p:spPr>
          <a:noFill/>
        </p:spPr>
        <p:txBody>
          <a:bodyPr/>
          <a:lstStyle/>
          <a:p>
            <a:r>
              <a:rPr lang="en-US" dirty="0" smtClean="0"/>
              <a:t>Food &amp; Fun Training: Part 1</a:t>
            </a:r>
          </a:p>
        </p:txBody>
      </p:sp>
      <p:sp>
        <p:nvSpPr>
          <p:cNvPr id="6" name="Rectangle 3"/>
          <p:cNvSpPr txBox="1">
            <a:spLocks noChangeArrowheads="1"/>
          </p:cNvSpPr>
          <p:nvPr/>
        </p:nvSpPr>
        <p:spPr bwMode="auto">
          <a:xfrm>
            <a:off x="381000" y="1143000"/>
            <a:ext cx="8382000" cy="5029200"/>
          </a:xfrm>
          <a:prstGeom prst="rect">
            <a:avLst/>
          </a:prstGeom>
          <a:noFill/>
          <a:ln w="9525">
            <a:noFill/>
            <a:miter lim="800000"/>
            <a:headEnd/>
            <a:tailEnd/>
          </a:ln>
        </p:spPr>
        <p:txBody>
          <a:bodyPr/>
          <a:lstStyle/>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Environmental Standard</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Do not serve foods with trans fats</a:t>
            </a:r>
            <a:endParaRPr lang="en-US" sz="2000" kern="0" dirty="0">
              <a:solidFill>
                <a:srgbClr val="C00000"/>
              </a:solidFill>
              <a:latin typeface="+mn-lt"/>
            </a:endParaRP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Why is it important?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Trans fats have many harmful effects on the body and no health benefits</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They are commonly found (and sometimes hidden) in packaged bakery products and deep fried foods</a:t>
            </a:r>
          </a:p>
          <a:p>
            <a:pPr marL="342900" indent="-342900">
              <a:lnSpc>
                <a:spcPct val="90000"/>
              </a:lnSpc>
              <a:spcBef>
                <a:spcPts val="0"/>
              </a:spcBef>
              <a:buClr>
                <a:srgbClr val="FF0033"/>
              </a:buClr>
              <a:buFont typeface="Wingdings" pitchFamily="2" charset="2"/>
              <a:buNone/>
              <a:defRPr/>
            </a:pPr>
            <a:endParaRPr lang="en-US" sz="1200" b="1"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Suggested strategy</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Read nutrition labels and avoid foods with the words “partially hydrogenated oil” on the ingredient list. They mean the food contains trans fats.</a:t>
            </a: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Food &amp; Fun key </a:t>
            </a:r>
            <a:r>
              <a:rPr lang="en-US" sz="2000" b="1" kern="0" dirty="0" smtClean="0">
                <a:solidFill>
                  <a:schemeClr val="tx1"/>
                </a:solidFill>
                <a:latin typeface="+mn-lt"/>
              </a:rPr>
              <a:t>messages in Unit 4</a:t>
            </a:r>
            <a:endParaRPr lang="en-US" sz="2000" b="1" kern="0" dirty="0">
              <a:solidFill>
                <a:schemeClr val="tx1"/>
              </a:solidFill>
              <a:latin typeface="+mn-lt"/>
            </a:endParaRP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You need to eat fat to keep your body healthy, but not all fats are the same. </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Fats from fish, nuts, and seeds area healthy for your body.</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Limit fats from animal sources like butter, whole milk, and red meat.</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Do not eat trans fats found in fast food like French fries and baked goods like cookies.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Whole grains</a:t>
            </a:r>
          </a:p>
        </p:txBody>
      </p:sp>
      <p:sp>
        <p:nvSpPr>
          <p:cNvPr id="34819" name="Footer Placeholder 3"/>
          <p:cNvSpPr>
            <a:spLocks noGrp="1"/>
          </p:cNvSpPr>
          <p:nvPr>
            <p:ph type="ftr" sz="quarter" idx="11"/>
          </p:nvPr>
        </p:nvSpPr>
        <p:spPr>
          <a:noFill/>
        </p:spPr>
        <p:txBody>
          <a:bodyPr/>
          <a:lstStyle/>
          <a:p>
            <a:r>
              <a:rPr lang="en-US" dirty="0" smtClean="0"/>
              <a:t>Food &amp; Fun Training: Part 1</a:t>
            </a:r>
          </a:p>
        </p:txBody>
      </p:sp>
      <p:sp>
        <p:nvSpPr>
          <p:cNvPr id="6" name="Rectangle 3"/>
          <p:cNvSpPr txBox="1">
            <a:spLocks noChangeArrowheads="1"/>
          </p:cNvSpPr>
          <p:nvPr/>
        </p:nvSpPr>
        <p:spPr bwMode="auto">
          <a:xfrm>
            <a:off x="381000" y="1143000"/>
            <a:ext cx="8382000" cy="5029200"/>
          </a:xfrm>
          <a:prstGeom prst="rect">
            <a:avLst/>
          </a:prstGeom>
          <a:noFill/>
          <a:ln w="9525">
            <a:noFill/>
            <a:miter lim="800000"/>
            <a:headEnd/>
            <a:tailEnd/>
          </a:ln>
        </p:spPr>
        <p:txBody>
          <a:bodyPr/>
          <a:lstStyle/>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Environmental Standard</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When serving grains (like bread, crackers, and cereals), serve whole grains</a:t>
            </a:r>
            <a:endParaRPr lang="en-US" sz="2000" kern="0" dirty="0">
              <a:solidFill>
                <a:srgbClr val="C00000"/>
              </a:solidFill>
              <a:latin typeface="+mn-lt"/>
            </a:endParaRP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Why is it important?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Whole grains contain fiber, vitamins, and healthy fats </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They can lower your risk of heart disease and diabetes </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Whole grains help you feel full longer</a:t>
            </a:r>
          </a:p>
          <a:p>
            <a:pPr marL="342900" indent="-342900">
              <a:lnSpc>
                <a:spcPct val="90000"/>
              </a:lnSpc>
              <a:spcBef>
                <a:spcPts val="0"/>
              </a:spcBef>
              <a:buClr>
                <a:srgbClr val="FF0033"/>
              </a:buClr>
              <a:buFont typeface="Wingdings" pitchFamily="2" charset="2"/>
              <a:buNone/>
              <a:defRPr/>
            </a:pPr>
            <a:endParaRPr lang="en-US" sz="1200" b="1"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Suggested strategy</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Select bread, crackers, and cereals that list a whole grain at the first ingredient. Examples are whole wheat, barley, oats, and rye.</a:t>
            </a: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Food &amp; Fun key </a:t>
            </a:r>
            <a:r>
              <a:rPr lang="en-US" sz="2000" b="1" kern="0" dirty="0" smtClean="0">
                <a:solidFill>
                  <a:schemeClr val="tx1"/>
                </a:solidFill>
                <a:latin typeface="+mn-lt"/>
              </a:rPr>
              <a:t>messages in Unit 5</a:t>
            </a:r>
            <a:endParaRPr lang="en-US" sz="2000" b="1" kern="0" dirty="0">
              <a:solidFill>
                <a:schemeClr val="tx1"/>
              </a:solidFill>
              <a:latin typeface="+mn-lt"/>
            </a:endParaRP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Whole grains are important because they help you feel full longer and make your body healthy.</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Eat whole grains (like whole wheat bread, whole wheat pasta, whole wheat crackers, and brown rice) instead of refined grains (like white bread, muffins, pasta, and white rice) whenever possible.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16387" name="Rectangle 3"/>
          <p:cNvSpPr>
            <a:spLocks noGrp="1" noChangeArrowheads="1"/>
          </p:cNvSpPr>
          <p:nvPr>
            <p:ph type="body" sz="half" idx="1"/>
          </p:nvPr>
        </p:nvSpPr>
        <p:spPr>
          <a:xfrm>
            <a:off x="228600" y="1066800"/>
            <a:ext cx="8686800" cy="4616450"/>
          </a:xfrm>
        </p:spPr>
        <p:txBody>
          <a:bodyPr/>
          <a:lstStyle/>
          <a:p>
            <a:pPr eaLnBrk="1" hangingPunct="1">
              <a:buFont typeface="Wingdings" pitchFamily="2" charset="2"/>
              <a:buNone/>
            </a:pPr>
            <a:r>
              <a:rPr lang="en-US" sz="2400" b="1" dirty="0" smtClean="0"/>
              <a:t>Why is the curriculum important?</a:t>
            </a:r>
            <a:endParaRPr lang="en-US" sz="800" b="1" dirty="0" smtClean="0"/>
          </a:p>
          <a:p>
            <a:pPr eaLnBrk="1" hangingPunct="1"/>
            <a:r>
              <a:rPr lang="en-US" sz="2400" dirty="0" smtClean="0"/>
              <a:t>Research shows that kids do not consume enough healthy foods &amp; drinks, spend too much time in front of the screen, and get less physical activity than they need</a:t>
            </a:r>
          </a:p>
          <a:p>
            <a:pPr eaLnBrk="1" hangingPunct="1"/>
            <a:r>
              <a:rPr lang="en-US" sz="2400" dirty="0" smtClean="0"/>
              <a:t>Schools and community organizations are looking for creative ways to help children and families develop healthy  habits</a:t>
            </a:r>
          </a:p>
          <a:p>
            <a:pPr eaLnBrk="1" hangingPunct="1"/>
            <a:r>
              <a:rPr lang="en-US" sz="2400" dirty="0" smtClean="0"/>
              <a:t>Afterschool and other out-of-school time programs are ideal settings for promoting healthy nutrition and physical activity environments </a:t>
            </a:r>
          </a:p>
          <a:p>
            <a:pPr eaLnBrk="1" hangingPunct="1"/>
            <a:r>
              <a:rPr lang="en-US" sz="2400" dirty="0" smtClean="0"/>
              <a:t>The Food &amp; Fun Afterschool Curriculum materials are designed to support these healthy environments  and teach kids and families about positive nutrition and physical activity behaviors</a:t>
            </a:r>
          </a:p>
        </p:txBody>
      </p:sp>
      <p:sp>
        <p:nvSpPr>
          <p:cNvPr id="16388" name="Footer Placeholder 4"/>
          <p:cNvSpPr>
            <a:spLocks noGrp="1"/>
          </p:cNvSpPr>
          <p:nvPr>
            <p:ph type="ftr" sz="quarter" idx="11"/>
          </p:nvPr>
        </p:nvSpPr>
        <p:spPr>
          <a:noFill/>
        </p:spPr>
        <p:txBody>
          <a:bodyPr/>
          <a:lstStyle/>
          <a:p>
            <a:r>
              <a:rPr lang="en-US" dirty="0" smtClean="0"/>
              <a:t>Food &amp; Fun Training: Part 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smtClean="0"/>
              <a:t>Staying active</a:t>
            </a:r>
          </a:p>
        </p:txBody>
      </p:sp>
      <p:sp>
        <p:nvSpPr>
          <p:cNvPr id="35843" name="Footer Placeholder 3"/>
          <p:cNvSpPr>
            <a:spLocks noGrp="1"/>
          </p:cNvSpPr>
          <p:nvPr>
            <p:ph type="ftr" sz="quarter" idx="11"/>
          </p:nvPr>
        </p:nvSpPr>
        <p:spPr>
          <a:xfrm>
            <a:off x="3048000" y="6305550"/>
            <a:ext cx="2895600" cy="476250"/>
          </a:xfrm>
          <a:noFill/>
        </p:spPr>
        <p:txBody>
          <a:bodyPr/>
          <a:lstStyle/>
          <a:p>
            <a:r>
              <a:rPr lang="en-US" dirty="0" smtClean="0"/>
              <a:t>Food &amp; Fun Training: Part 1</a:t>
            </a:r>
          </a:p>
        </p:txBody>
      </p:sp>
      <p:sp>
        <p:nvSpPr>
          <p:cNvPr id="6" name="Rectangle 3"/>
          <p:cNvSpPr txBox="1">
            <a:spLocks noChangeArrowheads="1"/>
          </p:cNvSpPr>
          <p:nvPr/>
        </p:nvSpPr>
        <p:spPr bwMode="auto">
          <a:xfrm>
            <a:off x="381000" y="1066800"/>
            <a:ext cx="8382000" cy="5029200"/>
          </a:xfrm>
          <a:prstGeom prst="rect">
            <a:avLst/>
          </a:prstGeom>
          <a:noFill/>
          <a:ln w="9525">
            <a:noFill/>
            <a:miter lim="800000"/>
            <a:headEnd/>
            <a:tailEnd/>
          </a:ln>
        </p:spPr>
        <p:txBody>
          <a:bodyPr/>
          <a:lstStyle/>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Environmental Standard</a:t>
            </a:r>
          </a:p>
          <a:p>
            <a:pPr>
              <a:lnSpc>
                <a:spcPct val="90000"/>
              </a:lnSpc>
              <a:spcBef>
                <a:spcPts val="0"/>
              </a:spcBef>
              <a:buClr>
                <a:srgbClr val="FF0033"/>
              </a:buClr>
              <a:buFont typeface="Arial" pitchFamily="34" charset="0"/>
              <a:buChar char="•"/>
              <a:defRPr/>
            </a:pPr>
            <a:r>
              <a:rPr lang="en-US" sz="2000" kern="0" dirty="0">
                <a:solidFill>
                  <a:schemeClr val="tx1"/>
                </a:solidFill>
                <a:latin typeface="+mn-lt"/>
              </a:rPr>
              <a:t>     Provide all children with at least 30 minutes of physical activity every day</a:t>
            </a:r>
          </a:p>
          <a:p>
            <a:pPr>
              <a:lnSpc>
                <a:spcPct val="90000"/>
              </a:lnSpc>
              <a:spcBef>
                <a:spcPts val="0"/>
              </a:spcBef>
              <a:buClr>
                <a:srgbClr val="FF0033"/>
              </a:buClr>
              <a:buFont typeface="Arial" pitchFamily="34" charset="0"/>
              <a:buChar char="•"/>
              <a:defRPr/>
            </a:pPr>
            <a:r>
              <a:rPr lang="en-US" sz="2000" kern="0" dirty="0">
                <a:solidFill>
                  <a:schemeClr val="tx1"/>
                </a:solidFill>
                <a:latin typeface="+mn-lt"/>
              </a:rPr>
              <a:t>     Offer 20 minutes of vigorous physical activity at least 3 days per week</a:t>
            </a:r>
            <a:endParaRPr lang="en-US" sz="2000" kern="0" dirty="0">
              <a:solidFill>
                <a:srgbClr val="C00000"/>
              </a:solidFill>
              <a:latin typeface="+mn-lt"/>
            </a:endParaRP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Why is it important?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Kids 6-17 years old need at least 60 minutes of physical activity every day</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Regular physical activity is important for preventing chronic diseases like heart disease, diabetes, high blood pressure and osteoporosis</a:t>
            </a:r>
          </a:p>
          <a:p>
            <a:pPr marL="342900" indent="-342900">
              <a:lnSpc>
                <a:spcPct val="90000"/>
              </a:lnSpc>
              <a:spcBef>
                <a:spcPts val="0"/>
              </a:spcBef>
              <a:buClr>
                <a:srgbClr val="FF0033"/>
              </a:buClr>
              <a:buFont typeface="Wingdings" pitchFamily="2" charset="2"/>
              <a:buNone/>
              <a:defRPr/>
            </a:pPr>
            <a:endParaRPr lang="en-US" sz="1200" b="1"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Suggested strategy</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Schedule at least 30 minutes of physical activity every day</a:t>
            </a: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Food &amp; Fun key </a:t>
            </a:r>
            <a:r>
              <a:rPr lang="en-US" sz="2000" b="1" kern="0" dirty="0" smtClean="0">
                <a:solidFill>
                  <a:schemeClr val="tx1"/>
                </a:solidFill>
                <a:latin typeface="+mn-lt"/>
              </a:rPr>
              <a:t>messages in Units 2 &amp; 9</a:t>
            </a:r>
            <a:endParaRPr lang="en-US" sz="2000" b="1" kern="0" dirty="0">
              <a:solidFill>
                <a:schemeClr val="tx1"/>
              </a:solidFill>
              <a:latin typeface="+mn-lt"/>
            </a:endParaRP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Moving your body is fun and helps your body be healthy and strong</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All types of activities like playing, dancing, and sports are good for you</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Do something active every day</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Doing activities that make you sweat and breathe hard will make you strong and keep your bones and heart healthy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t>Staying active</a:t>
            </a:r>
          </a:p>
        </p:txBody>
      </p:sp>
      <p:sp>
        <p:nvSpPr>
          <p:cNvPr id="36867" name="Footer Placeholder 3"/>
          <p:cNvSpPr>
            <a:spLocks noGrp="1"/>
          </p:cNvSpPr>
          <p:nvPr>
            <p:ph type="ftr" sz="quarter" idx="11"/>
          </p:nvPr>
        </p:nvSpPr>
        <p:spPr>
          <a:xfrm>
            <a:off x="3048000" y="6305550"/>
            <a:ext cx="2895600" cy="476250"/>
          </a:xfrm>
          <a:noFill/>
        </p:spPr>
        <p:txBody>
          <a:bodyPr/>
          <a:lstStyle/>
          <a:p>
            <a:r>
              <a:rPr lang="en-US" dirty="0" smtClean="0"/>
              <a:t>Food &amp; Fun Training: Part 1</a:t>
            </a:r>
          </a:p>
        </p:txBody>
      </p:sp>
      <p:sp>
        <p:nvSpPr>
          <p:cNvPr id="6" name="Rectangle 3"/>
          <p:cNvSpPr txBox="1">
            <a:spLocks noChangeArrowheads="1"/>
          </p:cNvSpPr>
          <p:nvPr/>
        </p:nvSpPr>
        <p:spPr bwMode="auto">
          <a:xfrm>
            <a:off x="381000" y="1066800"/>
            <a:ext cx="8382000" cy="5029200"/>
          </a:xfrm>
          <a:prstGeom prst="rect">
            <a:avLst/>
          </a:prstGeom>
          <a:noFill/>
          <a:ln w="9525">
            <a:noFill/>
            <a:miter lim="800000"/>
            <a:headEnd/>
            <a:tailEnd/>
          </a:ln>
        </p:spPr>
        <p:txBody>
          <a:bodyPr/>
          <a:lstStyle/>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Environmental Standard</a:t>
            </a:r>
            <a:endParaRPr lang="en-US" sz="2000" kern="0" dirty="0">
              <a:solidFill>
                <a:schemeClr val="tx1"/>
              </a:solidFill>
              <a:latin typeface="+mn-lt"/>
            </a:endParaRPr>
          </a:p>
          <a:p>
            <a:pPr>
              <a:lnSpc>
                <a:spcPct val="90000"/>
              </a:lnSpc>
              <a:spcBef>
                <a:spcPts val="0"/>
              </a:spcBef>
              <a:buClr>
                <a:srgbClr val="FF0033"/>
              </a:buClr>
              <a:buFont typeface="Arial" pitchFamily="34" charset="0"/>
              <a:buChar char="•"/>
              <a:defRPr/>
            </a:pPr>
            <a:r>
              <a:rPr lang="en-US" sz="2000" kern="0" dirty="0">
                <a:solidFill>
                  <a:schemeClr val="tx1"/>
                </a:solidFill>
                <a:latin typeface="+mn-lt"/>
              </a:rPr>
              <a:t>    Eliminate broadcast and cable TV and movies</a:t>
            </a:r>
          </a:p>
          <a:p>
            <a:pPr>
              <a:lnSpc>
                <a:spcPct val="90000"/>
              </a:lnSpc>
              <a:spcBef>
                <a:spcPts val="0"/>
              </a:spcBef>
              <a:buClr>
                <a:srgbClr val="FF0033"/>
              </a:buClr>
              <a:buFont typeface="Arial" pitchFamily="34" charset="0"/>
              <a:buChar char="•"/>
              <a:defRPr/>
            </a:pPr>
            <a:r>
              <a:rPr lang="en-US" sz="2000" kern="0" dirty="0">
                <a:solidFill>
                  <a:schemeClr val="tx1"/>
                </a:solidFill>
                <a:latin typeface="+mn-lt"/>
              </a:rPr>
              <a:t>    Limit computer time to less than 1 hour each day</a:t>
            </a:r>
          </a:p>
          <a:p>
            <a:pPr>
              <a:lnSpc>
                <a:spcPct val="90000"/>
              </a:lnSpc>
              <a:spcBef>
                <a:spcPts val="0"/>
              </a:spcBef>
              <a:buClr>
                <a:srgbClr val="FF0033"/>
              </a:buClr>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Why is it important?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Kids should spend no more than 2 hours each day watching TV, playing video games, or surfing the internet.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Screentime can lead to overeating, less physical activity, and overweight</a:t>
            </a:r>
          </a:p>
          <a:p>
            <a:pPr marL="342900" indent="-342900">
              <a:lnSpc>
                <a:spcPct val="90000"/>
              </a:lnSpc>
              <a:spcBef>
                <a:spcPts val="0"/>
              </a:spcBef>
              <a:buClr>
                <a:srgbClr val="FF0033"/>
              </a:buClr>
              <a:buFont typeface="Arial" pitchFamily="34" charset="0"/>
              <a:buChar char="•"/>
              <a:defRPr/>
            </a:pPr>
            <a:r>
              <a:rPr lang="en-US" sz="2000" kern="0" dirty="0">
                <a:solidFill>
                  <a:schemeClr val="tx1"/>
                </a:solidFill>
                <a:latin typeface="+mn-lt"/>
              </a:rPr>
              <a:t>TV watching may influence kids to make unhealthy food choices because they see a lot of ads for foods that are high in sugars and calories</a:t>
            </a:r>
          </a:p>
          <a:p>
            <a:pPr marL="342900" indent="-342900">
              <a:lnSpc>
                <a:spcPct val="90000"/>
              </a:lnSpc>
              <a:spcBef>
                <a:spcPts val="0"/>
              </a:spcBef>
              <a:buClr>
                <a:srgbClr val="FF0033"/>
              </a:buClr>
              <a:buFont typeface="Wingdings" pitchFamily="2" charset="2"/>
              <a:buNone/>
              <a:defRPr/>
            </a:pPr>
            <a:endParaRPr lang="en-US" sz="1200" b="1"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Suggested strategy</a:t>
            </a:r>
          </a:p>
          <a:p>
            <a:pPr>
              <a:lnSpc>
                <a:spcPct val="90000"/>
              </a:lnSpc>
              <a:spcBef>
                <a:spcPts val="0"/>
              </a:spcBef>
              <a:buClr>
                <a:srgbClr val="FF0033"/>
              </a:buClr>
              <a:buFont typeface="Wingdings" pitchFamily="2" charset="2"/>
              <a:buNone/>
              <a:defRPr/>
            </a:pPr>
            <a:r>
              <a:rPr lang="en-US" sz="2000" kern="0" dirty="0">
                <a:solidFill>
                  <a:schemeClr val="tx1"/>
                </a:solidFill>
                <a:latin typeface="+mn-lt"/>
              </a:rPr>
              <a:t>Try new indoor active games or an arts and crafts project if weather limits outdoor play time</a:t>
            </a:r>
          </a:p>
          <a:p>
            <a:pPr marL="342900" indent="-342900">
              <a:lnSpc>
                <a:spcPct val="90000"/>
              </a:lnSpc>
              <a:spcBef>
                <a:spcPct val="20000"/>
              </a:spcBef>
              <a:buClr>
                <a:srgbClr val="FF0033"/>
              </a:buClr>
              <a:buFont typeface="Wingdings" pitchFamily="2" charset="2"/>
              <a:buNone/>
              <a:defRPr/>
            </a:pPr>
            <a:endParaRPr lang="en-US" sz="1200" kern="0" dirty="0">
              <a:solidFill>
                <a:schemeClr val="tx1"/>
              </a:solidFill>
              <a:latin typeface="+mn-lt"/>
            </a:endParaRPr>
          </a:p>
          <a:p>
            <a:pPr marL="342900" indent="-342900">
              <a:lnSpc>
                <a:spcPct val="90000"/>
              </a:lnSpc>
              <a:spcBef>
                <a:spcPts val="0"/>
              </a:spcBef>
              <a:buClr>
                <a:srgbClr val="FF0033"/>
              </a:buClr>
              <a:buFont typeface="Wingdings" pitchFamily="2" charset="2"/>
              <a:buNone/>
              <a:defRPr/>
            </a:pPr>
            <a:r>
              <a:rPr lang="en-US" sz="2000" b="1" kern="0" dirty="0">
                <a:solidFill>
                  <a:schemeClr val="tx1"/>
                </a:solidFill>
                <a:latin typeface="+mn-lt"/>
              </a:rPr>
              <a:t>Food &amp; Fun key </a:t>
            </a:r>
            <a:r>
              <a:rPr lang="en-US" sz="2000" b="1" kern="0" dirty="0" smtClean="0">
                <a:solidFill>
                  <a:schemeClr val="tx1"/>
                </a:solidFill>
                <a:latin typeface="+mn-lt"/>
              </a:rPr>
              <a:t>messages in Unit 8</a:t>
            </a:r>
            <a:endParaRPr lang="en-US" sz="2000" b="1" kern="0" dirty="0">
              <a:solidFill>
                <a:schemeClr val="tx1"/>
              </a:solidFill>
              <a:latin typeface="+mn-lt"/>
            </a:endParaRP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Moving your body keeps you fit</a:t>
            </a:r>
          </a:p>
          <a:p>
            <a:pPr marL="342900" indent="-342900" eaLnBrk="0" hangingPunct="0">
              <a:spcBef>
                <a:spcPct val="20000"/>
              </a:spcBef>
              <a:buClr>
                <a:srgbClr val="FF0033"/>
              </a:buClr>
              <a:buFont typeface="Wingdings" pitchFamily="2" charset="2"/>
              <a:buChar char="ü"/>
              <a:defRPr/>
            </a:pPr>
            <a:r>
              <a:rPr lang="en-US" sz="2000" kern="0" dirty="0">
                <a:solidFill>
                  <a:schemeClr val="tx1"/>
                </a:solidFill>
                <a:latin typeface="+mn-lt"/>
              </a:rPr>
              <a:t>Do something active instead of watching TV, playing video games, or spending time on the computer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&amp; Fun </a:t>
            </a:r>
            <a:r>
              <a:rPr lang="en-US" dirty="0" smtClean="0"/>
              <a:t>Training Videos</a:t>
            </a:r>
            <a:endParaRPr lang="en-US" dirty="0"/>
          </a:p>
        </p:txBody>
      </p:sp>
      <p:sp>
        <p:nvSpPr>
          <p:cNvPr id="3" name="Content Placeholder 2"/>
          <p:cNvSpPr>
            <a:spLocks noGrp="1"/>
          </p:cNvSpPr>
          <p:nvPr>
            <p:ph idx="1"/>
          </p:nvPr>
        </p:nvSpPr>
        <p:spPr>
          <a:xfrm>
            <a:off x="457200" y="1114424"/>
            <a:ext cx="8229600" cy="5057775"/>
          </a:xfrm>
        </p:spPr>
        <p:txBody>
          <a:bodyPr/>
          <a:lstStyle/>
          <a:p>
            <a:r>
              <a:rPr lang="en-US" sz="2400" dirty="0" smtClean="0"/>
              <a:t>Guide staff through </a:t>
            </a:r>
            <a:r>
              <a:rPr lang="en-US" sz="2400" dirty="0" smtClean="0"/>
              <a:t>the curriculum </a:t>
            </a:r>
            <a:r>
              <a:rPr lang="en-US" sz="2400" dirty="0" smtClean="0"/>
              <a:t>units, behavior </a:t>
            </a:r>
            <a:r>
              <a:rPr lang="en-US" sz="2400" dirty="0" smtClean="0"/>
              <a:t>goals, key </a:t>
            </a:r>
            <a:r>
              <a:rPr lang="en-US" sz="2400" dirty="0" smtClean="0"/>
              <a:t>messages &amp; ways </a:t>
            </a:r>
            <a:r>
              <a:rPr lang="en-US" sz="2400" dirty="0" smtClean="0"/>
              <a:t>to engage </a:t>
            </a:r>
            <a:r>
              <a:rPr lang="en-US" sz="2400" dirty="0" smtClean="0"/>
              <a:t>families</a:t>
            </a:r>
            <a:endParaRPr lang="en-US" sz="2400" dirty="0" smtClean="0"/>
          </a:p>
          <a:p>
            <a:r>
              <a:rPr lang="en-US" sz="2400" dirty="0" smtClean="0"/>
              <a:t>Each 10 minute video </a:t>
            </a:r>
            <a:r>
              <a:rPr lang="en-US" sz="2400" dirty="0" smtClean="0"/>
              <a:t>includes demonstrations of several activities </a:t>
            </a:r>
            <a:r>
              <a:rPr lang="en-US" sz="2400" dirty="0" smtClean="0"/>
              <a:t>being </a:t>
            </a:r>
            <a:r>
              <a:rPr lang="en-US" sz="2400" dirty="0" smtClean="0"/>
              <a:t>implemented in afterschool </a:t>
            </a:r>
            <a:r>
              <a:rPr lang="en-US" sz="2400" dirty="0" smtClean="0"/>
              <a:t>programs</a:t>
            </a:r>
            <a:endParaRPr lang="en-US" sz="2400" dirty="0" smtClean="0"/>
          </a:p>
          <a:p>
            <a:r>
              <a:rPr lang="en-US" sz="2400" dirty="0" smtClean="0"/>
              <a:t>Food </a:t>
            </a:r>
            <a:r>
              <a:rPr lang="en-US" sz="2400" dirty="0" smtClean="0"/>
              <a:t>&amp; Fun also has a YouTube station where you can view all of our training </a:t>
            </a:r>
            <a:r>
              <a:rPr lang="en-US" sz="2400" dirty="0" smtClean="0"/>
              <a:t>videos</a:t>
            </a:r>
          </a:p>
          <a:p>
            <a:r>
              <a:rPr lang="en-US" sz="2400" dirty="0" smtClean="0"/>
              <a:t>6 segments highlight </a:t>
            </a:r>
            <a:r>
              <a:rPr lang="en-US" sz="2400" dirty="0" smtClean="0"/>
              <a:t>the main topics of Food &amp; </a:t>
            </a:r>
            <a:r>
              <a:rPr lang="en-US" sz="2400" dirty="0" smtClean="0"/>
              <a:t>Fun: </a:t>
            </a:r>
          </a:p>
          <a:p>
            <a:pPr lvl="1"/>
            <a:r>
              <a:rPr lang="en-US" sz="2000" dirty="0" smtClean="0"/>
              <a:t>1</a:t>
            </a:r>
            <a:r>
              <a:rPr lang="en-US" sz="2000" dirty="0" smtClean="0"/>
              <a:t>: Introduction </a:t>
            </a:r>
            <a:endParaRPr lang="en-US" sz="2000" dirty="0" smtClean="0"/>
          </a:p>
          <a:p>
            <a:pPr lvl="1"/>
            <a:r>
              <a:rPr lang="en-US" sz="2000" dirty="0" smtClean="0"/>
              <a:t>2</a:t>
            </a:r>
            <a:r>
              <a:rPr lang="en-US" sz="2000" dirty="0" smtClean="0"/>
              <a:t>: Fruits and Vegetables </a:t>
            </a:r>
            <a:endParaRPr lang="en-US" sz="2000" dirty="0" smtClean="0"/>
          </a:p>
          <a:p>
            <a:pPr lvl="1"/>
            <a:r>
              <a:rPr lang="en-US" sz="2000" dirty="0" smtClean="0"/>
              <a:t>3</a:t>
            </a:r>
            <a:r>
              <a:rPr lang="en-US" sz="2000" dirty="0" smtClean="0"/>
              <a:t>: Physical Activity and Screen Time </a:t>
            </a:r>
            <a:endParaRPr lang="en-US" sz="2000" dirty="0" smtClean="0"/>
          </a:p>
          <a:p>
            <a:pPr lvl="1"/>
            <a:r>
              <a:rPr lang="en-US" sz="2000" dirty="0" smtClean="0"/>
              <a:t>4</a:t>
            </a:r>
            <a:r>
              <a:rPr lang="en-US" sz="2000" dirty="0" smtClean="0"/>
              <a:t>: Water </a:t>
            </a:r>
            <a:endParaRPr lang="en-US" sz="2000" dirty="0" smtClean="0"/>
          </a:p>
          <a:p>
            <a:pPr lvl="1"/>
            <a:r>
              <a:rPr lang="en-US" sz="2000" dirty="0" smtClean="0"/>
              <a:t>5</a:t>
            </a:r>
            <a:r>
              <a:rPr lang="en-US" sz="2000" dirty="0" smtClean="0"/>
              <a:t>: Healthy and Unhealthy Fats </a:t>
            </a:r>
            <a:endParaRPr lang="en-US" sz="2000" dirty="0" smtClean="0"/>
          </a:p>
          <a:p>
            <a:pPr lvl="1"/>
            <a:r>
              <a:rPr lang="en-US" sz="2000" dirty="0" smtClean="0"/>
              <a:t>6</a:t>
            </a:r>
            <a:r>
              <a:rPr lang="en-US" sz="2000" dirty="0" smtClean="0"/>
              <a:t>: Whole Grains </a:t>
            </a:r>
            <a:endParaRPr lang="en-US" sz="2000" dirty="0"/>
          </a:p>
        </p:txBody>
      </p:sp>
      <p:sp>
        <p:nvSpPr>
          <p:cNvPr id="4" name="Footer Placeholder 3"/>
          <p:cNvSpPr>
            <a:spLocks noGrp="1"/>
          </p:cNvSpPr>
          <p:nvPr>
            <p:ph type="ftr" sz="quarter" idx="11"/>
          </p:nvPr>
        </p:nvSpPr>
        <p:spPr/>
        <p:txBody>
          <a:bodyPr/>
          <a:lstStyle/>
          <a:p>
            <a:pPr>
              <a:defRPr/>
            </a:pPr>
            <a:r>
              <a:rPr lang="en-US" smtClean="0"/>
              <a:t>Part 1: Training Trainers</a:t>
            </a:r>
            <a:endParaRPr lang="en-US" dirty="0"/>
          </a:p>
        </p:txBody>
      </p:sp>
      <p:pic>
        <p:nvPicPr>
          <p:cNvPr id="1027" name="Picture 3" descr="S:\HPRC Research Assistants\Food &amp; Fun Video\Images_Food &amp; Fun\JPEG Files\FoodFunVeggies-KidsLogo.jpg"/>
          <p:cNvPicPr>
            <a:picLocks noChangeAspect="1" noChangeArrowheads="1"/>
          </p:cNvPicPr>
          <p:nvPr/>
        </p:nvPicPr>
        <p:blipFill>
          <a:blip r:embed="rId2" cstate="print"/>
          <a:srcRect/>
          <a:stretch>
            <a:fillRect/>
          </a:stretch>
        </p:blipFill>
        <p:spPr bwMode="auto">
          <a:xfrm>
            <a:off x="6096000" y="4038600"/>
            <a:ext cx="2286313" cy="2420938"/>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&amp; Fun Online</a:t>
            </a:r>
            <a:endParaRPr lang="en-US" dirty="0"/>
          </a:p>
        </p:txBody>
      </p:sp>
      <p:sp>
        <p:nvSpPr>
          <p:cNvPr id="3" name="Content Placeholder 2"/>
          <p:cNvSpPr>
            <a:spLocks noGrp="1"/>
          </p:cNvSpPr>
          <p:nvPr>
            <p:ph idx="1"/>
          </p:nvPr>
        </p:nvSpPr>
        <p:spPr>
          <a:xfrm>
            <a:off x="457200" y="1114424"/>
            <a:ext cx="8229600" cy="4981575"/>
          </a:xfrm>
        </p:spPr>
        <p:txBody>
          <a:bodyPr/>
          <a:lstStyle/>
          <a:p>
            <a:r>
              <a:rPr lang="en-US" sz="2400" dirty="0" smtClean="0"/>
              <a:t>Staff can access all Food &amp; Fun activities and resources for free at </a:t>
            </a:r>
            <a:r>
              <a:rPr lang="en-US" sz="2400" dirty="0" smtClean="0">
                <a:hlinkClick r:id="rId2"/>
              </a:rPr>
              <a:t>foodandfun.org</a:t>
            </a:r>
            <a:endParaRPr lang="en-US" sz="2400" dirty="0" smtClean="0"/>
          </a:p>
          <a:p>
            <a:r>
              <a:rPr lang="en-US" sz="2400" dirty="0" smtClean="0"/>
              <a:t>Site was developed in summer 2011 &amp; is continually updated</a:t>
            </a:r>
          </a:p>
          <a:p>
            <a:r>
              <a:rPr lang="en-US" sz="2400" b="1" dirty="0" smtClean="0">
                <a:solidFill>
                  <a:schemeClr val="accent6">
                    <a:lumMod val="60000"/>
                    <a:lumOff val="40000"/>
                  </a:schemeClr>
                </a:solidFill>
              </a:rPr>
              <a:t>Learn</a:t>
            </a:r>
            <a:r>
              <a:rPr lang="en-US" sz="2400" dirty="0" smtClean="0"/>
              <a:t> section: program staff can access the 11 teaching units, handouts for families, info on the health standards</a:t>
            </a:r>
          </a:p>
          <a:p>
            <a:r>
              <a:rPr lang="en-US" sz="2400" dirty="0" smtClean="0"/>
              <a:t>Parents can access our Food, Fun and Family resources in the</a:t>
            </a:r>
            <a:r>
              <a:rPr lang="en-US" sz="2400" dirty="0" smtClean="0">
                <a:solidFill>
                  <a:schemeClr val="accent6">
                    <a:lumMod val="60000"/>
                    <a:lumOff val="40000"/>
                  </a:schemeClr>
                </a:solidFill>
              </a:rPr>
              <a:t> </a:t>
            </a:r>
            <a:r>
              <a:rPr lang="en-US" sz="2400" b="1" dirty="0" smtClean="0">
                <a:solidFill>
                  <a:schemeClr val="accent6">
                    <a:lumMod val="60000"/>
                    <a:lumOff val="40000"/>
                  </a:schemeClr>
                </a:solidFill>
              </a:rPr>
              <a:t>Learn </a:t>
            </a:r>
            <a:r>
              <a:rPr lang="en-US" sz="2400" dirty="0" smtClean="0"/>
              <a:t>section for ideas for healthy eating &amp; activity at home</a:t>
            </a:r>
          </a:p>
          <a:p>
            <a:r>
              <a:rPr lang="en-US" sz="2400" dirty="0" smtClean="0"/>
              <a:t>The </a:t>
            </a:r>
            <a:r>
              <a:rPr lang="en-US" sz="2400" b="1" dirty="0" smtClean="0">
                <a:solidFill>
                  <a:schemeClr val="accent6">
                    <a:lumMod val="60000"/>
                    <a:lumOff val="40000"/>
                  </a:schemeClr>
                </a:solidFill>
              </a:rPr>
              <a:t>Change</a:t>
            </a:r>
            <a:r>
              <a:rPr lang="en-US" sz="2400" b="1" dirty="0" smtClean="0"/>
              <a:t> </a:t>
            </a:r>
            <a:r>
              <a:rPr lang="en-US" sz="2400" dirty="0" smtClean="0"/>
              <a:t>section has tools to help staff &amp; parents assess how healthy their program &amp; home environments are</a:t>
            </a:r>
          </a:p>
          <a:p>
            <a:r>
              <a:rPr lang="en-US" sz="2400" dirty="0" smtClean="0"/>
              <a:t>Staff will also find tip sheets for making healthy changes and guides on changing program policy in the </a:t>
            </a:r>
            <a:r>
              <a:rPr lang="en-US" sz="2400" b="1" dirty="0" smtClean="0">
                <a:solidFill>
                  <a:schemeClr val="accent6">
                    <a:lumMod val="60000"/>
                    <a:lumOff val="40000"/>
                  </a:schemeClr>
                </a:solidFill>
              </a:rPr>
              <a:t>Change</a:t>
            </a:r>
            <a:r>
              <a:rPr lang="en-US" sz="2400" b="1" dirty="0" smtClean="0"/>
              <a:t> </a:t>
            </a:r>
            <a:r>
              <a:rPr lang="en-US" sz="2400" dirty="0" smtClean="0"/>
              <a:t>section.</a:t>
            </a:r>
            <a:endParaRPr lang="en-US" sz="2400" dirty="0"/>
          </a:p>
        </p:txBody>
      </p:sp>
      <p:sp>
        <p:nvSpPr>
          <p:cNvPr id="4" name="Footer Placeholder 3"/>
          <p:cNvSpPr>
            <a:spLocks noGrp="1"/>
          </p:cNvSpPr>
          <p:nvPr>
            <p:ph type="ftr" sz="quarter" idx="11"/>
          </p:nvPr>
        </p:nvSpPr>
        <p:spPr/>
        <p:txBody>
          <a:bodyPr/>
          <a:lstStyle/>
          <a:p>
            <a:pPr>
              <a:defRPr/>
            </a:pPr>
            <a:r>
              <a:rPr lang="en-US" smtClean="0"/>
              <a:t>Part 1: Training Trainers</a:t>
            </a:r>
            <a:endParaRPr lang="en-US" dirty="0"/>
          </a:p>
        </p:txBody>
      </p:sp>
      <p:pic>
        <p:nvPicPr>
          <p:cNvPr id="2050" name="Picture 2" descr="S:\HPRC Research Assistants\Food &amp; Fun Video\Images_Food &amp; Fun\JPEG Files\WordingOnly-AfSch.jpg"/>
          <p:cNvPicPr>
            <a:picLocks noChangeAspect="1" noChangeArrowheads="1"/>
          </p:cNvPicPr>
          <p:nvPr/>
        </p:nvPicPr>
        <p:blipFill>
          <a:blip r:embed="rId3" cstate="print"/>
          <a:srcRect/>
          <a:stretch>
            <a:fillRect/>
          </a:stretch>
        </p:blipFill>
        <p:spPr bwMode="auto">
          <a:xfrm>
            <a:off x="1524000" y="5518640"/>
            <a:ext cx="5767387" cy="126316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Getting Started at your Program</a:t>
            </a:r>
          </a:p>
        </p:txBody>
      </p:sp>
      <p:sp>
        <p:nvSpPr>
          <p:cNvPr id="38915" name="Footer Placeholder 3"/>
          <p:cNvSpPr>
            <a:spLocks noGrp="1"/>
          </p:cNvSpPr>
          <p:nvPr>
            <p:ph type="ftr" sz="quarter" idx="11"/>
          </p:nvPr>
        </p:nvSpPr>
        <p:spPr>
          <a:noFill/>
        </p:spPr>
        <p:txBody>
          <a:bodyPr/>
          <a:lstStyle/>
          <a:p>
            <a:r>
              <a:rPr lang="en-US" dirty="0" smtClean="0"/>
              <a:t>Food &amp; Fun Training: Part 1</a:t>
            </a:r>
          </a:p>
        </p:txBody>
      </p:sp>
      <p:graphicFrame>
        <p:nvGraphicFramePr>
          <p:cNvPr id="6" name="Table 5"/>
          <p:cNvGraphicFramePr>
            <a:graphicFrameLocks noGrp="1"/>
          </p:cNvGraphicFramePr>
          <p:nvPr/>
        </p:nvGraphicFramePr>
        <p:xfrm>
          <a:off x="152400" y="1082091"/>
          <a:ext cx="8839200" cy="5166309"/>
        </p:xfrm>
        <a:graphic>
          <a:graphicData uri="http://schemas.openxmlformats.org/drawingml/2006/table">
            <a:tbl>
              <a:tblPr firstRow="1" bandRow="1">
                <a:tableStyleId>{9DCAF9ED-07DC-4A11-8D7F-57B35C25682E}</a:tableStyleId>
              </a:tblPr>
              <a:tblGrid>
                <a:gridCol w="3200400"/>
                <a:gridCol w="5638800"/>
              </a:tblGrid>
              <a:tr h="361319">
                <a:tc>
                  <a:txBody>
                    <a:bodyPr/>
                    <a:lstStyle/>
                    <a:p>
                      <a:r>
                        <a:rPr lang="en-US" dirty="0" smtClean="0"/>
                        <a:t>Training</a:t>
                      </a:r>
                      <a:r>
                        <a:rPr lang="en-US" baseline="0" dirty="0" smtClean="0"/>
                        <a:t> resources</a:t>
                      </a:r>
                      <a:endParaRPr lang="en-US" dirty="0"/>
                    </a:p>
                  </a:txBody>
                  <a:tcPr/>
                </a:tc>
                <a:tc>
                  <a:txBody>
                    <a:bodyPr/>
                    <a:lstStyle/>
                    <a:p>
                      <a:r>
                        <a:rPr lang="en-US" dirty="0" smtClean="0"/>
                        <a:t>Where to find them</a:t>
                      </a:r>
                      <a:endParaRPr lang="en-US" dirty="0"/>
                    </a:p>
                  </a:txBody>
                  <a:tcPr/>
                </a:tc>
              </a:tr>
              <a:tr h="328198">
                <a:tc>
                  <a:txBody>
                    <a:bodyPr/>
                    <a:lstStyle/>
                    <a:p>
                      <a:r>
                        <a:rPr lang="en-US" sz="1600" b="1" dirty="0" smtClean="0"/>
                        <a:t>Training</a:t>
                      </a:r>
                      <a:r>
                        <a:rPr lang="en-US" sz="1600" b="1" baseline="0" dirty="0" smtClean="0"/>
                        <a:t> </a:t>
                      </a:r>
                      <a:r>
                        <a:rPr lang="en-US" sz="1600" b="1" dirty="0" smtClean="0"/>
                        <a:t>slides</a:t>
                      </a:r>
                      <a:endParaRPr lang="en-US" sz="1600" b="1" dirty="0"/>
                    </a:p>
                  </a:txBody>
                  <a:tcPr/>
                </a:tc>
                <a:tc>
                  <a:txBody>
                    <a:bodyPr/>
                    <a:lstStyle/>
                    <a:p>
                      <a:r>
                        <a:rPr lang="en-US" sz="1600" dirty="0" smtClean="0"/>
                        <a:t>Right</a:t>
                      </a:r>
                      <a:r>
                        <a:rPr lang="en-US" sz="1600" baseline="0" dirty="0" smtClean="0"/>
                        <a:t> here! </a:t>
                      </a:r>
                      <a:r>
                        <a:rPr lang="en-US" sz="1600" b="1" baseline="0" dirty="0" smtClean="0"/>
                        <a:t>Change </a:t>
                      </a:r>
                      <a:r>
                        <a:rPr lang="en-US" sz="1600" b="0" baseline="0" dirty="0" smtClean="0"/>
                        <a:t>section of foodandfun.org</a:t>
                      </a:r>
                      <a:endParaRPr lang="en-US" sz="1600" dirty="0"/>
                    </a:p>
                  </a:txBody>
                  <a:tcPr/>
                </a:tc>
              </a:tr>
              <a:tr h="564685">
                <a:tc>
                  <a:txBody>
                    <a:bodyPr/>
                    <a:lstStyle/>
                    <a:p>
                      <a:r>
                        <a:rPr lang="en-US" sz="1600" b="1" dirty="0" smtClean="0"/>
                        <a:t>Training videos</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Change</a:t>
                      </a:r>
                      <a:r>
                        <a:rPr lang="en-US" sz="1600" b="1" baseline="0" dirty="0" smtClean="0"/>
                        <a:t> </a:t>
                      </a:r>
                      <a:r>
                        <a:rPr lang="en-US" sz="1600" b="0" baseline="0" dirty="0" smtClean="0"/>
                        <a:t>section of foodandfun.org</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t>Food &amp; Fun Video Channel on YouTube</a:t>
                      </a:r>
                      <a:endParaRPr lang="en-US" sz="1600" b="1" dirty="0" smtClean="0"/>
                    </a:p>
                  </a:txBody>
                  <a:tcPr/>
                </a:tc>
              </a:tr>
              <a:tr h="466704">
                <a:tc>
                  <a:txBody>
                    <a:bodyPr/>
                    <a:lstStyle/>
                    <a:p>
                      <a:r>
                        <a:rPr lang="en-US" sz="1600" b="1" dirty="0" smtClean="0"/>
                        <a:t>Food &amp; Fun</a:t>
                      </a:r>
                      <a:r>
                        <a:rPr lang="en-US" sz="1600" b="1" baseline="0" dirty="0" smtClean="0"/>
                        <a:t> Facilitator’s Guide</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t>Change </a:t>
                      </a:r>
                      <a:r>
                        <a:rPr lang="en-US" sz="1600" b="0" baseline="0" dirty="0" smtClean="0"/>
                        <a:t>section of foodandfun.org</a:t>
                      </a:r>
                      <a:endParaRPr lang="en-US" sz="1600" dirty="0" smtClean="0"/>
                    </a:p>
                  </a:txBody>
                  <a:tcPr/>
                </a:tc>
              </a:tr>
              <a:tr h="466704">
                <a:tc>
                  <a:txBody>
                    <a:bodyPr/>
                    <a:lstStyle/>
                    <a:p>
                      <a:r>
                        <a:rPr lang="en-US" sz="1600" b="1" dirty="0" smtClean="0"/>
                        <a:t>Getting Staff</a:t>
                      </a:r>
                      <a:r>
                        <a:rPr lang="en-US" sz="1600" b="1" baseline="0" dirty="0" smtClean="0"/>
                        <a:t> on Board</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t>Learn </a:t>
                      </a:r>
                      <a:r>
                        <a:rPr lang="en-US" sz="1600" b="0" baseline="0" dirty="0" smtClean="0"/>
                        <a:t>section of foodandfun.org</a:t>
                      </a:r>
                      <a:endParaRPr lang="en-US" sz="1600" b="1" dirty="0" smtClean="0"/>
                    </a:p>
                  </a:txBody>
                  <a:tcPr/>
                </a:tc>
              </a:tr>
              <a:tr h="466704">
                <a:tc>
                  <a:txBody>
                    <a:bodyPr/>
                    <a:lstStyle/>
                    <a:p>
                      <a:r>
                        <a:rPr lang="en-US" sz="1600" b="1" dirty="0" smtClean="0"/>
                        <a:t>About Guide</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t>Learn</a:t>
                      </a:r>
                      <a:r>
                        <a:rPr lang="en-US" sz="1600" baseline="0" dirty="0" smtClean="0"/>
                        <a:t> section of foodandfun.org</a:t>
                      </a:r>
                      <a:endParaRPr lang="en-US" sz="1600" dirty="0" smtClean="0"/>
                    </a:p>
                  </a:txBody>
                  <a:tcPr/>
                </a:tc>
              </a:tr>
              <a:tr h="802447">
                <a:tc>
                  <a:txBody>
                    <a:bodyPr/>
                    <a:lstStyle/>
                    <a:p>
                      <a:r>
                        <a:rPr lang="en-US" sz="1600" b="1" dirty="0" smtClean="0"/>
                        <a:t>Environmental Standards for Nutrition and Physical Activity in Out-of-School Time Programs </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Learn</a:t>
                      </a:r>
                      <a:r>
                        <a:rPr lang="en-US" sz="1600" b="0" dirty="0" smtClean="0"/>
                        <a:t> section of foodandfun.org</a:t>
                      </a:r>
                      <a:endParaRPr lang="en-US" sz="1600" b="1" dirty="0" smtClean="0"/>
                    </a:p>
                  </a:txBody>
                  <a:tcPr/>
                </a:tc>
              </a:tr>
              <a:tr h="564685">
                <a:tc>
                  <a:txBody>
                    <a:bodyPr/>
                    <a:lstStyle/>
                    <a:p>
                      <a:r>
                        <a:rPr lang="en-US" sz="1600" b="1" dirty="0" smtClean="0"/>
                        <a:t>Key Messages</a:t>
                      </a:r>
                      <a:r>
                        <a:rPr lang="en-US" sz="1600" b="1" baseline="0" dirty="0" smtClean="0"/>
                        <a:t> for Staff</a:t>
                      </a:r>
                      <a:endParaRPr lang="en-US" sz="1600" b="1" dirty="0"/>
                    </a:p>
                  </a:txBody>
                  <a:tcPr/>
                </a:tc>
                <a:tc>
                  <a:txBody>
                    <a:bodyPr/>
                    <a:lstStyle/>
                    <a:p>
                      <a:r>
                        <a:rPr lang="en-US" sz="1600" dirty="0" smtClean="0"/>
                        <a:t>First webpage of each unit in </a:t>
                      </a:r>
                      <a:r>
                        <a:rPr lang="en-US" sz="1600" b="1" dirty="0" smtClean="0"/>
                        <a:t>Learn </a:t>
                      </a:r>
                      <a:r>
                        <a:rPr lang="en-US" sz="1600" b="0" dirty="0" smtClean="0"/>
                        <a:t>section of foodandfun.org</a:t>
                      </a:r>
                      <a:endParaRPr lang="en-US" sz="1600" dirty="0" smtClean="0"/>
                    </a:p>
                    <a:p>
                      <a:r>
                        <a:rPr lang="en-US" sz="1600" dirty="0" smtClean="0"/>
                        <a:t>Page</a:t>
                      </a:r>
                      <a:r>
                        <a:rPr lang="en-US" sz="1600" baseline="0" dirty="0" smtClean="0"/>
                        <a:t> </a:t>
                      </a:r>
                      <a:r>
                        <a:rPr lang="en-US" sz="1600" baseline="0" dirty="0" smtClean="0"/>
                        <a:t>4 of each unit on CD </a:t>
                      </a:r>
                      <a:endParaRPr lang="en-US" sz="1600" baseline="0" dirty="0" smtClean="0"/>
                    </a:p>
                  </a:txBody>
                  <a:tcPr/>
                </a:tc>
              </a:tr>
              <a:tr h="361319">
                <a:tc>
                  <a:txBody>
                    <a:bodyPr/>
                    <a:lstStyle/>
                    <a:p>
                      <a:r>
                        <a:rPr lang="en-US" sz="1600" b="1" dirty="0" smtClean="0"/>
                        <a:t>Healthy Places Health Kids poster</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Change </a:t>
                      </a:r>
                      <a:r>
                        <a:rPr lang="en-US" sz="1600" b="0" dirty="0" smtClean="0"/>
                        <a:t>section of foodandfun.org</a:t>
                      </a:r>
                      <a:endParaRPr lang="en-US" sz="1600" b="1" dirty="0" smtClean="0"/>
                    </a:p>
                  </a:txBody>
                  <a:tcPr/>
                </a:tc>
              </a:tr>
              <a:tr h="361319">
                <a:tc>
                  <a:txBody>
                    <a:bodyPr/>
                    <a:lstStyle/>
                    <a:p>
                      <a:r>
                        <a:rPr lang="en-US" sz="1600" b="1" dirty="0" smtClean="0"/>
                        <a:t>Tip sheets &amp; quick</a:t>
                      </a:r>
                      <a:r>
                        <a:rPr lang="en-US" sz="1600" b="1" baseline="0" dirty="0" smtClean="0"/>
                        <a:t> guides</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Change</a:t>
                      </a:r>
                      <a:r>
                        <a:rPr lang="en-US" sz="1600" b="1" baseline="0" dirty="0" smtClean="0"/>
                        <a:t> </a:t>
                      </a:r>
                      <a:r>
                        <a:rPr lang="en-US" sz="1600" b="0" baseline="0" dirty="0" smtClean="0"/>
                        <a:t>section of foodandfun.org</a:t>
                      </a:r>
                      <a:endParaRPr lang="en-US" sz="1600" b="1" dirty="0" smtClean="0"/>
                    </a:p>
                  </a:txBody>
                  <a:tcPr/>
                </a:tc>
              </a:tr>
              <a:tr h="361319">
                <a:tc>
                  <a:txBody>
                    <a:bodyPr/>
                    <a:lstStyle/>
                    <a:p>
                      <a:r>
                        <a:rPr lang="en-US" sz="1600" b="1" dirty="0" smtClean="0"/>
                        <a:t>Policy Writing</a:t>
                      </a:r>
                      <a:r>
                        <a:rPr lang="en-US" sz="1600" b="1" baseline="0" dirty="0" smtClean="0"/>
                        <a:t> guide</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Change </a:t>
                      </a:r>
                      <a:r>
                        <a:rPr lang="en-US" sz="1600" b="0" dirty="0" smtClean="0"/>
                        <a:t>section of foodandfun.org</a:t>
                      </a:r>
                      <a:endParaRPr lang="en-US" sz="1600" b="1" dirty="0" smtClean="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dirty="0" smtClean="0"/>
              <a:t>Your Assignment . . . </a:t>
            </a:r>
          </a:p>
        </p:txBody>
      </p:sp>
      <p:sp>
        <p:nvSpPr>
          <p:cNvPr id="39939" name="Rectangle 3"/>
          <p:cNvSpPr>
            <a:spLocks noGrp="1" noChangeArrowheads="1"/>
          </p:cNvSpPr>
          <p:nvPr>
            <p:ph type="body" idx="1"/>
          </p:nvPr>
        </p:nvSpPr>
        <p:spPr>
          <a:xfrm>
            <a:off x="381000" y="1447800"/>
            <a:ext cx="8229600" cy="4616450"/>
          </a:xfrm>
        </p:spPr>
        <p:txBody>
          <a:bodyPr/>
          <a:lstStyle/>
          <a:p>
            <a:pPr eaLnBrk="1" hangingPunct="1"/>
            <a:r>
              <a:rPr lang="en-US" dirty="0" smtClean="0"/>
              <a:t>Spend 15 minutes brainstorming &amp; planning for how to use Food &amp; Fun at your program</a:t>
            </a:r>
          </a:p>
          <a:p>
            <a:pPr eaLnBrk="1" hangingPunct="1"/>
            <a:r>
              <a:rPr lang="en-US" dirty="0" smtClean="0"/>
              <a:t>Try out the curriculum at your program</a:t>
            </a:r>
          </a:p>
          <a:p>
            <a:pPr eaLnBrk="1" hangingPunct="1"/>
            <a:r>
              <a:rPr lang="en-US" dirty="0" smtClean="0"/>
              <a:t>Share what you learned with other staff at your program</a:t>
            </a:r>
          </a:p>
          <a:p>
            <a:pPr eaLnBrk="1" hangingPunct="1"/>
            <a:r>
              <a:rPr lang="en-US" dirty="0" smtClean="0"/>
              <a:t>Report anything you try out on the monthly Nutrition &amp; Physical Activity Planning Tool</a:t>
            </a:r>
          </a:p>
        </p:txBody>
      </p:sp>
      <p:sp>
        <p:nvSpPr>
          <p:cNvPr id="39940" name="Footer Placeholder 3"/>
          <p:cNvSpPr>
            <a:spLocks noGrp="1"/>
          </p:cNvSpPr>
          <p:nvPr>
            <p:ph type="ftr" sz="quarter" idx="11"/>
          </p:nvPr>
        </p:nvSpPr>
        <p:spPr>
          <a:noFill/>
        </p:spPr>
        <p:txBody>
          <a:bodyPr/>
          <a:lstStyle/>
          <a:p>
            <a:r>
              <a:rPr lang="en-US" dirty="0" smtClean="0"/>
              <a:t>Food &amp; Fun Training: Part 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533400" y="1981200"/>
            <a:ext cx="8382000" cy="1524000"/>
          </a:xfrm>
        </p:spPr>
        <p:txBody>
          <a:bodyPr/>
          <a:lstStyle/>
          <a:p>
            <a:pPr eaLnBrk="1" hangingPunct="1"/>
            <a:r>
              <a:rPr lang="en-US" sz="2400" dirty="0" smtClean="0">
                <a:hlinkClick r:id="rId3"/>
              </a:rPr>
              <a:t>http</a:t>
            </a:r>
            <a:r>
              <a:rPr lang="en-US" sz="2400" dirty="0" smtClean="0">
                <a:hlinkClick r:id="rId3"/>
              </a:rPr>
              <a:t>://www.foodandfun</a:t>
            </a:r>
            <a:r>
              <a:rPr lang="en-US" sz="2400" dirty="0" smtClean="0">
                <a:hlinkClick r:id="rId3"/>
              </a:rPr>
              <a:t>.org</a:t>
            </a:r>
            <a:r>
              <a:rPr lang="en-US" sz="2400" dirty="0" smtClean="0"/>
              <a:t/>
            </a:r>
            <a:br>
              <a:rPr lang="en-US" sz="2400" dirty="0" smtClean="0"/>
            </a:br>
            <a:r>
              <a:rPr lang="en-US" sz="3200" dirty="0" smtClean="0"/>
              <a:t> </a:t>
            </a:r>
            <a:r>
              <a:rPr lang="en-US" sz="2000" dirty="0" smtClean="0">
                <a:hlinkClick r:id="rId4"/>
              </a:rPr>
              <a:t>www.hsph.harvard.edu/nutritionsource</a:t>
            </a:r>
            <a:r>
              <a:rPr lang="en-US" sz="2000" dirty="0" smtClean="0"/>
              <a:t> </a:t>
            </a:r>
          </a:p>
        </p:txBody>
      </p:sp>
      <p:sp>
        <p:nvSpPr>
          <p:cNvPr id="40963" name="Rectangle 3"/>
          <p:cNvSpPr>
            <a:spLocks noGrp="1" noChangeArrowheads="1"/>
          </p:cNvSpPr>
          <p:nvPr>
            <p:ph type="subTitle" idx="1"/>
          </p:nvPr>
        </p:nvSpPr>
        <p:spPr>
          <a:xfrm>
            <a:off x="2819400" y="3733800"/>
            <a:ext cx="5867400" cy="1143000"/>
          </a:xfrm>
        </p:spPr>
        <p:txBody>
          <a:bodyPr/>
          <a:lstStyle/>
          <a:p>
            <a:pPr eaLnBrk="1" hangingPunct="1"/>
            <a:r>
              <a:rPr lang="en-US" dirty="0" smtClean="0">
                <a:solidFill>
                  <a:srgbClr val="920000"/>
                </a:solidFill>
              </a:rPr>
              <a:t>Come visit us!</a:t>
            </a:r>
          </a:p>
        </p:txBody>
      </p:sp>
      <p:pic>
        <p:nvPicPr>
          <p:cNvPr id="40964" name="Picture 4" descr="header_popup"/>
          <p:cNvPicPr>
            <a:picLocks noChangeAspect="1" noChangeArrowheads="1"/>
          </p:cNvPicPr>
          <p:nvPr/>
        </p:nvPicPr>
        <p:blipFill>
          <a:blip r:embed="rId5" cstate="print"/>
          <a:srcRect/>
          <a:stretch>
            <a:fillRect/>
          </a:stretch>
        </p:blipFill>
        <p:spPr bwMode="auto">
          <a:xfrm>
            <a:off x="0" y="0"/>
            <a:ext cx="9144000" cy="1828800"/>
          </a:xfrm>
          <a:prstGeom prst="rect">
            <a:avLst/>
          </a:prstGeom>
          <a:noFill/>
          <a:ln w="9525">
            <a:noFill/>
            <a:miter lim="800000"/>
            <a:headEnd/>
            <a:tailEnd/>
          </a:ln>
        </p:spPr>
      </p:pic>
      <p:pic>
        <p:nvPicPr>
          <p:cNvPr id="40965" name="Picture 5" descr="SC_69"/>
          <p:cNvPicPr>
            <a:picLocks noChangeAspect="1" noChangeArrowheads="1"/>
          </p:cNvPicPr>
          <p:nvPr/>
        </p:nvPicPr>
        <p:blipFill>
          <a:blip r:embed="rId6" cstate="print"/>
          <a:srcRect/>
          <a:stretch>
            <a:fillRect/>
          </a:stretch>
        </p:blipFill>
        <p:spPr bwMode="auto">
          <a:xfrm>
            <a:off x="152400" y="2895600"/>
            <a:ext cx="2305050" cy="3454400"/>
          </a:xfrm>
          <a:prstGeom prst="rect">
            <a:avLst/>
          </a:prstGeom>
          <a:noFill/>
          <a:ln w="9525">
            <a:noFill/>
            <a:miter lim="800000"/>
            <a:headEnd/>
            <a:tailEnd/>
          </a:ln>
        </p:spPr>
      </p:pic>
      <p:sp>
        <p:nvSpPr>
          <p:cNvPr id="40966" name="Footer Placeholder 5"/>
          <p:cNvSpPr>
            <a:spLocks noGrp="1"/>
          </p:cNvSpPr>
          <p:nvPr>
            <p:ph type="ftr" sz="quarter" idx="11"/>
          </p:nvPr>
        </p:nvSpPr>
        <p:spPr>
          <a:noFill/>
        </p:spPr>
        <p:txBody>
          <a:bodyPr/>
          <a:lstStyle/>
          <a:p>
            <a:r>
              <a:rPr lang="en-US" dirty="0" smtClean="0"/>
              <a:t>Food &amp; Fun Training: Part 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229100" y="3076575"/>
            <a:ext cx="9144000" cy="0"/>
          </a:xfrm>
          <a:prstGeom prst="rect">
            <a:avLst/>
          </a:prstGeom>
          <a:noFill/>
          <a:ln w="9525">
            <a:noFill/>
            <a:miter lim="800000"/>
            <a:headEnd/>
            <a:tailEnd/>
          </a:ln>
        </p:spPr>
        <p:txBody>
          <a:bodyPr>
            <a:spAutoFit/>
          </a:bodyPr>
          <a:lstStyle/>
          <a:p>
            <a:endParaRPr lang="en-US" dirty="0"/>
          </a:p>
        </p:txBody>
      </p:sp>
      <p:sp>
        <p:nvSpPr>
          <p:cNvPr id="17411" name="Rectangle 4"/>
          <p:cNvSpPr>
            <a:spLocks noChangeArrowheads="1"/>
          </p:cNvSpPr>
          <p:nvPr/>
        </p:nvSpPr>
        <p:spPr bwMode="auto">
          <a:xfrm>
            <a:off x="2071688" y="2952750"/>
            <a:ext cx="9144000" cy="0"/>
          </a:xfrm>
          <a:prstGeom prst="rect">
            <a:avLst/>
          </a:prstGeom>
          <a:noFill/>
          <a:ln w="9525">
            <a:noFill/>
            <a:miter lim="800000"/>
            <a:headEnd/>
            <a:tailEnd/>
          </a:ln>
        </p:spPr>
        <p:txBody>
          <a:bodyPr>
            <a:spAutoFit/>
          </a:bodyPr>
          <a:lstStyle/>
          <a:p>
            <a:endParaRPr lang="en-US" dirty="0"/>
          </a:p>
        </p:txBody>
      </p:sp>
      <p:sp>
        <p:nvSpPr>
          <p:cNvPr id="17412" name="Title 7"/>
          <p:cNvSpPr>
            <a:spLocks noGrp="1"/>
          </p:cNvSpPr>
          <p:nvPr>
            <p:ph type="title"/>
          </p:nvPr>
        </p:nvSpPr>
        <p:spPr/>
        <p:txBody>
          <a:bodyPr/>
          <a:lstStyle/>
          <a:p>
            <a:pPr eaLnBrk="1" hangingPunct="1"/>
            <a:r>
              <a:rPr lang="en-US" dirty="0" smtClean="0"/>
              <a:t>Food and Fun Afterschool Curriculum </a:t>
            </a:r>
          </a:p>
        </p:txBody>
      </p:sp>
      <p:sp>
        <p:nvSpPr>
          <p:cNvPr id="11" name="Rectangle 5"/>
          <p:cNvSpPr>
            <a:spLocks noChangeArrowheads="1"/>
          </p:cNvSpPr>
          <p:nvPr/>
        </p:nvSpPr>
        <p:spPr bwMode="auto">
          <a:xfrm>
            <a:off x="381000" y="1371600"/>
            <a:ext cx="8229600" cy="2708275"/>
          </a:xfrm>
          <a:prstGeom prst="rect">
            <a:avLst/>
          </a:prstGeom>
          <a:noFill/>
          <a:ln w="9525">
            <a:noFill/>
            <a:miter lim="800000"/>
            <a:headEnd/>
            <a:tailEnd/>
          </a:ln>
          <a:effectLst/>
        </p:spPr>
        <p:txBody>
          <a:bodyPr>
            <a:spAutoFit/>
          </a:bodyPr>
          <a:lstStyle/>
          <a:p>
            <a:pPr>
              <a:defRPr/>
            </a:pPr>
            <a:r>
              <a:rPr lang="en-US" sz="3200" b="1" dirty="0">
                <a:solidFill>
                  <a:srgbClr val="000000"/>
                </a:solidFill>
                <a:latin typeface="Calibri"/>
                <a:cs typeface="Times New Roman" pitchFamily="18" charset="0"/>
              </a:rPr>
              <a:t>Training — Part 1 Objectives</a:t>
            </a:r>
          </a:p>
          <a:p>
            <a:pPr>
              <a:defRPr/>
            </a:pPr>
            <a:endParaRPr lang="en-US" sz="1800" dirty="0">
              <a:solidFill>
                <a:srgbClr val="000000"/>
              </a:solidFill>
              <a:latin typeface="Calibri"/>
              <a:cs typeface="Times New Roman" pitchFamily="18" charset="0"/>
            </a:endParaRPr>
          </a:p>
          <a:p>
            <a:pPr marL="457200" indent="-457200">
              <a:buClr>
                <a:srgbClr val="FF0000"/>
              </a:buClr>
              <a:buFont typeface="Wingdings" pitchFamily="2" charset="2"/>
              <a:buChar char="ü"/>
              <a:defRPr/>
            </a:pPr>
            <a:r>
              <a:rPr lang="en-US" sz="2400" dirty="0">
                <a:solidFill>
                  <a:srgbClr val="000000"/>
                </a:solidFill>
                <a:latin typeface="Calibri"/>
                <a:cs typeface="Times New Roman" pitchFamily="18" charset="0"/>
              </a:rPr>
              <a:t>Learn about the variety Food &amp; Fun activities and materials</a:t>
            </a:r>
          </a:p>
          <a:p>
            <a:pPr marL="457200" indent="-457200">
              <a:buClr>
                <a:srgbClr val="FF0000"/>
              </a:buClr>
              <a:buFont typeface="Wingdings" pitchFamily="2" charset="2"/>
              <a:buChar char="ü"/>
              <a:defRPr/>
            </a:pPr>
            <a:r>
              <a:rPr lang="en-US" sz="2400" dirty="0">
                <a:solidFill>
                  <a:srgbClr val="000000"/>
                </a:solidFill>
                <a:latin typeface="Calibri"/>
                <a:cs typeface="Times New Roman" pitchFamily="18" charset="0"/>
              </a:rPr>
              <a:t>Understand how the materials fit with</a:t>
            </a:r>
            <a:r>
              <a:rPr lang="en-US" sz="2400" dirty="0">
                <a:solidFill>
                  <a:schemeClr val="tx1"/>
                </a:solidFill>
                <a:latin typeface="Calibri"/>
                <a:cs typeface="Times New Roman" pitchFamily="18" charset="0"/>
              </a:rPr>
              <a:t> a </a:t>
            </a:r>
            <a:r>
              <a:rPr lang="en-US" sz="2400" dirty="0">
                <a:solidFill>
                  <a:srgbClr val="000000"/>
                </a:solidFill>
                <a:latin typeface="Calibri"/>
                <a:cs typeface="Times New Roman" pitchFamily="18" charset="0"/>
              </a:rPr>
              <a:t>current afterschool curriculum or youth </a:t>
            </a:r>
            <a:r>
              <a:rPr lang="en-US" sz="2400" dirty="0">
                <a:solidFill>
                  <a:schemeClr val="tx1"/>
                </a:solidFill>
                <a:latin typeface="Calibri"/>
                <a:cs typeface="Times New Roman" pitchFamily="18" charset="0"/>
              </a:rPr>
              <a:t>programming</a:t>
            </a:r>
          </a:p>
          <a:p>
            <a:pPr marL="457200" indent="-457200">
              <a:buClr>
                <a:srgbClr val="FF0000"/>
              </a:buClr>
              <a:buFont typeface="Wingdings" pitchFamily="2" charset="2"/>
              <a:buChar char="ü"/>
              <a:defRPr/>
            </a:pPr>
            <a:r>
              <a:rPr lang="en-US" sz="2400" dirty="0">
                <a:solidFill>
                  <a:srgbClr val="000000"/>
                </a:solidFill>
                <a:latin typeface="Calibri"/>
                <a:cs typeface="Times New Roman" pitchFamily="18" charset="0"/>
              </a:rPr>
              <a:t>Understand the Food &amp; Fun health messages </a:t>
            </a:r>
            <a:endParaRPr lang="en-US" sz="2400" dirty="0">
              <a:solidFill>
                <a:schemeClr val="tx1"/>
              </a:solidFill>
              <a:latin typeface="Calibri"/>
              <a:cs typeface="Times New Roman" pitchFamily="18" charset="0"/>
            </a:endParaRPr>
          </a:p>
          <a:p>
            <a:pPr marL="457200" indent="-457200">
              <a:buClr>
                <a:srgbClr val="FF0000"/>
              </a:buClr>
              <a:buFont typeface="Wingdings" pitchFamily="2" charset="2"/>
              <a:buChar char="ü"/>
              <a:defRPr/>
            </a:pPr>
            <a:r>
              <a:rPr lang="en-US" sz="2400" dirty="0">
                <a:solidFill>
                  <a:schemeClr val="tx1"/>
                </a:solidFill>
                <a:latin typeface="Calibri"/>
                <a:cs typeface="Times New Roman" pitchFamily="18" charset="0"/>
              </a:rPr>
              <a:t>Make a plan for how to get started with Food &amp; Fun </a:t>
            </a:r>
          </a:p>
        </p:txBody>
      </p:sp>
      <p:sp>
        <p:nvSpPr>
          <p:cNvPr id="17414" name="Footer Placeholder 5"/>
          <p:cNvSpPr>
            <a:spLocks noGrp="1"/>
          </p:cNvSpPr>
          <p:nvPr>
            <p:ph type="ftr" sz="quarter" idx="11"/>
          </p:nvPr>
        </p:nvSpPr>
        <p:spPr>
          <a:noFill/>
        </p:spPr>
        <p:txBody>
          <a:bodyPr/>
          <a:lstStyle/>
          <a:p>
            <a:r>
              <a:rPr lang="en-US" dirty="0" smtClean="0"/>
              <a:t>Food &amp; Fun Training: Part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Food and Fun Afterschool Curriculum</a:t>
            </a:r>
          </a:p>
        </p:txBody>
      </p:sp>
      <p:sp>
        <p:nvSpPr>
          <p:cNvPr id="19459" name="Rectangle 3"/>
          <p:cNvSpPr>
            <a:spLocks noGrp="1" noChangeArrowheads="1"/>
          </p:cNvSpPr>
          <p:nvPr>
            <p:ph type="body" idx="1"/>
          </p:nvPr>
        </p:nvSpPr>
        <p:spPr>
          <a:xfrm>
            <a:off x="381000" y="1066800"/>
            <a:ext cx="8382000" cy="4724400"/>
          </a:xfrm>
        </p:spPr>
        <p:txBody>
          <a:bodyPr/>
          <a:lstStyle/>
          <a:p>
            <a:pPr marL="457200" indent="-457200" eaLnBrk="1" hangingPunct="1">
              <a:spcBef>
                <a:spcPts val="1800"/>
              </a:spcBef>
              <a:buFont typeface="Wingdings" pitchFamily="2" charset="2"/>
              <a:buNone/>
            </a:pPr>
            <a:r>
              <a:rPr lang="en-US" sz="1800" b="1" dirty="0" smtClean="0"/>
              <a:t>	</a:t>
            </a:r>
            <a:endParaRPr lang="en-US" sz="2000" b="1" dirty="0" smtClean="0"/>
          </a:p>
          <a:p>
            <a:pPr marL="457200" indent="-457200" eaLnBrk="1" hangingPunct="1">
              <a:spcBef>
                <a:spcPts val="1800"/>
              </a:spcBef>
              <a:buFont typeface="Wingdings" pitchFamily="2" charset="2"/>
              <a:buNone/>
            </a:pPr>
            <a:r>
              <a:rPr lang="en-US" sz="2800" b="1" dirty="0" smtClean="0"/>
              <a:t>Curriculum Components</a:t>
            </a:r>
          </a:p>
          <a:p>
            <a:pPr marL="457200" indent="-457200" eaLnBrk="1" hangingPunct="1">
              <a:spcBef>
                <a:spcPts val="1800"/>
              </a:spcBef>
            </a:pPr>
            <a:r>
              <a:rPr lang="en-US" sz="2400" dirty="0" smtClean="0"/>
              <a:t>Afterschool activities for kids</a:t>
            </a:r>
          </a:p>
          <a:p>
            <a:pPr marL="457200" indent="-457200" eaLnBrk="1" hangingPunct="1">
              <a:spcBef>
                <a:spcPts val="1800"/>
              </a:spcBef>
            </a:pPr>
            <a:r>
              <a:rPr lang="en-US" sz="2400" dirty="0" smtClean="0"/>
              <a:t>Parent communications</a:t>
            </a:r>
          </a:p>
          <a:p>
            <a:pPr marL="457200" indent="-457200" eaLnBrk="1" hangingPunct="1">
              <a:spcBef>
                <a:spcPts val="1800"/>
              </a:spcBef>
            </a:pPr>
            <a:r>
              <a:rPr lang="en-US" sz="2400" dirty="0" smtClean="0"/>
              <a:t>Nutrition and physical activity planning and tracking tools</a:t>
            </a:r>
          </a:p>
          <a:p>
            <a:pPr marL="857250" lvl="1" indent="-457200" eaLnBrk="1" hangingPunct="1">
              <a:spcBef>
                <a:spcPts val="1800"/>
              </a:spcBef>
            </a:pPr>
            <a:r>
              <a:rPr lang="en-US" sz="2000" dirty="0" smtClean="0"/>
              <a:t>Monthly nutrition and physical activity planning tool</a:t>
            </a:r>
          </a:p>
          <a:p>
            <a:pPr marL="857250" lvl="1" indent="-457200" eaLnBrk="1" hangingPunct="1">
              <a:spcBef>
                <a:spcPts val="1800"/>
              </a:spcBef>
            </a:pPr>
            <a:r>
              <a:rPr lang="en-US" sz="2000" dirty="0" smtClean="0"/>
              <a:t>Family engagement planning tool</a:t>
            </a:r>
          </a:p>
          <a:p>
            <a:pPr marL="857250" lvl="1" indent="-457200" eaLnBrk="1" hangingPunct="1">
              <a:spcBef>
                <a:spcPts val="1800"/>
              </a:spcBef>
            </a:pPr>
            <a:r>
              <a:rPr lang="en-US" sz="2000" dirty="0" smtClean="0"/>
              <a:t>Observe what’s going on at your program and others!</a:t>
            </a:r>
          </a:p>
          <a:p>
            <a:pPr marL="857250" lvl="1" indent="-457200" eaLnBrk="1" hangingPunct="1">
              <a:spcBef>
                <a:spcPts val="1800"/>
              </a:spcBef>
              <a:buNone/>
            </a:pPr>
            <a:endParaRPr lang="en-US" sz="2000" dirty="0" smtClean="0"/>
          </a:p>
        </p:txBody>
      </p:sp>
      <p:sp>
        <p:nvSpPr>
          <p:cNvPr id="19460" name="Footer Placeholder 3"/>
          <p:cNvSpPr>
            <a:spLocks noGrp="1"/>
          </p:cNvSpPr>
          <p:nvPr>
            <p:ph type="ftr" sz="quarter" idx="11"/>
          </p:nvPr>
        </p:nvSpPr>
        <p:spPr>
          <a:noFill/>
        </p:spPr>
        <p:txBody>
          <a:bodyPr/>
          <a:lstStyle/>
          <a:p>
            <a:r>
              <a:rPr lang="en-US" dirty="0" smtClean="0"/>
              <a:t>Food &amp; Fun Training: Part 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20483" name="Rectangle 3"/>
          <p:cNvSpPr>
            <a:spLocks noGrp="1" noChangeArrowheads="1"/>
          </p:cNvSpPr>
          <p:nvPr>
            <p:ph type="body" sz="half" idx="1"/>
          </p:nvPr>
        </p:nvSpPr>
        <p:spPr>
          <a:xfrm>
            <a:off x="838200" y="1143000"/>
            <a:ext cx="7467600" cy="4616450"/>
          </a:xfrm>
        </p:spPr>
        <p:txBody>
          <a:bodyPr/>
          <a:lstStyle/>
          <a:p>
            <a:pPr eaLnBrk="1" hangingPunct="1">
              <a:buFont typeface="Wingdings" pitchFamily="2" charset="2"/>
              <a:buNone/>
            </a:pPr>
            <a:r>
              <a:rPr lang="en-US" sz="2400" b="1" dirty="0" smtClean="0"/>
              <a:t>The Basics</a:t>
            </a:r>
          </a:p>
          <a:p>
            <a:pPr eaLnBrk="1" hangingPunct="1">
              <a:buFont typeface="Wingdings" pitchFamily="2" charset="2"/>
              <a:buNone/>
            </a:pPr>
            <a:endParaRPr lang="en-US" sz="1000" b="1" dirty="0" smtClean="0"/>
          </a:p>
          <a:p>
            <a:pPr eaLnBrk="1" hangingPunct="1"/>
            <a:r>
              <a:rPr lang="en-US" sz="2400" dirty="0" smtClean="0"/>
              <a:t>Designed for children in grades K-5</a:t>
            </a:r>
          </a:p>
          <a:p>
            <a:pPr eaLnBrk="1" hangingPunct="1"/>
            <a:r>
              <a:rPr lang="en-US" sz="2400" dirty="0" smtClean="0"/>
              <a:t>Focused on 7 simple science-based healthy eating and physical activity environmental standards</a:t>
            </a:r>
          </a:p>
          <a:p>
            <a:pPr eaLnBrk="1" hangingPunct="1"/>
            <a:r>
              <a:rPr lang="en-US" sz="2400" dirty="0" smtClean="0"/>
              <a:t>11 units with over 70 activities to pick and choose from </a:t>
            </a:r>
          </a:p>
          <a:p>
            <a:pPr eaLnBrk="1" hangingPunct="1"/>
            <a:r>
              <a:rPr lang="en-US" sz="2400" dirty="0" smtClean="0"/>
              <a:t>Encourages healthy behaviors through active play, literacy and math skills development, creative learning, and hand-on snack time activities</a:t>
            </a:r>
          </a:p>
          <a:p>
            <a:pPr eaLnBrk="1" hangingPunct="1"/>
            <a:r>
              <a:rPr lang="en-US" sz="2400" dirty="0" smtClean="0"/>
              <a:t>User-friendly, flexible format and instructions</a:t>
            </a:r>
          </a:p>
          <a:p>
            <a:pPr eaLnBrk="1" hangingPunct="1"/>
            <a:r>
              <a:rPr lang="en-US" sz="2400" dirty="0" smtClean="0"/>
              <a:t>Lesson extensions make activities easily adaptable across program settings and diverse populations</a:t>
            </a:r>
          </a:p>
        </p:txBody>
      </p:sp>
      <p:sp>
        <p:nvSpPr>
          <p:cNvPr id="20484" name="Footer Placeholder 4"/>
          <p:cNvSpPr>
            <a:spLocks noGrp="1"/>
          </p:cNvSpPr>
          <p:nvPr>
            <p:ph type="ftr" sz="quarter" idx="11"/>
          </p:nvPr>
        </p:nvSpPr>
        <p:spPr>
          <a:noFill/>
        </p:spPr>
        <p:txBody>
          <a:bodyPr/>
          <a:lstStyle/>
          <a:p>
            <a:r>
              <a:rPr lang="en-US" dirty="0" smtClean="0"/>
              <a:t>Food &amp; Fun Training: Part 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21507" name="Rectangle 3"/>
          <p:cNvSpPr>
            <a:spLocks noGrp="1" noChangeArrowheads="1"/>
          </p:cNvSpPr>
          <p:nvPr>
            <p:ph type="body" sz="half" idx="1"/>
          </p:nvPr>
        </p:nvSpPr>
        <p:spPr>
          <a:xfrm>
            <a:off x="838200" y="1143000"/>
            <a:ext cx="7467600" cy="4616450"/>
          </a:xfrm>
        </p:spPr>
        <p:txBody>
          <a:bodyPr/>
          <a:lstStyle/>
          <a:p>
            <a:pPr eaLnBrk="1" hangingPunct="1">
              <a:buFont typeface="Wingdings" pitchFamily="2" charset="2"/>
              <a:buNone/>
            </a:pPr>
            <a:r>
              <a:rPr lang="en-US" sz="2400" b="1" dirty="0" smtClean="0"/>
              <a:t>Background</a:t>
            </a:r>
          </a:p>
          <a:p>
            <a:pPr eaLnBrk="1" hangingPunct="1">
              <a:buFont typeface="Wingdings" pitchFamily="2" charset="2"/>
              <a:buNone/>
            </a:pPr>
            <a:endParaRPr lang="en-US" sz="1000" b="1" dirty="0" smtClean="0"/>
          </a:p>
          <a:p>
            <a:pPr eaLnBrk="1" hangingPunct="1"/>
            <a:r>
              <a:rPr lang="en-US" sz="2400" dirty="0" smtClean="0"/>
              <a:t>Before developing Food &amp; Fun, researchers at Harvard School of Public Health held focus groups and interviews with childcare and afterschool staff </a:t>
            </a:r>
          </a:p>
          <a:p>
            <a:pPr eaLnBrk="1" hangingPunct="1"/>
            <a:r>
              <a:rPr lang="en-US" sz="2400" dirty="0" smtClean="0"/>
              <a:t>Key issues that emerged included:</a:t>
            </a:r>
          </a:p>
          <a:p>
            <a:pPr lvl="1" eaLnBrk="1" hangingPunct="1"/>
            <a:r>
              <a:rPr lang="en-US" sz="2000" dirty="0" smtClean="0"/>
              <a:t>Major opportunities to integrate lessons are during snack, physical activity time, arts &amp; crafts, and homework periods</a:t>
            </a:r>
          </a:p>
          <a:p>
            <a:pPr lvl="1" eaLnBrk="1" hangingPunct="1"/>
            <a:r>
              <a:rPr lang="en-US" sz="2000" dirty="0" smtClean="0"/>
              <a:t>Storage space and budgets are limited at most locations</a:t>
            </a:r>
          </a:p>
          <a:p>
            <a:pPr lvl="1" eaLnBrk="1" hangingPunct="1"/>
            <a:r>
              <a:rPr lang="en-US" sz="2000" dirty="0" smtClean="0"/>
              <a:t>Activities usually happen in 15-20 minute intervals</a:t>
            </a:r>
          </a:p>
          <a:p>
            <a:pPr lvl="1" eaLnBrk="1" hangingPunct="1"/>
            <a:r>
              <a:rPr lang="en-US" sz="2000" dirty="0" smtClean="0"/>
              <a:t>Parents want to get health information in a variety of ways</a:t>
            </a:r>
            <a:endParaRPr lang="en-US" sz="2400" dirty="0" smtClean="0"/>
          </a:p>
          <a:p>
            <a:pPr eaLnBrk="1" hangingPunct="1"/>
            <a:r>
              <a:rPr lang="en-US" sz="2400" dirty="0" smtClean="0"/>
              <a:t>When Food &amp; Fun was complete researchers tested the materials in childcare and afterschool programs</a:t>
            </a:r>
          </a:p>
          <a:p>
            <a:pPr lvl="1" eaLnBrk="1" hangingPunct="1">
              <a:buFontTx/>
              <a:buNone/>
            </a:pPr>
            <a:endParaRPr lang="en-US" sz="2000" dirty="0" smtClean="0"/>
          </a:p>
          <a:p>
            <a:pPr lvl="1" eaLnBrk="1" hangingPunct="1">
              <a:buFontTx/>
              <a:buNone/>
            </a:pPr>
            <a:endParaRPr lang="en-US" sz="2000" dirty="0" smtClean="0"/>
          </a:p>
          <a:p>
            <a:pPr lvl="1" eaLnBrk="1" hangingPunct="1">
              <a:buFontTx/>
              <a:buNone/>
            </a:pPr>
            <a:endParaRPr lang="en-US" sz="2000" dirty="0" smtClean="0"/>
          </a:p>
          <a:p>
            <a:pPr lvl="1" eaLnBrk="1" hangingPunct="1">
              <a:buFontTx/>
              <a:buNone/>
            </a:pPr>
            <a:endParaRPr lang="en-US" sz="2000" dirty="0" smtClean="0"/>
          </a:p>
          <a:p>
            <a:pPr lvl="1" eaLnBrk="1" hangingPunct="1"/>
            <a:endParaRPr lang="en-US" sz="2000" dirty="0" smtClean="0"/>
          </a:p>
        </p:txBody>
      </p:sp>
      <p:sp>
        <p:nvSpPr>
          <p:cNvPr id="21508" name="Footer Placeholder 4"/>
          <p:cNvSpPr>
            <a:spLocks noGrp="1"/>
          </p:cNvSpPr>
          <p:nvPr>
            <p:ph type="ftr" sz="quarter" idx="11"/>
          </p:nvPr>
        </p:nvSpPr>
        <p:spPr>
          <a:noFill/>
        </p:spPr>
        <p:txBody>
          <a:bodyPr/>
          <a:lstStyle/>
          <a:p>
            <a:r>
              <a:rPr lang="en-US" dirty="0" smtClean="0"/>
              <a:t>Food &amp; Fun Training: Part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22531" name="Rectangle 3"/>
          <p:cNvSpPr>
            <a:spLocks noGrp="1" noChangeArrowheads="1"/>
          </p:cNvSpPr>
          <p:nvPr>
            <p:ph type="body" sz="half" idx="1"/>
          </p:nvPr>
        </p:nvSpPr>
        <p:spPr>
          <a:xfrm>
            <a:off x="304800" y="1371600"/>
            <a:ext cx="4800600" cy="4616450"/>
          </a:xfrm>
        </p:spPr>
        <p:txBody>
          <a:bodyPr/>
          <a:lstStyle/>
          <a:p>
            <a:pPr eaLnBrk="1" hangingPunct="1">
              <a:buFont typeface="Wingdings" pitchFamily="2" charset="2"/>
              <a:buNone/>
            </a:pPr>
            <a:r>
              <a:rPr lang="en-US" sz="2400" b="1" dirty="0" smtClean="0"/>
              <a:t>Key features:</a:t>
            </a:r>
          </a:p>
          <a:p>
            <a:pPr eaLnBrk="1" hangingPunct="1"/>
            <a:r>
              <a:rPr lang="en-US" sz="2000" dirty="0" smtClean="0"/>
              <a:t>Activities are fun, affordable and simple</a:t>
            </a:r>
          </a:p>
          <a:p>
            <a:pPr eaLnBrk="1" hangingPunct="1"/>
            <a:r>
              <a:rPr lang="en-US" sz="2000" dirty="0" smtClean="0"/>
              <a:t>Health messages are easy to understand and based on the latest science</a:t>
            </a:r>
          </a:p>
          <a:p>
            <a:pPr eaLnBrk="1" hangingPunct="1"/>
            <a:r>
              <a:rPr lang="en-US" sz="2000" dirty="0" smtClean="0"/>
              <a:t>Activities can easily integrate into many parts of the afterschool day</a:t>
            </a:r>
          </a:p>
          <a:p>
            <a:pPr eaLnBrk="1" hangingPunct="1"/>
            <a:r>
              <a:rPr lang="en-US" sz="2000" dirty="0" smtClean="0"/>
              <a:t>Each unit has opportunities to enhance academic skills</a:t>
            </a:r>
          </a:p>
          <a:p>
            <a:pPr eaLnBrk="1" hangingPunct="1"/>
            <a:r>
              <a:rPr lang="en-US" sz="2000" dirty="0" smtClean="0"/>
              <a:t>Food &amp; Fun can be used on its own or to complement other ongoing curricula</a:t>
            </a:r>
          </a:p>
          <a:p>
            <a:pPr eaLnBrk="1" hangingPunct="1"/>
            <a:r>
              <a:rPr lang="en-US" sz="2000" dirty="0" smtClean="0"/>
              <a:t>Many tools and tips to connect with families</a:t>
            </a:r>
          </a:p>
        </p:txBody>
      </p:sp>
      <p:sp>
        <p:nvSpPr>
          <p:cNvPr id="22532" name="Footer Placeholder 4"/>
          <p:cNvSpPr>
            <a:spLocks noGrp="1"/>
          </p:cNvSpPr>
          <p:nvPr>
            <p:ph type="ftr" sz="quarter" idx="11"/>
          </p:nvPr>
        </p:nvSpPr>
        <p:spPr>
          <a:noFill/>
        </p:spPr>
        <p:txBody>
          <a:bodyPr/>
          <a:lstStyle/>
          <a:p>
            <a:r>
              <a:rPr lang="en-US" dirty="0" smtClean="0"/>
              <a:t>Food &amp; Fun Training: Part 1</a:t>
            </a:r>
          </a:p>
        </p:txBody>
      </p:sp>
      <p:pic>
        <p:nvPicPr>
          <p:cNvPr id="22533" name="Content Placeholder 10" descr="kids running_000011596239XSmall.jpg"/>
          <p:cNvPicPr>
            <a:picLocks noGrp="1" noChangeAspect="1"/>
          </p:cNvPicPr>
          <p:nvPr>
            <p:ph sz="half" idx="2"/>
          </p:nvPr>
        </p:nvPicPr>
        <p:blipFill>
          <a:blip r:embed="rId3" cstate="print"/>
          <a:srcRect l="3773" r="9435"/>
          <a:stretch>
            <a:fillRect/>
          </a:stretch>
        </p:blipFill>
        <p:spPr>
          <a:xfrm>
            <a:off x="5257800" y="2044700"/>
            <a:ext cx="3505200" cy="26797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Food and Fun Afterschool Curriculum</a:t>
            </a:r>
            <a:endParaRPr lang="en-US" sz="2800" dirty="0" smtClean="0"/>
          </a:p>
        </p:txBody>
      </p:sp>
      <p:sp>
        <p:nvSpPr>
          <p:cNvPr id="23555" name="Rectangle 3"/>
          <p:cNvSpPr>
            <a:spLocks noGrp="1" noChangeArrowheads="1"/>
          </p:cNvSpPr>
          <p:nvPr>
            <p:ph type="body" sz="half" idx="1"/>
          </p:nvPr>
        </p:nvSpPr>
        <p:spPr>
          <a:xfrm>
            <a:off x="1676400" y="1447800"/>
            <a:ext cx="5486400" cy="3657600"/>
          </a:xfrm>
        </p:spPr>
        <p:txBody>
          <a:bodyPr/>
          <a:lstStyle/>
          <a:p>
            <a:pPr eaLnBrk="1" hangingPunct="1">
              <a:buFont typeface="Wingdings" pitchFamily="2" charset="2"/>
              <a:buNone/>
            </a:pPr>
            <a:r>
              <a:rPr lang="en-US" sz="2400" b="1" dirty="0" smtClean="0"/>
              <a:t>Unit Themes:</a:t>
            </a:r>
          </a:p>
          <a:p>
            <a:pPr eaLnBrk="1" hangingPunct="1"/>
            <a:r>
              <a:rPr lang="en-US" sz="2000" dirty="0" smtClean="0"/>
              <a:t>Fruits and vegetables – Take a Bite! &amp; Mix it up</a:t>
            </a:r>
          </a:p>
          <a:p>
            <a:pPr eaLnBrk="1" hangingPunct="1"/>
            <a:r>
              <a:rPr lang="en-US" sz="2000" dirty="0" smtClean="0"/>
              <a:t>Physical activity – Get Moving &amp; Play Hard</a:t>
            </a:r>
          </a:p>
          <a:p>
            <a:pPr eaLnBrk="1" hangingPunct="1"/>
            <a:r>
              <a:rPr lang="en-US" sz="2000" dirty="0" smtClean="0"/>
              <a:t>Sugar-sweetened drinks – Be Sugar Smart</a:t>
            </a:r>
          </a:p>
          <a:p>
            <a:pPr eaLnBrk="1" hangingPunct="1"/>
            <a:r>
              <a:rPr lang="en-US" sz="2000" dirty="0" smtClean="0"/>
              <a:t>Healthy &amp; unhealthy fats – Go for Good Fat</a:t>
            </a:r>
          </a:p>
          <a:p>
            <a:pPr eaLnBrk="1" hangingPunct="1"/>
            <a:r>
              <a:rPr lang="en-US" sz="2000" dirty="0" smtClean="0"/>
              <a:t>Whole grains – Go for Whole Grains</a:t>
            </a:r>
          </a:p>
          <a:p>
            <a:pPr eaLnBrk="1" hangingPunct="1"/>
            <a:r>
              <a:rPr lang="en-US" sz="2000" dirty="0" smtClean="0"/>
              <a:t>Healthy snacking – Super Snacks</a:t>
            </a:r>
          </a:p>
          <a:p>
            <a:pPr eaLnBrk="1" hangingPunct="1"/>
            <a:r>
              <a:rPr lang="en-US" sz="2000" dirty="0" smtClean="0"/>
              <a:t>Reduce TV viewing – Tune out TV</a:t>
            </a:r>
          </a:p>
          <a:p>
            <a:pPr eaLnBrk="1" hangingPunct="1"/>
            <a:r>
              <a:rPr lang="en-US" sz="2000" dirty="0" smtClean="0"/>
              <a:t>Keep hydrated with water – Be active, stay cool</a:t>
            </a:r>
          </a:p>
          <a:p>
            <a:pPr eaLnBrk="1" hangingPunct="1"/>
            <a:endParaRPr lang="en-US" sz="2000" dirty="0" smtClean="0"/>
          </a:p>
        </p:txBody>
      </p:sp>
      <p:sp>
        <p:nvSpPr>
          <p:cNvPr id="23556" name="Footer Placeholder 4"/>
          <p:cNvSpPr>
            <a:spLocks noGrp="1"/>
          </p:cNvSpPr>
          <p:nvPr>
            <p:ph type="ftr" sz="quarter" idx="11"/>
          </p:nvPr>
        </p:nvSpPr>
        <p:spPr>
          <a:noFill/>
        </p:spPr>
        <p:txBody>
          <a:bodyPr/>
          <a:lstStyle/>
          <a:p>
            <a:r>
              <a:rPr lang="en-US" dirty="0" smtClean="0"/>
              <a:t>Food &amp; Fun Training: Part 1</a:t>
            </a:r>
          </a:p>
        </p:txBody>
      </p:sp>
      <p:pic>
        <p:nvPicPr>
          <p:cNvPr id="23557" name="Picture 2"/>
          <p:cNvPicPr preferRelativeResize="0">
            <a:picLocks noChangeAspect="1" noChangeArrowheads="1"/>
          </p:cNvPicPr>
          <p:nvPr/>
        </p:nvPicPr>
        <p:blipFill>
          <a:blip r:embed="rId3" cstate="print"/>
          <a:srcRect/>
          <a:stretch>
            <a:fillRect/>
          </a:stretch>
        </p:blipFill>
        <p:spPr bwMode="auto">
          <a:xfrm>
            <a:off x="381000" y="1371600"/>
            <a:ext cx="914400" cy="804863"/>
          </a:xfrm>
          <a:prstGeom prst="rect">
            <a:avLst/>
          </a:prstGeom>
          <a:noFill/>
          <a:ln w="9525">
            <a:noFill/>
            <a:miter lim="800000"/>
            <a:headEnd/>
            <a:tailEnd/>
          </a:ln>
        </p:spPr>
      </p:pic>
      <p:grpSp>
        <p:nvGrpSpPr>
          <p:cNvPr id="23558" name="Group 3"/>
          <p:cNvGrpSpPr>
            <a:grpSpLocks/>
          </p:cNvGrpSpPr>
          <p:nvPr/>
        </p:nvGrpSpPr>
        <p:grpSpPr bwMode="auto">
          <a:xfrm>
            <a:off x="3886200" y="5181600"/>
            <a:ext cx="819150" cy="900113"/>
            <a:chOff x="4027" y="11136"/>
            <a:chExt cx="1328" cy="1538"/>
          </a:xfrm>
        </p:grpSpPr>
        <p:pic>
          <p:nvPicPr>
            <p:cNvPr id="23568" name="Picture 4"/>
            <p:cNvPicPr preferRelativeResize="0">
              <a:picLocks noChangeAspect="1" noChangeArrowheads="1"/>
            </p:cNvPicPr>
            <p:nvPr/>
          </p:nvPicPr>
          <p:blipFill>
            <a:blip r:embed="rId4" cstate="print"/>
            <a:srcRect/>
            <a:stretch>
              <a:fillRect/>
            </a:stretch>
          </p:blipFill>
          <p:spPr bwMode="auto">
            <a:xfrm rot="315574">
              <a:off x="4245" y="11136"/>
              <a:ext cx="959" cy="1538"/>
            </a:xfrm>
            <a:prstGeom prst="rect">
              <a:avLst/>
            </a:prstGeom>
            <a:noFill/>
            <a:ln w="9525">
              <a:noFill/>
              <a:miter lim="800000"/>
              <a:headEnd/>
              <a:tailEnd/>
            </a:ln>
          </p:spPr>
        </p:pic>
        <p:sp>
          <p:nvSpPr>
            <p:cNvPr id="23569" name="Oval 5"/>
            <p:cNvSpPr>
              <a:spLocks noChangeArrowheads="1"/>
            </p:cNvSpPr>
            <p:nvPr/>
          </p:nvSpPr>
          <p:spPr bwMode="auto">
            <a:xfrm>
              <a:off x="4027" y="11176"/>
              <a:ext cx="1328" cy="1402"/>
            </a:xfrm>
            <a:prstGeom prst="ellipse">
              <a:avLst/>
            </a:prstGeom>
            <a:noFill/>
            <a:ln w="50800">
              <a:solidFill>
                <a:srgbClr val="000000"/>
              </a:solidFill>
              <a:round/>
              <a:headEnd/>
              <a:tailEnd/>
            </a:ln>
          </p:spPr>
          <p:txBody>
            <a:bodyPr/>
            <a:lstStyle/>
            <a:p>
              <a:endParaRPr lang="en-US" dirty="0"/>
            </a:p>
          </p:txBody>
        </p:sp>
        <p:sp>
          <p:nvSpPr>
            <p:cNvPr id="23570" name="Line 6"/>
            <p:cNvSpPr>
              <a:spLocks noChangeShapeType="1"/>
            </p:cNvSpPr>
            <p:nvPr/>
          </p:nvSpPr>
          <p:spPr bwMode="auto">
            <a:xfrm>
              <a:off x="4330" y="11272"/>
              <a:ext cx="760" cy="1210"/>
            </a:xfrm>
            <a:prstGeom prst="line">
              <a:avLst/>
            </a:prstGeom>
            <a:noFill/>
            <a:ln w="50800">
              <a:solidFill>
                <a:srgbClr val="000000"/>
              </a:solidFill>
              <a:round/>
              <a:headEnd/>
              <a:tailEnd/>
            </a:ln>
          </p:spPr>
          <p:txBody>
            <a:bodyPr/>
            <a:lstStyle/>
            <a:p>
              <a:endParaRPr lang="en-US" dirty="0"/>
            </a:p>
          </p:txBody>
        </p:sp>
      </p:grpSp>
      <p:pic>
        <p:nvPicPr>
          <p:cNvPr id="23559" name="Picture 9" descr="C:\Documents and Settings\RLEE\Local Settings\Temporary Internet Files\Content.IE5\PHGEUE8W\MCj04360410000[1].wmf"/>
          <p:cNvPicPr>
            <a:picLocks noChangeAspect="1" noChangeArrowheads="1"/>
          </p:cNvPicPr>
          <p:nvPr/>
        </p:nvPicPr>
        <p:blipFill>
          <a:blip r:embed="rId5" cstate="print"/>
          <a:srcRect/>
          <a:stretch>
            <a:fillRect/>
          </a:stretch>
        </p:blipFill>
        <p:spPr bwMode="auto">
          <a:xfrm>
            <a:off x="7467600" y="1524000"/>
            <a:ext cx="1171575" cy="942975"/>
          </a:xfrm>
          <a:prstGeom prst="rect">
            <a:avLst/>
          </a:prstGeom>
          <a:noFill/>
          <a:ln w="9525">
            <a:noFill/>
            <a:miter lim="800000"/>
            <a:headEnd/>
            <a:tailEnd/>
          </a:ln>
        </p:spPr>
      </p:pic>
      <p:pic>
        <p:nvPicPr>
          <p:cNvPr id="23560" name="Picture 6"/>
          <p:cNvPicPr preferRelativeResize="0">
            <a:picLocks noChangeAspect="1" noChangeArrowheads="1"/>
          </p:cNvPicPr>
          <p:nvPr/>
        </p:nvPicPr>
        <p:blipFill>
          <a:blip r:embed="rId6" cstate="print"/>
          <a:srcRect l="6000" t="23616" r="32896"/>
          <a:stretch>
            <a:fillRect/>
          </a:stretch>
        </p:blipFill>
        <p:spPr bwMode="auto">
          <a:xfrm>
            <a:off x="1143000" y="5181600"/>
            <a:ext cx="776288" cy="952500"/>
          </a:xfrm>
          <a:prstGeom prst="rect">
            <a:avLst/>
          </a:prstGeom>
          <a:noFill/>
          <a:ln w="9525">
            <a:noFill/>
            <a:miter lim="800000"/>
            <a:headEnd/>
            <a:tailEnd/>
          </a:ln>
        </p:spPr>
      </p:pic>
      <p:grpSp>
        <p:nvGrpSpPr>
          <p:cNvPr id="23561" name="Group 9"/>
          <p:cNvGrpSpPr>
            <a:grpSpLocks/>
          </p:cNvGrpSpPr>
          <p:nvPr/>
        </p:nvGrpSpPr>
        <p:grpSpPr bwMode="auto">
          <a:xfrm>
            <a:off x="7848600" y="3429000"/>
            <a:ext cx="874713" cy="946150"/>
            <a:chOff x="5355" y="12674"/>
            <a:chExt cx="1378" cy="1491"/>
          </a:xfrm>
        </p:grpSpPr>
        <p:pic>
          <p:nvPicPr>
            <p:cNvPr id="23564" name="Picture 10"/>
            <p:cNvPicPr>
              <a:picLocks noChangeAspect="1" noChangeArrowheads="1"/>
            </p:cNvPicPr>
            <p:nvPr/>
          </p:nvPicPr>
          <p:blipFill>
            <a:blip r:embed="rId7" cstate="print"/>
            <a:srcRect/>
            <a:stretch>
              <a:fillRect/>
            </a:stretch>
          </p:blipFill>
          <p:spPr bwMode="auto">
            <a:xfrm>
              <a:off x="5355" y="12945"/>
              <a:ext cx="887" cy="895"/>
            </a:xfrm>
            <a:prstGeom prst="rect">
              <a:avLst/>
            </a:prstGeom>
            <a:noFill/>
            <a:ln w="9525">
              <a:noFill/>
              <a:miter lim="800000"/>
              <a:headEnd/>
              <a:tailEnd/>
            </a:ln>
          </p:spPr>
        </p:pic>
        <p:pic>
          <p:nvPicPr>
            <p:cNvPr id="23565" name="Picture 11"/>
            <p:cNvPicPr>
              <a:picLocks noChangeAspect="1" noChangeArrowheads="1"/>
            </p:cNvPicPr>
            <p:nvPr/>
          </p:nvPicPr>
          <p:blipFill>
            <a:blip r:embed="rId8" cstate="print"/>
            <a:srcRect/>
            <a:stretch>
              <a:fillRect/>
            </a:stretch>
          </p:blipFill>
          <p:spPr bwMode="auto">
            <a:xfrm>
              <a:off x="5865" y="13316"/>
              <a:ext cx="810" cy="648"/>
            </a:xfrm>
            <a:prstGeom prst="rect">
              <a:avLst/>
            </a:prstGeom>
            <a:noFill/>
            <a:ln w="9525">
              <a:noFill/>
              <a:miter lim="800000"/>
              <a:headEnd/>
              <a:tailEnd/>
            </a:ln>
          </p:spPr>
        </p:pic>
        <p:sp>
          <p:nvSpPr>
            <p:cNvPr id="23566" name="Oval 12"/>
            <p:cNvSpPr>
              <a:spLocks noChangeArrowheads="1"/>
            </p:cNvSpPr>
            <p:nvPr/>
          </p:nvSpPr>
          <p:spPr bwMode="auto">
            <a:xfrm>
              <a:off x="5355" y="12674"/>
              <a:ext cx="1378" cy="1491"/>
            </a:xfrm>
            <a:prstGeom prst="ellipse">
              <a:avLst/>
            </a:prstGeom>
            <a:noFill/>
            <a:ln w="50800">
              <a:solidFill>
                <a:srgbClr val="BD0303"/>
              </a:solidFill>
              <a:round/>
              <a:headEnd/>
              <a:tailEnd/>
            </a:ln>
          </p:spPr>
          <p:txBody>
            <a:bodyPr/>
            <a:lstStyle/>
            <a:p>
              <a:endParaRPr lang="en-US" dirty="0"/>
            </a:p>
          </p:txBody>
        </p:sp>
        <p:sp>
          <p:nvSpPr>
            <p:cNvPr id="23567" name="Line 13"/>
            <p:cNvSpPr>
              <a:spLocks noChangeShapeType="1"/>
            </p:cNvSpPr>
            <p:nvPr/>
          </p:nvSpPr>
          <p:spPr bwMode="auto">
            <a:xfrm>
              <a:off x="5604" y="12879"/>
              <a:ext cx="877" cy="1085"/>
            </a:xfrm>
            <a:prstGeom prst="line">
              <a:avLst/>
            </a:prstGeom>
            <a:noFill/>
            <a:ln w="50800">
              <a:solidFill>
                <a:srgbClr val="BD0303"/>
              </a:solidFill>
              <a:round/>
              <a:headEnd/>
              <a:tailEnd/>
            </a:ln>
          </p:spPr>
          <p:txBody>
            <a:bodyPr/>
            <a:lstStyle/>
            <a:p>
              <a:endParaRPr lang="en-US" dirty="0"/>
            </a:p>
          </p:txBody>
        </p:sp>
      </p:grpSp>
      <p:pic>
        <p:nvPicPr>
          <p:cNvPr id="23562" name="Picture 14"/>
          <p:cNvPicPr>
            <a:picLocks noChangeAspect="1" noChangeArrowheads="1"/>
          </p:cNvPicPr>
          <p:nvPr/>
        </p:nvPicPr>
        <p:blipFill>
          <a:blip r:embed="rId9" cstate="print"/>
          <a:srcRect/>
          <a:stretch>
            <a:fillRect/>
          </a:stretch>
        </p:blipFill>
        <p:spPr bwMode="auto">
          <a:xfrm rot="-159977">
            <a:off x="6650038" y="4972050"/>
            <a:ext cx="814387" cy="915988"/>
          </a:xfrm>
          <a:prstGeom prst="rect">
            <a:avLst/>
          </a:prstGeom>
          <a:noFill/>
          <a:ln w="9525">
            <a:noFill/>
            <a:miter lim="800000"/>
            <a:headEnd/>
            <a:tailEnd/>
          </a:ln>
        </p:spPr>
      </p:pic>
      <p:pic>
        <p:nvPicPr>
          <p:cNvPr id="23563" name="Picture 4"/>
          <p:cNvPicPr>
            <a:picLocks noChangeAspect="1" noChangeArrowheads="1"/>
          </p:cNvPicPr>
          <p:nvPr/>
        </p:nvPicPr>
        <p:blipFill>
          <a:blip r:embed="rId10" cstate="print"/>
          <a:srcRect/>
          <a:stretch>
            <a:fillRect/>
          </a:stretch>
        </p:blipFill>
        <p:spPr bwMode="auto">
          <a:xfrm>
            <a:off x="381000" y="3429000"/>
            <a:ext cx="828675" cy="904875"/>
          </a:xfrm>
          <a:prstGeom prst="rect">
            <a:avLst/>
          </a:prstGeom>
          <a:noFill/>
          <a:ln w="9525" algn="in">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sz="quarter"/>
          </p:nvPr>
        </p:nvSpPr>
        <p:spPr/>
        <p:txBody>
          <a:bodyPr/>
          <a:lstStyle/>
          <a:p>
            <a:pPr eaLnBrk="1" hangingPunct="1"/>
            <a:r>
              <a:rPr lang="en-US" dirty="0" smtClean="0"/>
              <a:t>Activity Options for Children</a:t>
            </a:r>
          </a:p>
        </p:txBody>
      </p:sp>
      <p:pic>
        <p:nvPicPr>
          <p:cNvPr id="24579" name="Picture 3" descr="j0078793"/>
          <p:cNvPicPr>
            <a:picLocks noGrp="1" noChangeAspect="1" noChangeArrowheads="1"/>
          </p:cNvPicPr>
          <p:nvPr>
            <p:ph sz="quarter" idx="2"/>
          </p:nvPr>
        </p:nvPicPr>
        <p:blipFill>
          <a:blip r:embed="rId3" cstate="print"/>
          <a:srcRect/>
          <a:stretch>
            <a:fillRect/>
          </a:stretch>
        </p:blipFill>
        <p:spPr>
          <a:xfrm>
            <a:off x="6477000" y="2743200"/>
            <a:ext cx="1066800" cy="588963"/>
          </a:xfrm>
          <a:noFill/>
        </p:spPr>
      </p:pic>
      <p:pic>
        <p:nvPicPr>
          <p:cNvPr id="24580" name="Picture 4" descr="j0406184"/>
          <p:cNvPicPr>
            <a:picLocks noGrp="1" noChangeAspect="1" noChangeArrowheads="1"/>
          </p:cNvPicPr>
          <p:nvPr>
            <p:ph sz="quarter" idx="3"/>
          </p:nvPr>
        </p:nvPicPr>
        <p:blipFill>
          <a:blip r:embed="rId4" cstate="print"/>
          <a:srcRect/>
          <a:stretch>
            <a:fillRect/>
          </a:stretch>
        </p:blipFill>
        <p:spPr>
          <a:xfrm>
            <a:off x="6629400" y="4114800"/>
            <a:ext cx="838200" cy="909638"/>
          </a:xfrm>
          <a:noFill/>
        </p:spPr>
      </p:pic>
      <p:pic>
        <p:nvPicPr>
          <p:cNvPr id="24581" name="Picture 5" descr="j0197662"/>
          <p:cNvPicPr>
            <a:picLocks noGrp="1" noChangeAspect="1" noChangeArrowheads="1"/>
          </p:cNvPicPr>
          <p:nvPr>
            <p:ph sz="quarter" idx="1"/>
          </p:nvPr>
        </p:nvPicPr>
        <p:blipFill>
          <a:blip r:embed="rId5" cstate="print"/>
          <a:srcRect/>
          <a:stretch>
            <a:fillRect/>
          </a:stretch>
        </p:blipFill>
        <p:spPr>
          <a:xfrm>
            <a:off x="8001000" y="3276600"/>
            <a:ext cx="762000" cy="782638"/>
          </a:xfrm>
          <a:noFill/>
        </p:spPr>
      </p:pic>
      <p:pic>
        <p:nvPicPr>
          <p:cNvPr id="24582" name="Picture 6" descr="bs00539a"/>
          <p:cNvPicPr>
            <a:picLocks noGrp="1" noChangeAspect="1" noChangeArrowheads="1"/>
          </p:cNvPicPr>
          <p:nvPr>
            <p:ph sz="quarter" idx="4"/>
          </p:nvPr>
        </p:nvPicPr>
        <p:blipFill>
          <a:blip r:embed="rId6" cstate="print"/>
          <a:srcRect/>
          <a:stretch>
            <a:fillRect/>
          </a:stretch>
        </p:blipFill>
        <p:spPr>
          <a:xfrm>
            <a:off x="7848600" y="1828800"/>
            <a:ext cx="1009650" cy="587375"/>
          </a:xfrm>
          <a:noFill/>
        </p:spPr>
      </p:pic>
      <p:pic>
        <p:nvPicPr>
          <p:cNvPr id="24583" name="Picture 7" descr="j0217164"/>
          <p:cNvPicPr>
            <a:picLocks noChangeAspect="1" noChangeArrowheads="1"/>
          </p:cNvPicPr>
          <p:nvPr/>
        </p:nvPicPr>
        <p:blipFill>
          <a:blip r:embed="rId7" cstate="print"/>
          <a:srcRect/>
          <a:stretch>
            <a:fillRect/>
          </a:stretch>
        </p:blipFill>
        <p:spPr bwMode="auto">
          <a:xfrm>
            <a:off x="7924800" y="4953000"/>
            <a:ext cx="960438" cy="909638"/>
          </a:xfrm>
          <a:prstGeom prst="rect">
            <a:avLst/>
          </a:prstGeom>
          <a:noFill/>
          <a:ln w="9525">
            <a:noFill/>
            <a:miter lim="800000"/>
            <a:headEnd/>
            <a:tailEnd/>
          </a:ln>
        </p:spPr>
      </p:pic>
      <p:sp>
        <p:nvSpPr>
          <p:cNvPr id="24584" name="Footer Placeholder 7"/>
          <p:cNvSpPr>
            <a:spLocks noGrp="1"/>
          </p:cNvSpPr>
          <p:nvPr>
            <p:ph type="ftr" sz="quarter" idx="11"/>
          </p:nvPr>
        </p:nvSpPr>
        <p:spPr>
          <a:noFill/>
        </p:spPr>
        <p:txBody>
          <a:bodyPr/>
          <a:lstStyle/>
          <a:p>
            <a:r>
              <a:rPr lang="en-US" dirty="0" smtClean="0"/>
              <a:t>Food &amp; Fun Training: Part 1</a:t>
            </a:r>
          </a:p>
        </p:txBody>
      </p:sp>
      <p:sp>
        <p:nvSpPr>
          <p:cNvPr id="8201" name="TextBox 8"/>
          <p:cNvSpPr txBox="1">
            <a:spLocks noChangeArrowheads="1"/>
          </p:cNvSpPr>
          <p:nvPr/>
        </p:nvSpPr>
        <p:spPr bwMode="auto">
          <a:xfrm>
            <a:off x="381000" y="1066800"/>
            <a:ext cx="6019800" cy="4616450"/>
          </a:xfrm>
          <a:prstGeom prst="rect">
            <a:avLst/>
          </a:prstGeom>
          <a:noFill/>
          <a:ln w="9525">
            <a:noFill/>
            <a:miter lim="800000"/>
            <a:headEnd/>
            <a:tailEnd/>
          </a:ln>
        </p:spPr>
        <p:txBody>
          <a:bodyPr>
            <a:spAutoFit/>
          </a:bodyPr>
          <a:lstStyle/>
          <a:p>
            <a:pPr>
              <a:defRPr/>
            </a:pPr>
            <a:r>
              <a:rPr lang="en-US" sz="2400" b="1" dirty="0">
                <a:solidFill>
                  <a:schemeClr val="tx1"/>
                </a:solidFill>
                <a:latin typeface="+mj-lt"/>
              </a:rPr>
              <a:t>Variety of ways for kids to have fun while learning about nutrition and physical activity</a:t>
            </a:r>
          </a:p>
          <a:p>
            <a:pPr>
              <a:defRPr/>
            </a:pPr>
            <a:endParaRPr lang="en-US" sz="2000" dirty="0">
              <a:solidFill>
                <a:schemeClr val="tx1"/>
              </a:solidFill>
              <a:latin typeface="+mj-lt"/>
            </a:endParaRPr>
          </a:p>
          <a:p>
            <a:pPr>
              <a:buClr>
                <a:srgbClr val="FF0000"/>
              </a:buClr>
              <a:buFont typeface="Wingdings" pitchFamily="2" charset="2"/>
              <a:buChar char="ü"/>
              <a:defRPr/>
            </a:pPr>
            <a:r>
              <a:rPr lang="en-US" sz="2000" b="1" dirty="0">
                <a:solidFill>
                  <a:schemeClr val="tx1"/>
                </a:solidFill>
                <a:latin typeface="+mj-lt"/>
              </a:rPr>
              <a:t> Arts and crafts: </a:t>
            </a:r>
            <a:r>
              <a:rPr lang="en-US" sz="2000" dirty="0">
                <a:solidFill>
                  <a:schemeClr val="tx1"/>
                </a:solidFill>
                <a:latin typeface="+mj-lt"/>
              </a:rPr>
              <a:t>allow leaders to introduce messages in fun and creative way</a:t>
            </a:r>
          </a:p>
          <a:p>
            <a:pPr>
              <a:buClr>
                <a:srgbClr val="FF0000"/>
              </a:buClr>
              <a:defRPr/>
            </a:pPr>
            <a:endParaRPr lang="en-US" sz="800" dirty="0">
              <a:solidFill>
                <a:schemeClr val="tx1"/>
              </a:solidFill>
              <a:latin typeface="+mj-lt"/>
            </a:endParaRPr>
          </a:p>
          <a:p>
            <a:pPr>
              <a:buClr>
                <a:srgbClr val="FF0000"/>
              </a:buClr>
              <a:buFont typeface="Wingdings" pitchFamily="2" charset="2"/>
              <a:buChar char="ü"/>
              <a:defRPr/>
            </a:pPr>
            <a:r>
              <a:rPr lang="en-US" sz="2000" b="1" dirty="0">
                <a:solidFill>
                  <a:schemeClr val="tx1"/>
                </a:solidFill>
                <a:latin typeface="+mj-lt"/>
              </a:rPr>
              <a:t> Active games: </a:t>
            </a:r>
            <a:r>
              <a:rPr lang="en-US" sz="2000" dirty="0">
                <a:solidFill>
                  <a:schemeClr val="tx1"/>
                </a:solidFill>
                <a:latin typeface="+mj-lt"/>
              </a:rPr>
              <a:t> designed to involve all children in active play </a:t>
            </a:r>
          </a:p>
          <a:p>
            <a:pPr>
              <a:buClr>
                <a:srgbClr val="FF0000"/>
              </a:buClr>
              <a:defRPr/>
            </a:pPr>
            <a:endParaRPr lang="en-US" sz="800" dirty="0">
              <a:solidFill>
                <a:schemeClr val="tx1"/>
              </a:solidFill>
              <a:latin typeface="+mj-lt"/>
            </a:endParaRPr>
          </a:p>
          <a:p>
            <a:pPr>
              <a:buClr>
                <a:srgbClr val="FF0000"/>
              </a:buClr>
              <a:buFont typeface="Wingdings" pitchFamily="2" charset="2"/>
              <a:buChar char="ü"/>
              <a:defRPr/>
            </a:pPr>
            <a:r>
              <a:rPr lang="en-US" sz="2000" b="1" dirty="0">
                <a:solidFill>
                  <a:schemeClr val="tx1"/>
                </a:solidFill>
                <a:latin typeface="+mj-lt"/>
              </a:rPr>
              <a:t> Group games &amp; activities: </a:t>
            </a:r>
            <a:r>
              <a:rPr lang="en-US" sz="2000" dirty="0">
                <a:solidFill>
                  <a:schemeClr val="tx1"/>
                </a:solidFill>
                <a:latin typeface="+mj-lt"/>
              </a:rPr>
              <a:t>can be used at circle time or in small groups to reinforce unit themes</a:t>
            </a:r>
          </a:p>
          <a:p>
            <a:pPr>
              <a:buClr>
                <a:srgbClr val="FF0000"/>
              </a:buClr>
              <a:defRPr/>
            </a:pPr>
            <a:endParaRPr lang="en-US" sz="800" dirty="0">
              <a:solidFill>
                <a:schemeClr val="tx1"/>
              </a:solidFill>
              <a:latin typeface="+mj-lt"/>
            </a:endParaRPr>
          </a:p>
          <a:p>
            <a:pPr>
              <a:buClr>
                <a:srgbClr val="FF0000"/>
              </a:buClr>
              <a:buFont typeface="Wingdings" pitchFamily="2" charset="2"/>
              <a:buChar char="ü"/>
              <a:defRPr/>
            </a:pPr>
            <a:r>
              <a:rPr lang="en-US" sz="2000" b="1" dirty="0">
                <a:solidFill>
                  <a:schemeClr val="tx1"/>
                </a:solidFill>
                <a:latin typeface="+mj-lt"/>
              </a:rPr>
              <a:t> Books: </a:t>
            </a:r>
            <a:r>
              <a:rPr lang="en-US" sz="2000" dirty="0">
                <a:solidFill>
                  <a:schemeClr val="tx1"/>
                </a:solidFill>
                <a:latin typeface="+mj-lt"/>
              </a:rPr>
              <a:t>promote literacy and healthy messages</a:t>
            </a:r>
          </a:p>
          <a:p>
            <a:pPr>
              <a:buClr>
                <a:srgbClr val="FF0000"/>
              </a:buClr>
              <a:defRPr/>
            </a:pPr>
            <a:endParaRPr lang="en-US" sz="800" dirty="0">
              <a:solidFill>
                <a:schemeClr val="tx1"/>
              </a:solidFill>
              <a:latin typeface="+mj-lt"/>
            </a:endParaRPr>
          </a:p>
          <a:p>
            <a:pPr>
              <a:buClr>
                <a:srgbClr val="FF0000"/>
              </a:buClr>
              <a:buFont typeface="Wingdings" pitchFamily="2" charset="2"/>
              <a:buChar char="ü"/>
              <a:defRPr/>
            </a:pPr>
            <a:r>
              <a:rPr lang="en-US" sz="2000" b="1" dirty="0">
                <a:solidFill>
                  <a:schemeClr val="tx1"/>
                </a:solidFill>
                <a:latin typeface="+mj-lt"/>
              </a:rPr>
              <a:t> Snack time activities: </a:t>
            </a:r>
            <a:r>
              <a:rPr lang="en-US" sz="2000" dirty="0">
                <a:solidFill>
                  <a:schemeClr val="tx1"/>
                </a:solidFill>
                <a:latin typeface="+mj-lt"/>
              </a:rPr>
              <a:t>hands-on way to introduce new foods and get kids interested in healthy eating</a:t>
            </a:r>
            <a:endParaRPr lang="en-US" sz="2000" b="1" dirty="0">
              <a:solidFill>
                <a:schemeClr val="tx1"/>
              </a:solidFill>
              <a:latin typeface="+mj-lt"/>
            </a:endParaRPr>
          </a:p>
          <a:p>
            <a:pPr>
              <a:buClr>
                <a:srgbClr val="FF0000"/>
              </a:buClr>
              <a:defRPr/>
            </a:pPr>
            <a:endParaRPr lang="en-US" sz="1400" dirty="0">
              <a:solidFill>
                <a:schemeClr val="tx1"/>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rgbClr val="CC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rgbClr val="CC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TotalTime>
  <Words>3909</Words>
  <Application>Microsoft Office PowerPoint</Application>
  <PresentationFormat>On-screen Show (4:3)</PresentationFormat>
  <Paragraphs>438</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Food and Fun  Afterschool Curriculum</vt:lpstr>
      <vt:lpstr>Food and Fun Afterschool Curriculum</vt:lpstr>
      <vt:lpstr>Food and Fun Afterschool Curriculum </vt:lpstr>
      <vt:lpstr>Food and Fun Afterschool Curriculum</vt:lpstr>
      <vt:lpstr>Food and Fun Afterschool Curriculum</vt:lpstr>
      <vt:lpstr>Food and Fun Afterschool Curriculum</vt:lpstr>
      <vt:lpstr>Food and Fun Afterschool Curriculum</vt:lpstr>
      <vt:lpstr>Food and Fun Afterschool Curriculum</vt:lpstr>
      <vt:lpstr>Activity Options for Children</vt:lpstr>
      <vt:lpstr>Parent Communication Tools</vt:lpstr>
      <vt:lpstr>Food and Fun Afterschool Curriculum</vt:lpstr>
      <vt:lpstr>Health Messages</vt:lpstr>
      <vt:lpstr>Food and Fun Afterschool Curriculum</vt:lpstr>
      <vt:lpstr>Guidelines Reflect Current Science</vt:lpstr>
      <vt:lpstr> Vegetables and fruits</vt:lpstr>
      <vt:lpstr>Healthy beverages</vt:lpstr>
      <vt:lpstr>Healthy beverages</vt:lpstr>
      <vt:lpstr>Focus on healthy dietary fats</vt:lpstr>
      <vt:lpstr>Whole grains</vt:lpstr>
      <vt:lpstr>Staying active</vt:lpstr>
      <vt:lpstr>Staying active</vt:lpstr>
      <vt:lpstr>Food &amp; Fun Training Videos</vt:lpstr>
      <vt:lpstr>Food &amp; Fun Online</vt:lpstr>
      <vt:lpstr>Getting Started at your Program</vt:lpstr>
      <vt:lpstr>Your Assignment . . . </vt:lpstr>
      <vt:lpstr>http://www.foodandfun.org  www.hsph.harvard.edu/nutritionsource </vt:lpstr>
    </vt:vector>
  </TitlesOfParts>
  <Company>hsph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PRC  Youth Diet and Activity Guidelines</dc:title>
  <dc:creator>jwiecha</dc:creator>
  <cp:lastModifiedBy>Bekka</cp:lastModifiedBy>
  <cp:revision>248</cp:revision>
  <dcterms:created xsi:type="dcterms:W3CDTF">2004-09-07T15:49:15Z</dcterms:created>
  <dcterms:modified xsi:type="dcterms:W3CDTF">2011-12-09T20:19:38Z</dcterms:modified>
</cp:coreProperties>
</file>