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3" r:id="rId5"/>
    <p:sldId id="260" r:id="rId6"/>
    <p:sldId id="261" r:id="rId7"/>
    <p:sldId id="271" r:id="rId8"/>
    <p:sldId id="263" r:id="rId9"/>
    <p:sldId id="272" r:id="rId10"/>
    <p:sldId id="265" r:id="rId11"/>
    <p:sldId id="266" r:id="rId12"/>
    <p:sldId id="267" r:id="rId13"/>
    <p:sldId id="274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9864"/>
    <a:srgbClr val="CED6D9"/>
    <a:srgbClr val="0B3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3"/>
    <p:restoredTop sz="94705"/>
  </p:normalViewPr>
  <p:slideViewPr>
    <p:cSldViewPr snapToGrid="0" snapToObjects="1" showGuides="1">
      <p:cViewPr varScale="1">
        <p:scale>
          <a:sx n="87" d="100"/>
          <a:sy n="87" d="100"/>
        </p:scale>
        <p:origin x="1320" y="90"/>
      </p:cViewPr>
      <p:guideLst>
        <p:guide orient="horz"/>
        <p:guide pos="2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908851081969698E-2"/>
          <c:y val="3.52168126871465E-2"/>
          <c:w val="0.89678457636938702"/>
          <c:h val="0.756761219407682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Suicide</c:v>
                </c:pt>
              </c:strCache>
            </c:strRef>
          </c:tx>
          <c:spPr>
            <a:ln w="57150">
              <a:solidFill>
                <a:srgbClr val="0B3140"/>
              </a:solidFill>
            </a:ln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Sheet1!$B$2:$B$16</c:f>
              <c:numCache>
                <c:formatCode>0.0</c:formatCode>
                <c:ptCount val="15"/>
                <c:pt idx="0">
                  <c:v>13.3</c:v>
                </c:pt>
                <c:pt idx="1">
                  <c:v>14.1</c:v>
                </c:pt>
                <c:pt idx="2">
                  <c:v>14.6</c:v>
                </c:pt>
                <c:pt idx="3">
                  <c:v>14.2</c:v>
                </c:pt>
                <c:pt idx="4">
                  <c:v>15.7</c:v>
                </c:pt>
                <c:pt idx="5">
                  <c:v>14.2</c:v>
                </c:pt>
                <c:pt idx="6">
                  <c:v>14.3</c:v>
                </c:pt>
                <c:pt idx="7">
                  <c:v>14.6</c:v>
                </c:pt>
                <c:pt idx="8">
                  <c:v>14.6</c:v>
                </c:pt>
                <c:pt idx="9">
                  <c:v>16.5</c:v>
                </c:pt>
                <c:pt idx="10">
                  <c:v>17.100000000000001</c:v>
                </c:pt>
                <c:pt idx="11">
                  <c:v>17.8</c:v>
                </c:pt>
                <c:pt idx="12">
                  <c:v>19.3</c:v>
                </c:pt>
                <c:pt idx="13">
                  <c:v>20</c:v>
                </c:pt>
                <c:pt idx="14">
                  <c:v>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Homicide</c:v>
                </c:pt>
              </c:strCache>
            </c:strRef>
          </c:tx>
          <c:spPr>
            <a:ln w="57150">
              <a:solidFill>
                <a:srgbClr val="0B3140"/>
              </a:solidFill>
            </a:ln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Sheet1!$C$2:$C$16</c:f>
              <c:numCache>
                <c:formatCode>0.0</c:formatCode>
                <c:ptCount val="15"/>
                <c:pt idx="0">
                  <c:v>2.2999999999999998</c:v>
                </c:pt>
                <c:pt idx="1">
                  <c:v>3.4</c:v>
                </c:pt>
                <c:pt idx="2">
                  <c:v>2.2999999999999998</c:v>
                </c:pt>
                <c:pt idx="3">
                  <c:v>2.5</c:v>
                </c:pt>
                <c:pt idx="4">
                  <c:v>1.9</c:v>
                </c:pt>
                <c:pt idx="5">
                  <c:v>2.6</c:v>
                </c:pt>
                <c:pt idx="6">
                  <c:v>2.1</c:v>
                </c:pt>
                <c:pt idx="7">
                  <c:v>2.6</c:v>
                </c:pt>
                <c:pt idx="8">
                  <c:v>1.7</c:v>
                </c:pt>
                <c:pt idx="9">
                  <c:v>1.9</c:v>
                </c:pt>
                <c:pt idx="10">
                  <c:v>1.9</c:v>
                </c:pt>
                <c:pt idx="11">
                  <c:v>2</c:v>
                </c:pt>
                <c:pt idx="12">
                  <c:v>1.6</c:v>
                </c:pt>
                <c:pt idx="13">
                  <c:v>1.8</c:v>
                </c:pt>
                <c:pt idx="14">
                  <c:v>2.1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3242680"/>
        <c:axId val="423241896"/>
      </c:lineChart>
      <c:catAx>
        <c:axId val="423242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B3140"/>
            </a:solidFill>
          </a:ln>
        </c:spPr>
        <c:txPr>
          <a:bodyPr/>
          <a:lstStyle/>
          <a:p>
            <a:pPr>
              <a:defRPr>
                <a:solidFill>
                  <a:srgbClr val="0B3140"/>
                </a:solidFill>
                <a:latin typeface="Proxima Nova"/>
              </a:defRPr>
            </a:pPr>
            <a:endParaRPr lang="en-US"/>
          </a:p>
        </c:txPr>
        <c:crossAx val="423241896"/>
        <c:crosses val="autoZero"/>
        <c:auto val="1"/>
        <c:lblAlgn val="ctr"/>
        <c:lblOffset val="100"/>
        <c:noMultiLvlLbl val="0"/>
      </c:catAx>
      <c:valAx>
        <c:axId val="423241896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</c:majorGridlines>
        <c:numFmt formatCode="0.0" sourceLinked="1"/>
        <c:majorTickMark val="out"/>
        <c:minorTickMark val="none"/>
        <c:tickLblPos val="nextTo"/>
        <c:spPr>
          <a:ln>
            <a:solidFill>
              <a:srgbClr val="0B3140"/>
            </a:solidFill>
          </a:ln>
        </c:spPr>
        <c:txPr>
          <a:bodyPr/>
          <a:lstStyle/>
          <a:p>
            <a:pPr>
              <a:defRPr>
                <a:solidFill>
                  <a:srgbClr val="0B3140"/>
                </a:solidFill>
                <a:latin typeface="Proxima Nova"/>
              </a:defRPr>
            </a:pPr>
            <a:endParaRPr lang="en-US"/>
          </a:p>
        </c:txPr>
        <c:crossAx val="42324268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B314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Undetermined</c:v>
                </c:pt>
                <c:pt idx="1">
                  <c:v>Unintentional</c:v>
                </c:pt>
                <c:pt idx="2">
                  <c:v>Homicide/Legal Intervention</c:v>
                </c:pt>
                <c:pt idx="3">
                  <c:v>Suicide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15</c:v>
                </c:pt>
                <c:pt idx="1">
                  <c:v>17</c:v>
                </c:pt>
                <c:pt idx="2">
                  <c:v>191</c:v>
                </c:pt>
                <c:pt idx="3">
                  <c:v>1399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231936"/>
        <c:axId val="343232328"/>
      </c:barChart>
      <c:catAx>
        <c:axId val="343231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/>
              </a:defRPr>
            </a:pPr>
            <a:endParaRPr lang="en-US"/>
          </a:p>
        </c:txPr>
        <c:crossAx val="343232328"/>
        <c:crosses val="autoZero"/>
        <c:auto val="1"/>
        <c:lblAlgn val="ctr"/>
        <c:lblOffset val="100"/>
        <c:noMultiLvlLbl val="0"/>
      </c:catAx>
      <c:valAx>
        <c:axId val="34323232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343231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B3140"/>
            </a:solidFill>
          </c:spPr>
          <c:invertIfNegative val="0"/>
          <c:cat>
            <c:strRef>
              <c:f>Sheet1!$A$6:$A$13</c:f>
              <c:strCache>
                <c:ptCount val="8"/>
                <c:pt idx="0">
                  <c:v>≤ 10 min</c:v>
                </c:pt>
                <c:pt idx="1">
                  <c:v>11-30 min</c:v>
                </c:pt>
                <c:pt idx="2">
                  <c:v>31-60 min</c:v>
                </c:pt>
                <c:pt idx="3">
                  <c:v>1-6 hrs</c:v>
                </c:pt>
                <c:pt idx="4">
                  <c:v>6-24 hrs</c:v>
                </c:pt>
                <c:pt idx="5">
                  <c:v>1-7 days</c:v>
                </c:pt>
                <c:pt idx="6">
                  <c:v>1-4 weeks</c:v>
                </c:pt>
                <c:pt idx="7">
                  <c:v>1-12 months</c:v>
                </c:pt>
              </c:strCache>
            </c:strRef>
          </c:cat>
          <c:val>
            <c:numRef>
              <c:f>Sheet1!$B$6:$B$13</c:f>
              <c:numCache>
                <c:formatCode>General</c:formatCode>
                <c:ptCount val="8"/>
                <c:pt idx="0">
                  <c:v>48</c:v>
                </c:pt>
                <c:pt idx="1">
                  <c:v>2</c:v>
                </c:pt>
                <c:pt idx="2">
                  <c:v>2</c:v>
                </c:pt>
                <c:pt idx="3">
                  <c:v>5</c:v>
                </c:pt>
                <c:pt idx="4">
                  <c:v>3</c:v>
                </c:pt>
                <c:pt idx="5">
                  <c:v>16</c:v>
                </c:pt>
                <c:pt idx="6">
                  <c:v>14</c:v>
                </c:pt>
                <c:pt idx="7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2471920"/>
        <c:axId val="418617608"/>
      </c:barChart>
      <c:catAx>
        <c:axId val="412471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Proxima Nova Regular"/>
                <a:cs typeface="Proxima Nova Regular"/>
              </a:defRPr>
            </a:pPr>
            <a:endParaRPr lang="en-US"/>
          </a:p>
        </c:txPr>
        <c:crossAx val="418617608"/>
        <c:crosses val="autoZero"/>
        <c:auto val="1"/>
        <c:lblAlgn val="ctr"/>
        <c:lblOffset val="100"/>
        <c:noMultiLvlLbl val="0"/>
      </c:catAx>
      <c:valAx>
        <c:axId val="4186176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Proxima Nova Regular"/>
                <a:cs typeface="Proxima Nova Regular"/>
              </a:defRPr>
            </a:pPr>
            <a:endParaRPr lang="en-US"/>
          </a:p>
        </c:txPr>
        <c:crossAx val="412471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42218-AD85-4D83-81AA-9519B38C99C9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FFD89-A391-4C2B-9936-BEA3CA29D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57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5041A-E9E0-A244-9B73-E34943424A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94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armSafetyPPTtemplates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457200" y="4933994"/>
            <a:ext cx="8229600" cy="895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aseline="0">
                <a:solidFill>
                  <a:schemeClr val="bg1"/>
                </a:solidFill>
                <a:latin typeface="Champion-HTF-Welterweight"/>
                <a:cs typeface="Champion-HTF-Welterweight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idx="1" hasCustomPrompt="1"/>
          </p:nvPr>
        </p:nvSpPr>
        <p:spPr>
          <a:xfrm>
            <a:off x="457200" y="5725048"/>
            <a:ext cx="8229600" cy="503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0" i="0">
                <a:solidFill>
                  <a:srgbClr val="FFFFFF"/>
                </a:solidFill>
                <a:latin typeface="Proxima Nova Regular It"/>
                <a:cs typeface="Proxima Nova Regular I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900" y="754427"/>
            <a:ext cx="1513931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0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rearmSafetyPPTtemplates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457200" y="572229"/>
            <a:ext cx="8229600" cy="895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000" baseline="0">
                <a:solidFill>
                  <a:srgbClr val="0B3140"/>
                </a:solidFill>
                <a:latin typeface="Champion-HTF-Welterweight"/>
                <a:cs typeface="Champion-HTF-Welterweight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766720" y="6440470"/>
            <a:ext cx="29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Proxima Nova Light"/>
                <a:cs typeface="Proxima Nova Light"/>
              </a:rPr>
              <a:t>©2016</a:t>
            </a:r>
            <a:endParaRPr lang="en-US" sz="1200" dirty="0">
              <a:solidFill>
                <a:schemeClr val="bg1"/>
              </a:solidFill>
              <a:latin typeface="Proxima Nova Light"/>
              <a:cs typeface="Proxima Nova Ligh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900" y="754427"/>
            <a:ext cx="1513930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220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armSafetyPPTtemplates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457200" y="572229"/>
            <a:ext cx="8229600" cy="895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000" baseline="0">
                <a:solidFill>
                  <a:srgbClr val="0B3140"/>
                </a:solidFill>
                <a:latin typeface="Champion-HTF-Welterweight"/>
                <a:cs typeface="Champion-HTF-Welterweight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5766720" y="6440470"/>
            <a:ext cx="29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CED6D9"/>
                </a:solidFill>
                <a:latin typeface="Proxima Nova Light"/>
                <a:cs typeface="Proxima Nova Light"/>
              </a:rPr>
              <a:t>©2016</a:t>
            </a:r>
            <a:endParaRPr lang="en-US" sz="1200" dirty="0">
              <a:solidFill>
                <a:srgbClr val="CED6D9"/>
              </a:solidFill>
              <a:latin typeface="Proxima Nova Light"/>
              <a:cs typeface="Proxima Nova Ligh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900" y="754427"/>
            <a:ext cx="1513930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1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armSafetyPPTtemplates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457200" y="572229"/>
            <a:ext cx="8229600" cy="895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000" baseline="0">
                <a:solidFill>
                  <a:srgbClr val="0B3140"/>
                </a:solidFill>
                <a:latin typeface="Champion-HTF-Welterweight"/>
                <a:cs typeface="Champion-HTF-Welterweight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5766720" y="6440470"/>
            <a:ext cx="29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0B3140"/>
                </a:solidFill>
                <a:latin typeface="Proxima Nova Light"/>
                <a:cs typeface="Proxima Nova Light"/>
              </a:rPr>
              <a:t>©2016</a:t>
            </a:r>
            <a:endParaRPr lang="en-US" sz="1200" dirty="0">
              <a:solidFill>
                <a:srgbClr val="0B3140"/>
              </a:solidFill>
              <a:latin typeface="Proxima Nova Light"/>
              <a:cs typeface="Proxima Nova Ligh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900" y="754427"/>
            <a:ext cx="1513930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11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43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21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Firearm Suicide Prevention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Proxima Nova Regular It"/>
                <a:cs typeface="Proxima Nova Regular It"/>
              </a:rPr>
              <a:t>A brief module for Utah concealed carry classes.</a:t>
            </a:r>
            <a:endParaRPr lang="en-US" dirty="0">
              <a:latin typeface="Proxima Nova Regular It"/>
              <a:cs typeface="Proxima Nova Regular It"/>
            </a:endParaRPr>
          </a:p>
        </p:txBody>
      </p:sp>
    </p:spTree>
    <p:extLst>
      <p:ext uri="{BB962C8B-B14F-4D97-AF65-F5344CB8AC3E}">
        <p14:creationId xmlns:p14="http://schemas.microsoft.com/office/powerpoint/2010/main" val="35220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at Risk of Suicide?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4500" y="1801750"/>
            <a:ext cx="822612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latin typeface="Proxima Nova Regular"/>
                <a:cs typeface="Proxima Nova Regular"/>
              </a:rPr>
              <a:t>People who struggle with </a:t>
            </a:r>
            <a:r>
              <a:rPr lang="en-US" sz="2400" dirty="0" smtClean="0">
                <a:solidFill>
                  <a:srgbClr val="2C9864"/>
                </a:solidFill>
                <a:latin typeface="Proxima Nova Semibold"/>
                <a:cs typeface="Proxima Nova Semibold"/>
              </a:rPr>
              <a:t>depression, substance abuse, or other mental health problems</a:t>
            </a:r>
            <a:r>
              <a:rPr lang="en-US" sz="2400" dirty="0" smtClean="0">
                <a:latin typeface="Proxima Nova Regular"/>
                <a:cs typeface="Proxima Nova Regular"/>
              </a:rPr>
              <a:t>, especially if they’re also facing a painful crisis like a relationship break-up, arrest, trouble at work, or financial crises – problems that make you feel hopeless and trapped.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solidFill>
                  <a:srgbClr val="2C9864"/>
                </a:solidFill>
                <a:latin typeface="Proxima Nova Regular"/>
                <a:cs typeface="Proxima Nova Regular"/>
              </a:rPr>
              <a:t>Teens at Home?  </a:t>
            </a:r>
            <a:r>
              <a:rPr lang="en-US" sz="2400" dirty="0">
                <a:latin typeface="Proxima Nova Regular"/>
                <a:cs typeface="Proxima Nova Regular"/>
              </a:rPr>
              <a:t>Teens who die by suicide may show few or not warning signs.  A wise precaution: store all guns locked if you have children at home- especially teenagers.</a:t>
            </a:r>
          </a:p>
        </p:txBody>
      </p:sp>
    </p:spTree>
    <p:extLst>
      <p:ext uri="{BB962C8B-B14F-4D97-AF65-F5344CB8AC3E}">
        <p14:creationId xmlns:p14="http://schemas.microsoft.com/office/powerpoint/2010/main" val="294903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Options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2589" y="1607885"/>
            <a:ext cx="8226122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B3140"/>
                </a:solidFill>
                <a:latin typeface="Proxima Nova Regular"/>
                <a:cs typeface="Proxima Nova Regular"/>
              </a:rPr>
              <a:t>If a household member is at risk of suicide, you could </a:t>
            </a:r>
            <a:r>
              <a:rPr lang="en-US" sz="2400" dirty="0" smtClean="0">
                <a:solidFill>
                  <a:srgbClr val="2C9864"/>
                </a:solidFill>
                <a:latin typeface="Proxima Nova Semibold"/>
                <a:cs typeface="Proxima Nova Semibold"/>
              </a:rPr>
              <a:t>store guns away from home until they’ve recovered </a:t>
            </a:r>
            <a:r>
              <a:rPr lang="en-US" sz="2400" dirty="0" smtClean="0">
                <a:solidFill>
                  <a:srgbClr val="0B3140"/>
                </a:solidFill>
                <a:latin typeface="Proxima Nova Regular"/>
                <a:cs typeface="Proxima Nova Regular"/>
              </a:rPr>
              <a:t>(e.g., with a relative you trust, at a self-storage unit)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B3140"/>
                </a:solidFill>
                <a:latin typeface="Proxima Nova Regular"/>
                <a:cs typeface="Proxima Nova Regular"/>
              </a:rPr>
              <a:t>Or </a:t>
            </a:r>
            <a:r>
              <a:rPr lang="en-US" sz="2400" dirty="0" smtClean="0">
                <a:solidFill>
                  <a:srgbClr val="2C9864"/>
                </a:solidFill>
                <a:latin typeface="Proxima Nova Semibold"/>
                <a:cs typeface="Proxima Nova Semibold"/>
              </a:rPr>
              <a:t>change the locks </a:t>
            </a:r>
            <a:r>
              <a:rPr lang="en-US" sz="2400" dirty="0" smtClean="0">
                <a:solidFill>
                  <a:srgbClr val="0B3140"/>
                </a:solidFill>
                <a:latin typeface="Proxima Nova Regular"/>
                <a:cs typeface="Proxima Nova Regular"/>
              </a:rPr>
              <a:t>and make sure they can’t find the keys/combination.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B3140"/>
                </a:solidFill>
                <a:latin typeface="Proxima Nova Regular"/>
                <a:cs typeface="Proxima Nova Regular"/>
              </a:rPr>
              <a:t>Another option: </a:t>
            </a:r>
            <a:r>
              <a:rPr lang="en-US" sz="2400" dirty="0" smtClean="0">
                <a:solidFill>
                  <a:srgbClr val="2C9864"/>
                </a:solidFill>
                <a:latin typeface="Proxima Nova Semibold"/>
                <a:cs typeface="Proxima Nova Semibold"/>
              </a:rPr>
              <a:t>don’t keep ammunition at home until they’ve recovered.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B3140"/>
                </a:solidFill>
                <a:latin typeface="Proxima Nova Regular"/>
                <a:cs typeface="Proxima Nova Regular"/>
              </a:rPr>
              <a:t>Hiding guns isn’t recommended. Family members often know one another’s hiding places.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B3140"/>
                </a:solidFill>
                <a:latin typeface="Proxima Nova Regular"/>
                <a:cs typeface="Proxima Nova Regular"/>
              </a:rPr>
              <a:t>If it’s a friend at risk, </a:t>
            </a:r>
            <a:r>
              <a:rPr lang="en-US" sz="2400" dirty="0" smtClean="0">
                <a:solidFill>
                  <a:srgbClr val="2C9864"/>
                </a:solidFill>
                <a:latin typeface="Proxima Nova Semibold"/>
                <a:cs typeface="Proxima Nova Semibold"/>
              </a:rPr>
              <a:t>offer to hold onto their guns</a:t>
            </a:r>
            <a:r>
              <a:rPr lang="en-US" sz="2400" dirty="0" smtClean="0">
                <a:solidFill>
                  <a:srgbClr val="2C9864"/>
                </a:solidFill>
                <a:latin typeface="Proxima Nova Semibold"/>
                <a:cs typeface="Proxima Nova Semibold"/>
              </a:rPr>
              <a:t>.***</a:t>
            </a:r>
            <a:endParaRPr lang="en-US" sz="2400" dirty="0" smtClean="0">
              <a:solidFill>
                <a:srgbClr val="2C9864"/>
              </a:solidFill>
              <a:latin typeface="Proxima Nova Semibold"/>
              <a:cs typeface="Proxima Nova Semibol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6265" y="5904119"/>
            <a:ext cx="707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 This is allowable under Utah law but may not be under other state laws.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4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it’s </a:t>
            </a:r>
            <a:r>
              <a:rPr lang="en-US" u="sng" dirty="0" smtClean="0"/>
              <a:t>You</a:t>
            </a:r>
            <a:r>
              <a:rPr lang="en-US" dirty="0" smtClean="0"/>
              <a:t> at Risk?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1325" y="1815175"/>
            <a:ext cx="8103515" cy="4924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B3140"/>
                </a:solidFill>
                <a:latin typeface="Proxima Nova Regular"/>
                <a:cs typeface="Proxima Nova Regular"/>
              </a:rPr>
              <a:t>If you feel yourself spiraling down</a:t>
            </a:r>
            <a:r>
              <a:rPr lang="en-US" sz="2400" dirty="0" smtClean="0">
                <a:solidFill>
                  <a:srgbClr val="2C9864"/>
                </a:solidFill>
                <a:latin typeface="Proxima Nova Regular"/>
                <a:cs typeface="Proxima Nova Regular"/>
              </a:rPr>
              <a:t>,</a:t>
            </a:r>
            <a:r>
              <a:rPr lang="en-US" sz="2400" dirty="0" smtClean="0">
                <a:solidFill>
                  <a:srgbClr val="2C9864"/>
                </a:solidFill>
                <a:latin typeface="Proxima Nova Semibold"/>
                <a:cs typeface="Proxima Nova Semibold"/>
              </a:rPr>
              <a:t> take precautions before things get to a crisis point.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solidFill>
                  <a:srgbClr val="0B3140"/>
                </a:solidFill>
                <a:latin typeface="Proxima Nova Regular"/>
                <a:cs typeface="Proxima Nova Regular"/>
              </a:rPr>
              <a:t>Any strategy that builds some time between you and a gun in a suicidal crisis will keep you safer</a:t>
            </a:r>
            <a:r>
              <a:rPr lang="en-US" sz="2400" dirty="0" smtClean="0">
                <a:solidFill>
                  <a:srgbClr val="0B3140"/>
                </a:solidFill>
                <a:latin typeface="Proxima Nova Regular"/>
                <a:cs typeface="Proxima Nova Regular"/>
              </a:rPr>
              <a:t>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solidFill>
                  <a:srgbClr val="0B3140"/>
                </a:solidFill>
                <a:latin typeface="Proxima Nova Regular"/>
                <a:cs typeface="Proxima Nova Regular"/>
              </a:rPr>
              <a:t>Store your guns off-site temporarily, or ask someone you trust to hold onto the keys, or </a:t>
            </a:r>
            <a:r>
              <a:rPr lang="en-US" sz="2400" dirty="0">
                <a:solidFill>
                  <a:srgbClr val="2C9864"/>
                </a:solidFill>
                <a:latin typeface="Proxima Nova Semibold"/>
                <a:cs typeface="Proxima Nova Semibold"/>
              </a:rPr>
              <a:t>store keys somewhere they’re not available in a crisis</a:t>
            </a:r>
            <a:r>
              <a:rPr lang="en-US" sz="2400" dirty="0">
                <a:solidFill>
                  <a:srgbClr val="2C9864"/>
                </a:solidFill>
                <a:latin typeface="Proxima Nova Regular"/>
                <a:cs typeface="Proxima Nova Regular"/>
              </a:rPr>
              <a:t> </a:t>
            </a:r>
            <a:r>
              <a:rPr lang="en-US" sz="2400" dirty="0">
                <a:solidFill>
                  <a:srgbClr val="0B3140"/>
                </a:solidFill>
                <a:latin typeface="Proxima Nova Regular"/>
                <a:cs typeface="Proxima Nova Regular"/>
              </a:rPr>
              <a:t>like a bank safe deposit box, or disassemble guns. </a:t>
            </a:r>
            <a:endParaRPr lang="en-US" sz="2400" dirty="0" smtClean="0">
              <a:solidFill>
                <a:srgbClr val="0B3140"/>
              </a:solidFill>
              <a:latin typeface="Proxima Nova Regular"/>
              <a:cs typeface="Proxima Nova Regular"/>
            </a:endParaRP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solidFill>
                  <a:srgbClr val="0B3140"/>
                </a:solidFill>
                <a:latin typeface="Proxima Nova Regular"/>
                <a:cs typeface="Proxima Nova Regular"/>
              </a:rPr>
              <a:t>These are </a:t>
            </a:r>
            <a:r>
              <a:rPr lang="en-US" sz="2400" dirty="0">
                <a:solidFill>
                  <a:srgbClr val="2C9864"/>
                </a:solidFill>
                <a:latin typeface="Proxima Nova Semibold"/>
                <a:cs typeface="Proxima Nova Semibold"/>
              </a:rPr>
              <a:t>temporary measures </a:t>
            </a:r>
            <a:r>
              <a:rPr lang="en-US" sz="2400" dirty="0">
                <a:solidFill>
                  <a:srgbClr val="0B3140"/>
                </a:solidFill>
                <a:latin typeface="Proxima Nova Regular"/>
                <a:cs typeface="Proxima Nova Regular"/>
              </a:rPr>
              <a:t>until you’ve </a:t>
            </a:r>
            <a:r>
              <a:rPr lang="en-US" sz="2400" dirty="0" smtClean="0">
                <a:solidFill>
                  <a:srgbClr val="0B3140"/>
                </a:solidFill>
                <a:latin typeface="Proxima Nova Regular"/>
                <a:cs typeface="Proxima Nova Regular"/>
              </a:rPr>
              <a:t>recovered.</a:t>
            </a:r>
            <a:endParaRPr lang="en-US" sz="2400" dirty="0">
              <a:solidFill>
                <a:srgbClr val="0B3140"/>
              </a:solidFill>
              <a:latin typeface="Proxima Nova Regular"/>
              <a:cs typeface="Proxima Nova Regular"/>
            </a:endParaRP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sz="2400" dirty="0">
              <a:solidFill>
                <a:srgbClr val="0B3140"/>
              </a:solidFill>
              <a:latin typeface="Proxima Nova Regular"/>
              <a:cs typeface="Proxima Nova Regular"/>
            </a:endParaRP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sz="2400" dirty="0" smtClean="0">
              <a:solidFill>
                <a:srgbClr val="0B3140"/>
              </a:solidFill>
              <a:latin typeface="Proxima Nova Semibold"/>
              <a:cs typeface="Proxima Nova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34830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500" y="1467093"/>
            <a:ext cx="8226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Proxima Nova Regular It"/>
                <a:cs typeface="Proxima Nova Regular It"/>
              </a:rPr>
              <a:t>Under Utah’s </a:t>
            </a:r>
            <a:r>
              <a:rPr lang="en-US" sz="3200" dirty="0" smtClean="0">
                <a:solidFill>
                  <a:srgbClr val="2C9864"/>
                </a:solidFill>
                <a:latin typeface="Proxima Nova Semibold It"/>
                <a:cs typeface="Proxima Nova Semibold It"/>
              </a:rPr>
              <a:t>Safe Harbor </a:t>
            </a:r>
            <a:r>
              <a:rPr lang="en-US" sz="3200" dirty="0" smtClean="0">
                <a:latin typeface="Proxima Nova Regular It"/>
                <a:cs typeface="Proxima Nova Regular It"/>
              </a:rPr>
              <a:t>law (53-5c-201), a gun owner or spouse can store their firearms free of charge with law enforcement if they believe someone at home is a danger to self or others.</a:t>
            </a:r>
            <a:endParaRPr lang="en-US" sz="3200" dirty="0">
              <a:latin typeface="Proxima Nova Regular It"/>
              <a:cs typeface="Proxima Nova Regular It"/>
            </a:endParaRPr>
          </a:p>
        </p:txBody>
      </p:sp>
    </p:spTree>
    <p:extLst>
      <p:ext uri="{BB962C8B-B14F-4D97-AF65-F5344CB8AC3E}">
        <p14:creationId xmlns:p14="http://schemas.microsoft.com/office/powerpoint/2010/main" val="379569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Getting Help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0678" y="1728943"/>
            <a:ext cx="822612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latin typeface="Proxima Nova Regular"/>
                <a:cs typeface="Proxima Nova Regular"/>
              </a:rPr>
              <a:t>Utah Statewide Crisis Line: 1-801-587-3000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latin typeface="Proxima Nova Regular"/>
                <a:cs typeface="Proxima Nova Regular"/>
              </a:rPr>
              <a:t>National Suicide Lifeline: 1-800-273-TALK (8255)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latin typeface="Proxima Nova Regular"/>
                <a:cs typeface="Proxima Nova Regular"/>
              </a:rPr>
              <a:t>In an emergency, call 911 and ask for a CIT (Crisis Intervention Team) officer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latin typeface="Proxima Nova Regular"/>
                <a:cs typeface="Proxima Nova Regular"/>
              </a:rPr>
              <a:t>To learn more about suicide prevention, visit </a:t>
            </a:r>
            <a:r>
              <a:rPr lang="en-US" sz="2400" dirty="0" err="1" smtClean="0">
                <a:solidFill>
                  <a:srgbClr val="2C9864"/>
                </a:solidFill>
                <a:latin typeface="Proxima Nova Semibold"/>
                <a:cs typeface="Proxima Nova Semibold"/>
              </a:rPr>
              <a:t>utahsuicideprevention.org</a:t>
            </a:r>
            <a:endParaRPr lang="en-US" sz="2400" dirty="0" smtClean="0">
              <a:solidFill>
                <a:srgbClr val="2C9864"/>
              </a:solidFill>
              <a:latin typeface="Proxima Nova Semibold"/>
              <a:cs typeface="Proxima Nova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8750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utterstock_335677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" y="1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our Freedom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1326" y="1801750"/>
            <a:ext cx="4423277" cy="3877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Proxima Nova Regular"/>
                <a:cs typeface="Proxima Nova Regular"/>
              </a:rPr>
              <a:t>Gun-owning families can bring down the number of firearm suicides.</a:t>
            </a:r>
            <a:endParaRPr lang="en-US" sz="2400" dirty="0" smtClean="0">
              <a:solidFill>
                <a:srgbClr val="FFFFFF"/>
              </a:solidFill>
              <a:latin typeface="Proxima Nova Semibold"/>
              <a:cs typeface="Proxima Nova Semibold"/>
            </a:endParaRP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Proxima Nova Regular"/>
                <a:cs typeface="Proxima Nova Regular"/>
              </a:rPr>
              <a:t>We can do it </a:t>
            </a:r>
            <a:r>
              <a:rPr lang="en-US" sz="2400" dirty="0" smtClean="0">
                <a:solidFill>
                  <a:srgbClr val="FFFFFF"/>
                </a:solidFill>
                <a:latin typeface="Proxima Nova Semibold"/>
                <a:cs typeface="Proxima Nova Semibold"/>
              </a:rPr>
              <a:t>without government mandates.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Proxima Nova Regular"/>
                <a:cs typeface="Proxima Nova Regular"/>
              </a:rPr>
              <a:t>Together, we can protect </a:t>
            </a:r>
            <a:r>
              <a:rPr lang="en-US" sz="2400" dirty="0">
                <a:solidFill>
                  <a:srgbClr val="FFFFFF"/>
                </a:solidFill>
                <a:latin typeface="Proxima Nova Semibold"/>
                <a:cs typeface="Proxima Nova Semibold"/>
              </a:rPr>
              <a:t>our family, our friends, and our freedom.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endParaRPr lang="en-US" sz="2400" dirty="0" smtClean="0">
              <a:solidFill>
                <a:srgbClr val="FFFFFF"/>
              </a:solidFill>
              <a:latin typeface="Proxima Nova Semibold"/>
              <a:cs typeface="Proxima Nova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8978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16040733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0678" y="1679336"/>
            <a:ext cx="822612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solidFill>
                  <a:srgbClr val="FFFFFF"/>
                </a:solidFill>
                <a:latin typeface="Proxima Nova Regular It"/>
                <a:cs typeface="Proxima Nova Regular It"/>
              </a:rPr>
              <a:t>Protecting your family </a:t>
            </a:r>
            <a:r>
              <a:rPr lang="en-US" sz="4500" dirty="0" smtClean="0">
                <a:solidFill>
                  <a:srgbClr val="0B3140"/>
                </a:solidFill>
                <a:latin typeface="Proxima Nova Semibold It"/>
                <a:cs typeface="Proxima Nova Semibold It"/>
              </a:rPr>
              <a:t>involves more</a:t>
            </a:r>
            <a:r>
              <a:rPr lang="en-US" sz="4500" dirty="0" smtClean="0">
                <a:solidFill>
                  <a:srgbClr val="CED6D9"/>
                </a:solidFill>
                <a:latin typeface="Proxima Nova Regular It"/>
                <a:cs typeface="Proxima Nova Regular It"/>
              </a:rPr>
              <a:t> </a:t>
            </a:r>
            <a:r>
              <a:rPr lang="en-US" sz="4500" dirty="0" smtClean="0">
                <a:solidFill>
                  <a:srgbClr val="FFFFFF"/>
                </a:solidFill>
                <a:latin typeface="Proxima Nova Regular It"/>
                <a:cs typeface="Proxima Nova Regular It"/>
              </a:rPr>
              <a:t>than keeping them safe from accident or attack.</a:t>
            </a:r>
            <a:endParaRPr lang="en-US" sz="4500" dirty="0">
              <a:solidFill>
                <a:srgbClr val="FFFFFF"/>
              </a:solidFill>
              <a:latin typeface="Proxima Nova Regular It"/>
              <a:cs typeface="Proxima Nova Regular It"/>
            </a:endParaRPr>
          </a:p>
        </p:txBody>
      </p:sp>
    </p:spTree>
    <p:extLst>
      <p:ext uri="{BB962C8B-B14F-4D97-AF65-F5344CB8AC3E}">
        <p14:creationId xmlns:p14="http://schemas.microsoft.com/office/powerpoint/2010/main" val="359760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Utah Suicide &amp; Homicide </a:t>
            </a:r>
            <a:r>
              <a:rPr lang="en-US" sz="3200" dirty="0" smtClean="0"/>
              <a:t>Rates</a:t>
            </a:r>
            <a:endParaRPr lang="en-US" sz="32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078716560"/>
              </p:ext>
            </p:extLst>
          </p:nvPr>
        </p:nvGraphicFramePr>
        <p:xfrm>
          <a:off x="444500" y="1716934"/>
          <a:ext cx="8229600" cy="344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26116" y="1916879"/>
            <a:ext cx="1771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Proxima Nova Regular"/>
                <a:cs typeface="Proxima Nova Regular"/>
              </a:rPr>
              <a:t>Suicide</a:t>
            </a:r>
            <a:endParaRPr lang="en-US" sz="1400" dirty="0">
              <a:latin typeface="Proxima Nova Regular"/>
              <a:cs typeface="Proxima Nova Regula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6116" y="3792741"/>
            <a:ext cx="1771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Proxima Nova Regular"/>
                <a:cs typeface="Proxima Nova Regular"/>
              </a:rPr>
              <a:t>Homicide</a:t>
            </a:r>
            <a:endParaRPr lang="en-US" sz="1400" dirty="0">
              <a:latin typeface="Proxima Nova Regular"/>
              <a:cs typeface="Proxima Nova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426564"/>
            <a:ext cx="8229600" cy="59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80"/>
              </a:lnSpc>
            </a:pPr>
            <a:r>
              <a:rPr lang="en-US" sz="1400" dirty="0" smtClean="0">
                <a:solidFill>
                  <a:srgbClr val="0B3140"/>
                </a:solidFill>
                <a:latin typeface="Proxima Nova Regular It"/>
                <a:cs typeface="Proxima Nova Regular It"/>
              </a:rPr>
              <a:t>Rates are the number of deaths for every 100,000 people in Utah. The graph includes suicides and homicides by all methods. In 2014, 50% of suicides and 59% of homicides in UT were by firearms.</a:t>
            </a:r>
            <a:endParaRPr lang="en-US" sz="1400" dirty="0">
              <a:solidFill>
                <a:srgbClr val="0B3140"/>
              </a:solidFill>
              <a:latin typeface="Proxima Nova Regular It"/>
              <a:cs typeface="Proxima Nova Regular It"/>
            </a:endParaRPr>
          </a:p>
        </p:txBody>
      </p:sp>
    </p:spTree>
    <p:extLst>
      <p:ext uri="{BB962C8B-B14F-4D97-AF65-F5344CB8AC3E}">
        <p14:creationId xmlns:p14="http://schemas.microsoft.com/office/powerpoint/2010/main" val="379532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9901"/>
            <a:ext cx="8229600" cy="112526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Utah Firearm Deaths, 2010-2014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44500" y="1482104"/>
            <a:ext cx="8226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2C9864"/>
                </a:solidFill>
                <a:latin typeface="Proxima Nova Semibold It"/>
                <a:cs typeface="Proxima Nova Semibold It"/>
              </a:rPr>
              <a:t>86% </a:t>
            </a:r>
            <a:r>
              <a:rPr lang="en-US" sz="2000" dirty="0" smtClean="0">
                <a:latin typeface="Proxima Nova Regular It"/>
                <a:cs typeface="Proxima Nova Regular It"/>
              </a:rPr>
              <a:t>of firearm deaths in Utah are suicides.</a:t>
            </a:r>
            <a:endParaRPr lang="en-US" sz="2000" dirty="0">
              <a:latin typeface="Proxima Nova Regular It"/>
              <a:cs typeface="Proxima Nova Regular I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770753"/>
            <a:ext cx="4724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B3140"/>
                </a:solidFill>
                <a:latin typeface="Proxima Nova Regular"/>
                <a:cs typeface="Proxima Nova Regular"/>
              </a:rPr>
              <a:t>Source: CDC WONDER website (official mortality data) </a:t>
            </a:r>
            <a:endParaRPr lang="en-US" sz="1400" dirty="0">
              <a:solidFill>
                <a:srgbClr val="0B3140"/>
              </a:solidFill>
              <a:latin typeface="Proxima Nova Regular"/>
              <a:cs typeface="Proxima Nova Regular"/>
            </a:endParaRP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457200" y="2252133"/>
          <a:ext cx="8213422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056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&amp; Distance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0678" y="2812956"/>
            <a:ext cx="82261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latin typeface="Proxima Nova Regular"/>
                <a:cs typeface="Proxima Nova Regular"/>
              </a:rPr>
              <a:t>But won’t they just substitute another method?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latin typeface="Proxima Nova Regular"/>
                <a:cs typeface="Proxima Nova Regular"/>
              </a:rPr>
              <a:t>Some may, but nearly anything else is less likely to kill.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latin typeface="Proxima Nova Regular"/>
                <a:cs typeface="Proxima Nova Regular"/>
              </a:rPr>
              <a:t>Others may delay their attempt.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latin typeface="Proxima Nova Regular"/>
                <a:cs typeface="Proxima Nova Regular"/>
              </a:rPr>
              <a:t>Either way, the odds of survival go up, for three reasons</a:t>
            </a:r>
            <a:r>
              <a:rPr lang="is-IS" sz="2400" dirty="0" smtClean="0">
                <a:latin typeface="Proxima Nova Regular"/>
                <a:cs typeface="Proxima Nova Regular"/>
              </a:rPr>
              <a:t>…</a:t>
            </a:r>
            <a:endParaRPr lang="en-US" sz="2400" dirty="0" smtClean="0">
              <a:latin typeface="Proxima Nova Regular"/>
              <a:cs typeface="Proxima Nova Regula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500" y="1482104"/>
            <a:ext cx="7458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C9864"/>
                </a:solidFill>
                <a:latin typeface="Proxima Nova Regular It"/>
                <a:cs typeface="Proxima Nova Regular It"/>
              </a:rPr>
              <a:t>Putting time &amp; distance between a suicidal person and a gun may save a life.</a:t>
            </a:r>
            <a:endParaRPr lang="en-US" sz="2800" b="1" dirty="0">
              <a:solidFill>
                <a:srgbClr val="2C9864"/>
              </a:solidFill>
              <a:latin typeface="Proxima Nova Regular It"/>
              <a:cs typeface="Proxima Nova Regular It"/>
            </a:endParaRPr>
          </a:p>
        </p:txBody>
      </p:sp>
    </p:spTree>
    <p:extLst>
      <p:ext uri="{BB962C8B-B14F-4D97-AF65-F5344CB8AC3E}">
        <p14:creationId xmlns:p14="http://schemas.microsoft.com/office/powerpoint/2010/main" val="301105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means matter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4500" y="1801750"/>
            <a:ext cx="8226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288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2C9864"/>
                </a:solidFill>
                <a:latin typeface="Proxima Nova Semibold"/>
                <a:cs typeface="Proxima Nova Semibold"/>
              </a:rPr>
              <a:t>Suicidal crises are often brief.</a:t>
            </a:r>
          </a:p>
          <a:p>
            <a:pPr marL="457200" indent="-457200">
              <a:lnSpc>
                <a:spcPts val="288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latin typeface="Proxima Nova Regular"/>
                <a:cs typeface="Proxima Nova Regular"/>
              </a:rPr>
              <a:t>The deadliness of an attempt depends in part on the method used. </a:t>
            </a:r>
          </a:p>
          <a:p>
            <a:pPr marL="457200" indent="-457200">
              <a:lnSpc>
                <a:spcPts val="288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latin typeface="Proxima Nova Regular"/>
                <a:cs typeface="Proxima Nova Regular"/>
              </a:rPr>
              <a:t>90% of those who attempt suicide and survive don’t go on to kill themselves.</a:t>
            </a:r>
          </a:p>
        </p:txBody>
      </p:sp>
    </p:spTree>
    <p:extLst>
      <p:ext uri="{BB962C8B-B14F-4D97-AF65-F5344CB8AC3E}">
        <p14:creationId xmlns:p14="http://schemas.microsoft.com/office/powerpoint/2010/main" val="75070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Suicidal Crises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4500" y="1482104"/>
            <a:ext cx="8226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Proxima Nova Regular It"/>
                <a:cs typeface="Proxima Nova Regular It"/>
              </a:rPr>
              <a:t>People admitted to a hospital after an attempt were asked how long they’d been thinking about suicide before the attempt.</a:t>
            </a:r>
            <a:endParaRPr lang="en-US" sz="2000" dirty="0">
              <a:latin typeface="Proxima Nova Regular It"/>
              <a:cs typeface="Proxima Nova Regular It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124419" y="2871824"/>
          <a:ext cx="7546203" cy="3049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95661" y="2672029"/>
            <a:ext cx="53164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Proxima Nova Regular"/>
                <a:cs typeface="Proxima Nova Regular"/>
              </a:rPr>
              <a:t>48% said </a:t>
            </a:r>
            <a:r>
              <a:rPr lang="en-US" sz="2000" dirty="0" smtClean="0">
                <a:solidFill>
                  <a:srgbClr val="2C9864"/>
                </a:solidFill>
                <a:latin typeface="Proxima Nova Semibold"/>
                <a:cs typeface="Proxima Nova Semibold"/>
              </a:rPr>
              <a:t>10 min or less.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Semibold"/>
                <a:cs typeface="Proxima Nova Semibold"/>
              </a:rPr>
              <a:t>Most people who become suicidal have struggled with ongoing, underlying problems. But the movement from suicidal idea to action is sometimes rapid.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Proxima Nova Semibold"/>
              <a:cs typeface="Proxima Nova Semibold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82956" y="3969824"/>
            <a:ext cx="1395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B3140"/>
                </a:solidFill>
                <a:latin typeface="Proxima Nova Regular"/>
                <a:cs typeface="Proxima Nova Regular"/>
              </a:rPr>
              <a:t>% of Attempts</a:t>
            </a:r>
            <a:endParaRPr lang="en-US" sz="1400" dirty="0">
              <a:solidFill>
                <a:srgbClr val="0B3140"/>
              </a:solidFill>
              <a:latin typeface="Proxima Nova Regular"/>
              <a:cs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8211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means matter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4500" y="1801750"/>
            <a:ext cx="8226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latin typeface="Proxima Nova Regular"/>
                <a:cs typeface="Proxima Nova Regular"/>
              </a:rPr>
              <a:t>Suicidal crises are often brief.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B3140"/>
                </a:solidFill>
                <a:latin typeface="Proxima Nova Semibold"/>
                <a:cs typeface="Proxima Nova Semibold"/>
              </a:rPr>
              <a:t>The deadliness of an attempt depends in part on the method used. 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B3140"/>
                </a:solidFill>
                <a:latin typeface="Proxima Nova Semibold"/>
                <a:cs typeface="Proxima Nova Semibold"/>
              </a:rPr>
              <a:t>90% of those who attempt suicide and survive don’t go on to kill themselves.</a:t>
            </a:r>
          </a:p>
        </p:txBody>
      </p:sp>
    </p:spTree>
    <p:extLst>
      <p:ext uri="{BB962C8B-B14F-4D97-AF65-F5344CB8AC3E}">
        <p14:creationId xmlns:p14="http://schemas.microsoft.com/office/powerpoint/2010/main" val="370025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epressed.jpg"/>
          <p:cNvPicPr>
            <a:picLocks noChangeAspect="1"/>
          </p:cNvPicPr>
          <p:nvPr/>
        </p:nvPicPr>
        <p:blipFill>
          <a:blip r:embed="rId2">
            <a:alphaModFix amt="8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500" y="1988013"/>
            <a:ext cx="8226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Proxima Nova Regular"/>
                <a:cs typeface="Proxima Nova Regular"/>
              </a:rPr>
              <a:t>Having access to a firearm during a suicidal crisis increases the odds that an attempter will die.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60678" y="3132695"/>
            <a:ext cx="8226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cs typeface="Proxima Nova Regular"/>
              </a:rPr>
              <a:t>We can protect one another. </a:t>
            </a:r>
            <a:r>
              <a:rPr lang="en-US" sz="2400" b="1" dirty="0" smtClean="0">
                <a:solidFill>
                  <a:srgbClr val="FFFFFF"/>
                </a:solidFill>
                <a:latin typeface="Proxima Nova Semibold"/>
                <a:cs typeface="Proxima Nova Semibold"/>
              </a:rPr>
              <a:t>Be </a:t>
            </a:r>
            <a:r>
              <a:rPr lang="en-US" sz="2400" b="1" dirty="0">
                <a:solidFill>
                  <a:srgbClr val="FFFFFF"/>
                </a:solidFill>
                <a:latin typeface="Proxima Nova Semibold"/>
                <a:cs typeface="Proxima Nova Semibold"/>
              </a:rPr>
              <a:t>alert to signs of suicide </a:t>
            </a:r>
            <a:r>
              <a:rPr lang="en-US" sz="2400" b="1" dirty="0">
                <a:solidFill>
                  <a:srgbClr val="FFFFFF"/>
                </a:solidFill>
                <a:latin typeface="Proxima Nova Regular"/>
                <a:cs typeface="Proxima Nova Regular"/>
              </a:rPr>
              <a:t>in friends and family. </a:t>
            </a:r>
            <a:endParaRPr lang="en-US" sz="2400" b="1" dirty="0">
              <a:solidFill>
                <a:srgbClr val="FFFFFF"/>
              </a:solidFill>
              <a:latin typeface="Proxima Nova Semibold"/>
              <a:cs typeface="Proxima Nova Semi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347626"/>
            <a:ext cx="82134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Proxima Nova Regular"/>
                <a:cs typeface="Proxima Nova Regular"/>
              </a:rPr>
              <a:t>It’s like </a:t>
            </a:r>
            <a:r>
              <a:rPr lang="en-US" sz="2400" b="1" dirty="0">
                <a:solidFill>
                  <a:srgbClr val="FFFFFF"/>
                </a:solidFill>
                <a:latin typeface="Proxima Nova Semibold"/>
                <a:cs typeface="Proxima Nova Semibold"/>
              </a:rPr>
              <a:t>holding on to a friend’s keys </a:t>
            </a:r>
            <a:r>
              <a:rPr lang="en-US" sz="2400" b="1" dirty="0">
                <a:solidFill>
                  <a:srgbClr val="FFFFFF"/>
                </a:solidFill>
                <a:latin typeface="Proxima Nova Regular"/>
                <a:cs typeface="Proxima Nova Regular"/>
              </a:rPr>
              <a:t>when they’re drunk.</a:t>
            </a:r>
          </a:p>
        </p:txBody>
      </p:sp>
      <p:sp>
        <p:nvSpPr>
          <p:cNvPr id="7" name="Rectangle 6"/>
          <p:cNvSpPr/>
          <p:nvPr/>
        </p:nvSpPr>
        <p:spPr>
          <a:xfrm>
            <a:off x="441325" y="4239154"/>
            <a:ext cx="82292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Proxima Nova Regular"/>
                <a:cs typeface="Proxima Nova Regular"/>
              </a:rPr>
              <a:t>If someone is at risk, </a:t>
            </a:r>
            <a:r>
              <a:rPr lang="en-US" sz="2400" b="1" dirty="0">
                <a:solidFill>
                  <a:srgbClr val="FFFFFF"/>
                </a:solidFill>
                <a:latin typeface="Proxima Nova Semibold"/>
                <a:cs typeface="Proxima Nova Semibold"/>
              </a:rPr>
              <a:t>help keep guns from them until they recover.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572229"/>
            <a:ext cx="8229600" cy="8959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  <a:latin typeface="Champion-HTF-Welterweight" charset="0"/>
                <a:ea typeface="Champion-HTF-Welterweight" charset="0"/>
                <a:cs typeface="Champion-HTF-Welterweight" charset="0"/>
              </a:rPr>
              <a:t>Protecting One Another</a:t>
            </a:r>
            <a:endParaRPr lang="en-US" dirty="0">
              <a:solidFill>
                <a:schemeClr val="bg1"/>
              </a:solidFill>
              <a:latin typeface="Champion-HTF-Welterweight" charset="0"/>
              <a:ea typeface="Champion-HTF-Welterweight" charset="0"/>
              <a:cs typeface="Champion-HTF-Welterwe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89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758</Words>
  <Application>Microsoft Office PowerPoint</Application>
  <PresentationFormat>On-screen Show (4:3)</PresentationFormat>
  <Paragraphs>60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Champion-HTF-Welterweight</vt:lpstr>
      <vt:lpstr>Proxima Nova Light</vt:lpstr>
      <vt:lpstr>Proxima Nova Regular</vt:lpstr>
      <vt:lpstr>Proxima Nova Regular It</vt:lpstr>
      <vt:lpstr>Proxima Nova Semibold</vt:lpstr>
      <vt:lpstr>Proxima Nova Semibold It</vt:lpstr>
      <vt:lpstr>Office Theme</vt:lpstr>
      <vt:lpstr>Firearm Suicide Prevention</vt:lpstr>
      <vt:lpstr>PowerPoint Presentation</vt:lpstr>
      <vt:lpstr>Utah Suicide &amp; Homicide Rates</vt:lpstr>
      <vt:lpstr>Utah Firearm Deaths, 2010-2014</vt:lpstr>
      <vt:lpstr>Time &amp; Distance</vt:lpstr>
      <vt:lpstr>Why means matter</vt:lpstr>
      <vt:lpstr>Suicidal Crises</vt:lpstr>
      <vt:lpstr>Why means matter</vt:lpstr>
      <vt:lpstr>PowerPoint Presentation</vt:lpstr>
      <vt:lpstr>Who’s at Risk of Suicide?</vt:lpstr>
      <vt:lpstr>Storage Options</vt:lpstr>
      <vt:lpstr>What if it’s You at Risk?</vt:lpstr>
      <vt:lpstr>PowerPoint Presentation</vt:lpstr>
      <vt:lpstr>Getting Help</vt:lpstr>
      <vt:lpstr>Protecting our Freedom</vt:lpstr>
    </vt:vector>
  </TitlesOfParts>
  <Company>GumCo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Lance McDowell</dc:creator>
  <cp:lastModifiedBy>Kimberly Myers</cp:lastModifiedBy>
  <cp:revision>33</cp:revision>
  <cp:lastPrinted>2016-07-06T23:27:47Z</cp:lastPrinted>
  <dcterms:created xsi:type="dcterms:W3CDTF">2016-03-17T21:02:13Z</dcterms:created>
  <dcterms:modified xsi:type="dcterms:W3CDTF">2016-07-26T19:57:44Z</dcterms:modified>
</cp:coreProperties>
</file>