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0" r:id="rId3"/>
    <p:sldId id="271" r:id="rId4"/>
    <p:sldId id="269" r:id="rId5"/>
    <p:sldId id="272" r:id="rId6"/>
    <p:sldId id="257" r:id="rId7"/>
    <p:sldId id="273" r:id="rId8"/>
    <p:sldId id="258" r:id="rId9"/>
    <p:sldId id="274" r:id="rId10"/>
    <p:sldId id="275" r:id="rId11"/>
    <p:sldId id="276" r:id="rId12"/>
    <p:sldId id="266" r:id="rId13"/>
    <p:sldId id="277" r:id="rId14"/>
    <p:sldId id="278" r:id="rId15"/>
    <p:sldId id="265" r:id="rId16"/>
    <p:sldId id="26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81" d="100"/>
          <a:sy n="81" d="100"/>
        </p:scale>
        <p:origin x="-102" y="-58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477DA2-5B8A-4C7A-BC94-3D923CDCC304}" type="datetimeFigureOut">
              <a:rPr lang="en-US" smtClean="0"/>
              <a:t>7/6/2017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1419EB-C57F-43FE-9D72-0A62A8AA0129}" type="slidenum">
              <a:rPr lang="en-US" smtClean="0"/>
              <a:t>‹#›</a:t>
            </a:fld>
            <a:endParaRPr lang="en-US"/>
          </a:p>
        </p:txBody>
      </p:sp>
    </p:spTree>
    <p:extLst>
      <p:ext uri="{BB962C8B-B14F-4D97-AF65-F5344CB8AC3E}">
        <p14:creationId xmlns:p14="http://schemas.microsoft.com/office/powerpoint/2010/main" val="2281328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https://www.youtube.com/watch?v=JSdaZMWuRik</a:t>
            </a:r>
          </a:p>
        </p:txBody>
      </p:sp>
      <p:sp>
        <p:nvSpPr>
          <p:cNvPr id="4" name="Slide Number Placeholder 3"/>
          <p:cNvSpPr>
            <a:spLocks noGrp="1"/>
          </p:cNvSpPr>
          <p:nvPr>
            <p:ph type="sldNum" sz="quarter" idx="10"/>
          </p:nvPr>
        </p:nvSpPr>
        <p:spPr/>
        <p:txBody>
          <a:bodyPr/>
          <a:lstStyle/>
          <a:p>
            <a:fld id="{681419EB-C57F-43FE-9D72-0A62A8AA0129}" type="slidenum">
              <a:rPr lang="en-US" smtClean="0"/>
              <a:t>12</a:t>
            </a:fld>
            <a:endParaRPr lang="en-US"/>
          </a:p>
        </p:txBody>
      </p:sp>
    </p:spTree>
    <p:extLst>
      <p:ext uri="{BB962C8B-B14F-4D97-AF65-F5344CB8AC3E}">
        <p14:creationId xmlns:p14="http://schemas.microsoft.com/office/powerpoint/2010/main" val="2690292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77ABC8-9BC4-4238-94F9-5D7440B50584}" type="datetimeFigureOut">
              <a:rPr lang="en-US" smtClean="0"/>
              <a:t>7/6/2017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A56F6-8A21-496B-B334-6370C854BEBF}" type="slidenum">
              <a:rPr lang="en-US" smtClean="0"/>
              <a:t>‹#›</a:t>
            </a:fld>
            <a:endParaRPr lang="en-US"/>
          </a:p>
        </p:txBody>
      </p:sp>
    </p:spTree>
    <p:extLst>
      <p:ext uri="{BB962C8B-B14F-4D97-AF65-F5344CB8AC3E}">
        <p14:creationId xmlns:p14="http://schemas.microsoft.com/office/powerpoint/2010/main" val="1185067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77ABC8-9BC4-4238-94F9-5D7440B50584}" type="datetimeFigureOut">
              <a:rPr lang="en-US" smtClean="0"/>
              <a:t>7/6/2017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A56F6-8A21-496B-B334-6370C854BEBF}" type="slidenum">
              <a:rPr lang="en-US" smtClean="0"/>
              <a:t>‹#›</a:t>
            </a:fld>
            <a:endParaRPr lang="en-US"/>
          </a:p>
        </p:txBody>
      </p:sp>
    </p:spTree>
    <p:extLst>
      <p:ext uri="{BB962C8B-B14F-4D97-AF65-F5344CB8AC3E}">
        <p14:creationId xmlns:p14="http://schemas.microsoft.com/office/powerpoint/2010/main" val="3910157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77ABC8-9BC4-4238-94F9-5D7440B50584}" type="datetimeFigureOut">
              <a:rPr lang="en-US" smtClean="0"/>
              <a:t>7/6/2017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A56F6-8A21-496B-B334-6370C854BEBF}" type="slidenum">
              <a:rPr lang="en-US" smtClean="0"/>
              <a:t>‹#›</a:t>
            </a:fld>
            <a:endParaRPr lang="en-US"/>
          </a:p>
        </p:txBody>
      </p:sp>
    </p:spTree>
    <p:extLst>
      <p:ext uri="{BB962C8B-B14F-4D97-AF65-F5344CB8AC3E}">
        <p14:creationId xmlns:p14="http://schemas.microsoft.com/office/powerpoint/2010/main" val="1280218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77ABC8-9BC4-4238-94F9-5D7440B50584}" type="datetimeFigureOut">
              <a:rPr lang="en-US" smtClean="0"/>
              <a:t>7/6/2017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A56F6-8A21-496B-B334-6370C854BEBF}" type="slidenum">
              <a:rPr lang="en-US" smtClean="0"/>
              <a:t>‹#›</a:t>
            </a:fld>
            <a:endParaRPr lang="en-US"/>
          </a:p>
        </p:txBody>
      </p:sp>
    </p:spTree>
    <p:extLst>
      <p:ext uri="{BB962C8B-B14F-4D97-AF65-F5344CB8AC3E}">
        <p14:creationId xmlns:p14="http://schemas.microsoft.com/office/powerpoint/2010/main" val="3153409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77ABC8-9BC4-4238-94F9-5D7440B50584}" type="datetimeFigureOut">
              <a:rPr lang="en-US" smtClean="0"/>
              <a:t>7/6/2017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A56F6-8A21-496B-B334-6370C854BEBF}" type="slidenum">
              <a:rPr lang="en-US" smtClean="0"/>
              <a:t>‹#›</a:t>
            </a:fld>
            <a:endParaRPr lang="en-US"/>
          </a:p>
        </p:txBody>
      </p:sp>
    </p:spTree>
    <p:extLst>
      <p:ext uri="{BB962C8B-B14F-4D97-AF65-F5344CB8AC3E}">
        <p14:creationId xmlns:p14="http://schemas.microsoft.com/office/powerpoint/2010/main" val="1157958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277ABC8-9BC4-4238-94F9-5D7440B50584}" type="datetimeFigureOut">
              <a:rPr lang="en-US" smtClean="0"/>
              <a:t>7/6/2017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8A56F6-8A21-496B-B334-6370C854BEBF}" type="slidenum">
              <a:rPr lang="en-US" smtClean="0"/>
              <a:t>‹#›</a:t>
            </a:fld>
            <a:endParaRPr lang="en-US"/>
          </a:p>
        </p:txBody>
      </p:sp>
    </p:spTree>
    <p:extLst>
      <p:ext uri="{BB962C8B-B14F-4D97-AF65-F5344CB8AC3E}">
        <p14:creationId xmlns:p14="http://schemas.microsoft.com/office/powerpoint/2010/main" val="4001269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277ABC8-9BC4-4238-94F9-5D7440B50584}" type="datetimeFigureOut">
              <a:rPr lang="en-US" smtClean="0"/>
              <a:t>7/6/2017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8A56F6-8A21-496B-B334-6370C854BEBF}" type="slidenum">
              <a:rPr lang="en-US" smtClean="0"/>
              <a:t>‹#›</a:t>
            </a:fld>
            <a:endParaRPr lang="en-US"/>
          </a:p>
        </p:txBody>
      </p:sp>
    </p:spTree>
    <p:extLst>
      <p:ext uri="{BB962C8B-B14F-4D97-AF65-F5344CB8AC3E}">
        <p14:creationId xmlns:p14="http://schemas.microsoft.com/office/powerpoint/2010/main" val="798554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277ABC8-9BC4-4238-94F9-5D7440B50584}" type="datetimeFigureOut">
              <a:rPr lang="en-US" smtClean="0"/>
              <a:t>7/6/2017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8A56F6-8A21-496B-B334-6370C854BEBF}" type="slidenum">
              <a:rPr lang="en-US" smtClean="0"/>
              <a:t>‹#›</a:t>
            </a:fld>
            <a:endParaRPr lang="en-US"/>
          </a:p>
        </p:txBody>
      </p:sp>
    </p:spTree>
    <p:extLst>
      <p:ext uri="{BB962C8B-B14F-4D97-AF65-F5344CB8AC3E}">
        <p14:creationId xmlns:p14="http://schemas.microsoft.com/office/powerpoint/2010/main" val="2681191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77ABC8-9BC4-4238-94F9-5D7440B50584}" type="datetimeFigureOut">
              <a:rPr lang="en-US" smtClean="0"/>
              <a:t>7/6/2017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8A56F6-8A21-496B-B334-6370C854BEBF}" type="slidenum">
              <a:rPr lang="en-US" smtClean="0"/>
              <a:t>‹#›</a:t>
            </a:fld>
            <a:endParaRPr lang="en-US"/>
          </a:p>
        </p:txBody>
      </p:sp>
    </p:spTree>
    <p:extLst>
      <p:ext uri="{BB962C8B-B14F-4D97-AF65-F5344CB8AC3E}">
        <p14:creationId xmlns:p14="http://schemas.microsoft.com/office/powerpoint/2010/main" val="2719014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77ABC8-9BC4-4238-94F9-5D7440B50584}" type="datetimeFigureOut">
              <a:rPr lang="en-US" smtClean="0"/>
              <a:t>7/6/2017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8A56F6-8A21-496B-B334-6370C854BEBF}" type="slidenum">
              <a:rPr lang="en-US" smtClean="0"/>
              <a:t>‹#›</a:t>
            </a:fld>
            <a:endParaRPr lang="en-US"/>
          </a:p>
        </p:txBody>
      </p:sp>
    </p:spTree>
    <p:extLst>
      <p:ext uri="{BB962C8B-B14F-4D97-AF65-F5344CB8AC3E}">
        <p14:creationId xmlns:p14="http://schemas.microsoft.com/office/powerpoint/2010/main" val="1678385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77ABC8-9BC4-4238-94F9-5D7440B50584}" type="datetimeFigureOut">
              <a:rPr lang="en-US" smtClean="0"/>
              <a:t>7/6/2017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8A56F6-8A21-496B-B334-6370C854BEBF}" type="slidenum">
              <a:rPr lang="en-US" smtClean="0"/>
              <a:t>‹#›</a:t>
            </a:fld>
            <a:endParaRPr lang="en-US"/>
          </a:p>
        </p:txBody>
      </p:sp>
    </p:spTree>
    <p:extLst>
      <p:ext uri="{BB962C8B-B14F-4D97-AF65-F5344CB8AC3E}">
        <p14:creationId xmlns:p14="http://schemas.microsoft.com/office/powerpoint/2010/main" val="3473222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77ABC8-9BC4-4238-94F9-5D7440B50584}" type="datetimeFigureOut">
              <a:rPr lang="en-US" smtClean="0"/>
              <a:t>7/6/2017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A56F6-8A21-496B-B334-6370C854BEBF}" type="slidenum">
              <a:rPr lang="en-US" smtClean="0"/>
              <a:t>‹#›</a:t>
            </a:fld>
            <a:endParaRPr lang="en-US"/>
          </a:p>
        </p:txBody>
      </p:sp>
    </p:spTree>
    <p:extLst>
      <p:ext uri="{BB962C8B-B14F-4D97-AF65-F5344CB8AC3E}">
        <p14:creationId xmlns:p14="http://schemas.microsoft.com/office/powerpoint/2010/main" val="3306557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jp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JSdaZMWuRik"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image" Target="../media/image9.JP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79929"/>
            <a:ext cx="9144000" cy="3155857"/>
          </a:xfrm>
        </p:spPr>
        <p:txBody>
          <a:bodyPr>
            <a:normAutofit fontScale="90000"/>
          </a:bodyPr>
          <a:lstStyle/>
          <a:p>
            <a:r>
              <a:rPr lang="en-US" b="1" dirty="0"/>
              <a:t>Coloring the Narrative: </a:t>
            </a:r>
            <a:br>
              <a:rPr lang="en-US" b="1" dirty="0"/>
            </a:br>
            <a:r>
              <a:rPr lang="en-US" i="1" dirty="0"/>
              <a:t>How to Use Storytelling to Create Social Change in </a:t>
            </a:r>
            <a:br>
              <a:rPr lang="en-US" i="1" dirty="0"/>
            </a:br>
            <a:r>
              <a:rPr lang="en-US" i="1" dirty="0"/>
              <a:t>Skin Tone Ideals</a:t>
            </a:r>
          </a:p>
        </p:txBody>
      </p:sp>
      <p:sp>
        <p:nvSpPr>
          <p:cNvPr id="3" name="Subtitle 2"/>
          <p:cNvSpPr>
            <a:spLocks noGrp="1"/>
          </p:cNvSpPr>
          <p:nvPr>
            <p:ph type="subTitle" idx="1"/>
          </p:nvPr>
        </p:nvSpPr>
        <p:spPr>
          <a:xfrm>
            <a:off x="1524000" y="4252590"/>
            <a:ext cx="9144000" cy="1655762"/>
          </a:xfrm>
        </p:spPr>
        <p:txBody>
          <a:bodyPr>
            <a:normAutofit/>
          </a:bodyPr>
          <a:lstStyle/>
          <a:p>
            <a:r>
              <a:rPr lang="en-US" dirty="0"/>
              <a:t>[</a:t>
            </a:r>
            <a:r>
              <a:rPr lang="en-US" dirty="0">
                <a:highlight>
                  <a:srgbClr val="FFFF00"/>
                </a:highlight>
              </a:rPr>
              <a:t>Insert Instructor Name, Title</a:t>
            </a:r>
            <a:r>
              <a:rPr lang="en-US" dirty="0"/>
              <a:t>]</a:t>
            </a:r>
          </a:p>
          <a:p>
            <a:r>
              <a:rPr lang="en-US" dirty="0"/>
              <a:t>[</a:t>
            </a:r>
            <a:r>
              <a:rPr lang="en-US" dirty="0">
                <a:highlight>
                  <a:srgbClr val="FFFF00"/>
                </a:highlight>
              </a:rPr>
              <a:t>Insert Date</a:t>
            </a:r>
            <a:r>
              <a:rPr lang="en-US" dirty="0"/>
              <a:t>]</a:t>
            </a:r>
          </a:p>
          <a:p>
            <a:r>
              <a:rPr lang="en-US" dirty="0"/>
              <a:t>[</a:t>
            </a:r>
            <a:r>
              <a:rPr lang="en-US" dirty="0">
                <a:highlight>
                  <a:srgbClr val="FFFF00"/>
                </a:highlight>
              </a:rPr>
              <a:t>Insert Institution and/or Course Title</a:t>
            </a:r>
            <a:r>
              <a:rPr lang="en-US" dirty="0"/>
              <a:t>]</a:t>
            </a: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21558" y="6225156"/>
            <a:ext cx="1758414" cy="393710"/>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9" descr="HSPH shiel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47207" y="6023438"/>
            <a:ext cx="526470" cy="6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36596" y="164004"/>
            <a:ext cx="1265484" cy="315882"/>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Teacher’s Aid</a:t>
            </a:r>
          </a:p>
        </p:txBody>
      </p:sp>
    </p:spTree>
    <p:extLst>
      <p:ext uri="{BB962C8B-B14F-4D97-AF65-F5344CB8AC3E}">
        <p14:creationId xmlns:p14="http://schemas.microsoft.com/office/powerpoint/2010/main" val="3934512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8906"/>
            <a:ext cx="10515600" cy="1031782"/>
          </a:xfrm>
        </p:spPr>
        <p:txBody>
          <a:bodyPr/>
          <a:lstStyle/>
          <a:p>
            <a:r>
              <a:rPr lang="en-US" dirty="0" err="1"/>
              <a:t>Whitenicious</a:t>
            </a:r>
            <a:r>
              <a:rPr lang="en-US" dirty="0"/>
              <a:t> by </a:t>
            </a:r>
            <a:r>
              <a:rPr lang="en-US" dirty="0" err="1"/>
              <a:t>Dencia</a:t>
            </a:r>
            <a:endParaRPr lang="en-US" dirty="0"/>
          </a:p>
        </p:txBody>
      </p:sp>
      <p:pic>
        <p:nvPicPr>
          <p:cNvPr id="7"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21558" y="6225156"/>
            <a:ext cx="1758414" cy="393710"/>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9" descr="HSPH shiel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47207" y="6023438"/>
            <a:ext cx="526470" cy="6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36596" y="164004"/>
            <a:ext cx="1265484" cy="315882"/>
          </a:xfrm>
          <a:prstGeom prst="rect">
            <a:avLst/>
          </a:prstGeom>
          <a:noFill/>
        </p:spPr>
        <p:txBody>
          <a:bodyPr wrap="square" rtlCol="0">
            <a:spAutoFit/>
          </a:bodyPr>
          <a:lstStyle/>
          <a:p>
            <a:r>
              <a:rPr lang="en-US" sz="1400" dirty="0" smtClean="0">
                <a:latin typeface="Times New Roman" panose="02020603050405020304" pitchFamily="18" charset="0"/>
                <a:cs typeface="Times New Roman" panose="02020603050405020304" pitchFamily="18" charset="0"/>
              </a:rPr>
              <a:t>Teacher’s </a:t>
            </a:r>
            <a:r>
              <a:rPr lang="en-US" sz="1400" dirty="0">
                <a:latin typeface="Times New Roman" panose="02020603050405020304" pitchFamily="18" charset="0"/>
                <a:cs typeface="Times New Roman" panose="02020603050405020304" pitchFamily="18" charset="0"/>
              </a:rPr>
              <a:t>Aid</a:t>
            </a:r>
          </a:p>
        </p:txBody>
      </p:sp>
      <p:sp>
        <p:nvSpPr>
          <p:cNvPr id="5" name="TextBox 4">
            <a:extLst>
              <a:ext uri="{FF2B5EF4-FFF2-40B4-BE49-F238E27FC236}">
                <a16:creationId xmlns="" xmlns:a16="http://schemas.microsoft.com/office/drawing/2014/main" id="{85657BC0-9DE5-4C94-885B-391DB049EB3E}"/>
              </a:ext>
            </a:extLst>
          </p:cNvPr>
          <p:cNvSpPr txBox="1"/>
          <p:nvPr/>
        </p:nvSpPr>
        <p:spPr>
          <a:xfrm>
            <a:off x="583096" y="5844209"/>
            <a:ext cx="8229600" cy="923330"/>
          </a:xfrm>
          <a:prstGeom prst="rect">
            <a:avLst/>
          </a:prstGeom>
          <a:noFill/>
        </p:spPr>
        <p:txBody>
          <a:bodyPr wrap="square" rtlCol="0">
            <a:spAutoFit/>
          </a:bodyPr>
          <a:lstStyle/>
          <a:p>
            <a:r>
              <a:rPr lang="en-US" u="sng" dirty="0"/>
              <a:t>Tagline</a:t>
            </a:r>
            <a:r>
              <a:rPr lang="en-US" dirty="0"/>
              <a:t>: Luxury high-end skincare products (</a:t>
            </a:r>
            <a:r>
              <a:rPr lang="en-US" i="1" dirty="0"/>
              <a:t>Ad campaign starring Cameroonian pop </a:t>
            </a:r>
            <a:r>
              <a:rPr lang="en-US" i="1" dirty="0" smtClean="0"/>
              <a:t>star </a:t>
            </a:r>
            <a:r>
              <a:rPr lang="en-US" i="1" dirty="0" err="1"/>
              <a:t>Dencia</a:t>
            </a:r>
            <a:r>
              <a:rPr lang="en-US" i="1" dirty="0"/>
              <a:t>. Picture on right is from Maxim magazine photo spread in 2010. Picture on left is from 2016</a:t>
            </a:r>
            <a:r>
              <a:rPr lang="en-US" dirty="0"/>
              <a:t>).</a:t>
            </a:r>
          </a:p>
        </p:txBody>
      </p:sp>
      <p:pic>
        <p:nvPicPr>
          <p:cNvPr id="10" name="Content Placeholder 9" descr="A person posing for a picture&#10;&#10;Description generated with high confidence">
            <a:extLst>
              <a:ext uri="{FF2B5EF4-FFF2-40B4-BE49-F238E27FC236}">
                <a16:creationId xmlns="" xmlns:a16="http://schemas.microsoft.com/office/drawing/2014/main" id="{75CDB3AB-F12B-4568-8F6A-B32A535C46D2}"/>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272209" y="1738488"/>
            <a:ext cx="3826472" cy="3790260"/>
          </a:xfrm>
        </p:spPr>
      </p:pic>
      <p:pic>
        <p:nvPicPr>
          <p:cNvPr id="13" name="Picture 12" descr="A person wearing a black dress&#10;&#10;Description generated with very high confidence">
            <a:extLst>
              <a:ext uri="{FF2B5EF4-FFF2-40B4-BE49-F238E27FC236}">
                <a16:creationId xmlns="" xmlns:a16="http://schemas.microsoft.com/office/drawing/2014/main" id="{32C6F608-EEBE-4C6C-8C54-7CFC10ECB3F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85790" y="2082537"/>
            <a:ext cx="4572000" cy="3048000"/>
          </a:xfrm>
          <a:prstGeom prst="rect">
            <a:avLst/>
          </a:prstGeom>
        </p:spPr>
      </p:pic>
    </p:spTree>
    <p:extLst>
      <p:ext uri="{BB962C8B-B14F-4D97-AF65-F5344CB8AC3E}">
        <p14:creationId xmlns:p14="http://schemas.microsoft.com/office/powerpoint/2010/main" val="3657611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8017A-2240-41A4-B4D4-FE5E7BB8BB8B}"/>
              </a:ext>
            </a:extLst>
          </p:cNvPr>
          <p:cNvSpPr>
            <a:spLocks noGrp="1"/>
          </p:cNvSpPr>
          <p:nvPr>
            <p:ph type="title"/>
          </p:nvPr>
        </p:nvSpPr>
        <p:spPr>
          <a:xfrm>
            <a:off x="769338" y="2593885"/>
            <a:ext cx="10515600" cy="1325563"/>
          </a:xfrm>
        </p:spPr>
        <p:txBody>
          <a:bodyPr/>
          <a:lstStyle/>
          <a:p>
            <a:pPr algn="ctr"/>
            <a:r>
              <a:rPr lang="en-US" b="1" dirty="0">
                <a:latin typeface="+mn-lt"/>
              </a:rPr>
              <a:t>Anti-Skin-Lightening Campaigns</a:t>
            </a:r>
          </a:p>
        </p:txBody>
      </p:sp>
      <p:pic>
        <p:nvPicPr>
          <p:cNvPr id="4" name="Picture 3">
            <a:extLst>
              <a:ext uri="{FF2B5EF4-FFF2-40B4-BE49-F238E27FC236}">
                <a16:creationId xmlns="" xmlns:a16="http://schemas.microsoft.com/office/drawing/2014/main" id="{FF62F909-C4A2-4601-BEDD-89A727532D2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21558" y="6225156"/>
            <a:ext cx="1758414" cy="393710"/>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9" descr="HSPH shield">
            <a:extLst>
              <a:ext uri="{FF2B5EF4-FFF2-40B4-BE49-F238E27FC236}">
                <a16:creationId xmlns="" xmlns:a16="http://schemas.microsoft.com/office/drawing/2014/main" id="{B88119BD-5D84-4692-8D73-E2CA3B2160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47207" y="6023438"/>
            <a:ext cx="526470" cy="6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 xmlns:a16="http://schemas.microsoft.com/office/drawing/2014/main" id="{565308D1-33F6-4DD0-8E4E-9CA156618704}"/>
              </a:ext>
            </a:extLst>
          </p:cNvPr>
          <p:cNvSpPr txBox="1"/>
          <p:nvPr/>
        </p:nvSpPr>
        <p:spPr>
          <a:xfrm>
            <a:off x="136596" y="164004"/>
            <a:ext cx="1265484" cy="315882"/>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Teacher’s Aid</a:t>
            </a:r>
          </a:p>
        </p:txBody>
      </p:sp>
      <p:sp>
        <p:nvSpPr>
          <p:cNvPr id="7" name="TextBox 6">
            <a:extLst>
              <a:ext uri="{FF2B5EF4-FFF2-40B4-BE49-F238E27FC236}">
                <a16:creationId xmlns="" xmlns:a16="http://schemas.microsoft.com/office/drawing/2014/main" id="{897C51F5-1382-4F12-B3C2-A554960A7CA2}"/>
              </a:ext>
            </a:extLst>
          </p:cNvPr>
          <p:cNvSpPr txBox="1"/>
          <p:nvPr/>
        </p:nvSpPr>
        <p:spPr>
          <a:xfrm>
            <a:off x="318051" y="6416866"/>
            <a:ext cx="8865705" cy="276999"/>
          </a:xfrm>
          <a:prstGeom prst="rect">
            <a:avLst/>
          </a:prstGeom>
          <a:noFill/>
        </p:spPr>
        <p:txBody>
          <a:bodyPr wrap="square" rtlCol="0">
            <a:spAutoFit/>
          </a:bodyPr>
          <a:lstStyle/>
          <a:p>
            <a:r>
              <a:rPr lang="en-US" sz="1200" dirty="0"/>
              <a:t>SOURCE: </a:t>
            </a:r>
            <a:r>
              <a:rPr lang="en-US" sz="1200" dirty="0" err="1"/>
              <a:t>VanDeCarr</a:t>
            </a:r>
            <a:r>
              <a:rPr lang="en-US" sz="1200" dirty="0"/>
              <a:t> P (2013). </a:t>
            </a:r>
            <a:r>
              <a:rPr lang="en-US" sz="1200" i="1" dirty="0"/>
              <a:t>Storytelling and Social Change</a:t>
            </a:r>
          </a:p>
        </p:txBody>
      </p:sp>
    </p:spTree>
    <p:extLst>
      <p:ext uri="{BB962C8B-B14F-4D97-AF65-F5344CB8AC3E}">
        <p14:creationId xmlns:p14="http://schemas.microsoft.com/office/powerpoint/2010/main" val="634982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267" y="75408"/>
            <a:ext cx="10515600" cy="1325563"/>
          </a:xfrm>
        </p:spPr>
        <p:txBody>
          <a:bodyPr/>
          <a:lstStyle/>
          <a:p>
            <a:r>
              <a:rPr lang="en-US" b="1" dirty="0"/>
              <a:t>Unfair &amp; Lovely Social Media Campaign</a:t>
            </a:r>
          </a:p>
        </p:txBody>
      </p:sp>
      <p:pic>
        <p:nvPicPr>
          <p:cNvPr id="5" name="Content Placeholder 4">
            <a:hlinkClick r:id="rId3"/>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184397" y="1400971"/>
            <a:ext cx="7675033" cy="5329884"/>
          </a:xfrm>
        </p:spPr>
      </p:pic>
      <p:pic>
        <p:nvPicPr>
          <p:cNvPr id="8"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21558" y="6225156"/>
            <a:ext cx="1758414" cy="393710"/>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9" descr="HSPH shield"/>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547207" y="6023438"/>
            <a:ext cx="526470" cy="6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136596" y="164004"/>
            <a:ext cx="1265484" cy="315882"/>
          </a:xfrm>
          <a:prstGeom prst="rect">
            <a:avLst/>
          </a:prstGeom>
          <a:noFill/>
        </p:spPr>
        <p:txBody>
          <a:bodyPr wrap="square" rtlCol="0">
            <a:spAutoFit/>
          </a:bodyPr>
          <a:lstStyle/>
          <a:p>
            <a:r>
              <a:rPr lang="en-US" sz="1400" dirty="0" smtClean="0">
                <a:latin typeface="Times New Roman" panose="02020603050405020304" pitchFamily="18" charset="0"/>
                <a:cs typeface="Times New Roman" panose="02020603050405020304" pitchFamily="18" charset="0"/>
              </a:rPr>
              <a:t>Teacher’s </a:t>
            </a:r>
            <a:r>
              <a:rPr lang="en-US" sz="1400" dirty="0">
                <a:latin typeface="Times New Roman" panose="02020603050405020304" pitchFamily="18" charset="0"/>
                <a:cs typeface="Times New Roman" panose="02020603050405020304" pitchFamily="18" charset="0"/>
              </a:rPr>
              <a:t>Aid</a:t>
            </a:r>
          </a:p>
        </p:txBody>
      </p:sp>
    </p:spTree>
    <p:extLst>
      <p:ext uri="{BB962C8B-B14F-4D97-AF65-F5344CB8AC3E}">
        <p14:creationId xmlns:p14="http://schemas.microsoft.com/office/powerpoint/2010/main" val="614003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8906"/>
            <a:ext cx="10515600" cy="1031782"/>
          </a:xfrm>
        </p:spPr>
        <p:txBody>
          <a:bodyPr/>
          <a:lstStyle/>
          <a:p>
            <a:r>
              <a:rPr lang="en-US" dirty="0"/>
              <a:t>Dark </a:t>
            </a:r>
            <a:r>
              <a:rPr lang="en-US" dirty="0" smtClean="0"/>
              <a:t>Is </a:t>
            </a:r>
            <a:r>
              <a:rPr lang="en-US" dirty="0"/>
              <a:t>Beautiful Campaign</a:t>
            </a:r>
          </a:p>
        </p:txBody>
      </p:sp>
      <p:pic>
        <p:nvPicPr>
          <p:cNvPr id="7"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21558" y="6225156"/>
            <a:ext cx="1758414" cy="393710"/>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9" descr="HSPH shiel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47207" y="6023438"/>
            <a:ext cx="526470" cy="6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36596" y="164004"/>
            <a:ext cx="1265484" cy="315882"/>
          </a:xfrm>
          <a:prstGeom prst="rect">
            <a:avLst/>
          </a:prstGeom>
          <a:noFill/>
        </p:spPr>
        <p:txBody>
          <a:bodyPr wrap="square" rtlCol="0">
            <a:spAutoFit/>
          </a:bodyPr>
          <a:lstStyle/>
          <a:p>
            <a:r>
              <a:rPr lang="en-US" sz="1400" dirty="0" smtClean="0">
                <a:latin typeface="Times New Roman" panose="02020603050405020304" pitchFamily="18" charset="0"/>
                <a:cs typeface="Times New Roman" panose="02020603050405020304" pitchFamily="18" charset="0"/>
              </a:rPr>
              <a:t>Teacher’s </a:t>
            </a:r>
            <a:r>
              <a:rPr lang="en-US" sz="1400" dirty="0">
                <a:latin typeface="Times New Roman" panose="02020603050405020304" pitchFamily="18" charset="0"/>
                <a:cs typeface="Times New Roman" panose="02020603050405020304" pitchFamily="18" charset="0"/>
              </a:rPr>
              <a:t>Aid</a:t>
            </a:r>
          </a:p>
        </p:txBody>
      </p:sp>
      <p:pic>
        <p:nvPicPr>
          <p:cNvPr id="12" name="Picture 11" descr="A picture containing person, woman, wall, building&#10;&#10;Description generated with very high confidence">
            <a:extLst>
              <a:ext uri="{FF2B5EF4-FFF2-40B4-BE49-F238E27FC236}">
                <a16:creationId xmlns="" xmlns:a16="http://schemas.microsoft.com/office/drawing/2014/main" id="{EE22D183-CBDC-40AA-82F3-91EB8F952C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66662" y="1619247"/>
            <a:ext cx="5486400" cy="3922776"/>
          </a:xfrm>
          <a:prstGeom prst="rect">
            <a:avLst/>
          </a:prstGeom>
        </p:spPr>
      </p:pic>
    </p:spTree>
    <p:extLst>
      <p:ext uri="{BB962C8B-B14F-4D97-AF65-F5344CB8AC3E}">
        <p14:creationId xmlns:p14="http://schemas.microsoft.com/office/powerpoint/2010/main" val="3842042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8017A-2240-41A4-B4D4-FE5E7BB8BB8B}"/>
              </a:ext>
            </a:extLst>
          </p:cNvPr>
          <p:cNvSpPr>
            <a:spLocks noGrp="1"/>
          </p:cNvSpPr>
          <p:nvPr>
            <p:ph type="title"/>
          </p:nvPr>
        </p:nvSpPr>
        <p:spPr>
          <a:xfrm>
            <a:off x="769338" y="2593885"/>
            <a:ext cx="10515600" cy="1325563"/>
          </a:xfrm>
        </p:spPr>
        <p:txBody>
          <a:bodyPr/>
          <a:lstStyle/>
          <a:p>
            <a:pPr algn="ctr"/>
            <a:r>
              <a:rPr lang="en-US" b="1" dirty="0">
                <a:latin typeface="+mn-lt"/>
              </a:rPr>
              <a:t>Group Activity</a:t>
            </a:r>
          </a:p>
        </p:txBody>
      </p:sp>
      <p:pic>
        <p:nvPicPr>
          <p:cNvPr id="4" name="Picture 3">
            <a:extLst>
              <a:ext uri="{FF2B5EF4-FFF2-40B4-BE49-F238E27FC236}">
                <a16:creationId xmlns="" xmlns:a16="http://schemas.microsoft.com/office/drawing/2014/main" id="{FF62F909-C4A2-4601-BEDD-89A727532D2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21558" y="6225156"/>
            <a:ext cx="1758414" cy="393710"/>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9" descr="HSPH shield">
            <a:extLst>
              <a:ext uri="{FF2B5EF4-FFF2-40B4-BE49-F238E27FC236}">
                <a16:creationId xmlns="" xmlns:a16="http://schemas.microsoft.com/office/drawing/2014/main" id="{B88119BD-5D84-4692-8D73-E2CA3B2160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47207" y="6023438"/>
            <a:ext cx="526470" cy="6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 xmlns:a16="http://schemas.microsoft.com/office/drawing/2014/main" id="{565308D1-33F6-4DD0-8E4E-9CA156618704}"/>
              </a:ext>
            </a:extLst>
          </p:cNvPr>
          <p:cNvSpPr txBox="1"/>
          <p:nvPr/>
        </p:nvSpPr>
        <p:spPr>
          <a:xfrm>
            <a:off x="136596" y="164004"/>
            <a:ext cx="1265484" cy="315882"/>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Teacher’s Aid</a:t>
            </a:r>
          </a:p>
        </p:txBody>
      </p:sp>
      <p:sp>
        <p:nvSpPr>
          <p:cNvPr id="7" name="TextBox 6">
            <a:extLst>
              <a:ext uri="{FF2B5EF4-FFF2-40B4-BE49-F238E27FC236}">
                <a16:creationId xmlns="" xmlns:a16="http://schemas.microsoft.com/office/drawing/2014/main" id="{897C51F5-1382-4F12-B3C2-A554960A7CA2}"/>
              </a:ext>
            </a:extLst>
          </p:cNvPr>
          <p:cNvSpPr txBox="1"/>
          <p:nvPr/>
        </p:nvSpPr>
        <p:spPr>
          <a:xfrm>
            <a:off x="318051" y="6416866"/>
            <a:ext cx="8865705" cy="276999"/>
          </a:xfrm>
          <a:prstGeom prst="rect">
            <a:avLst/>
          </a:prstGeom>
          <a:noFill/>
        </p:spPr>
        <p:txBody>
          <a:bodyPr wrap="square" rtlCol="0">
            <a:spAutoFit/>
          </a:bodyPr>
          <a:lstStyle/>
          <a:p>
            <a:r>
              <a:rPr lang="en-US" sz="1200" dirty="0"/>
              <a:t>SOURCE: </a:t>
            </a:r>
            <a:r>
              <a:rPr lang="en-US" sz="1200" dirty="0" err="1"/>
              <a:t>VanDeCarr</a:t>
            </a:r>
            <a:r>
              <a:rPr lang="en-US" sz="1200" dirty="0"/>
              <a:t> P (2013). </a:t>
            </a:r>
            <a:r>
              <a:rPr lang="en-US" sz="1200" i="1" dirty="0"/>
              <a:t>Storytelling and Social Change</a:t>
            </a:r>
          </a:p>
        </p:txBody>
      </p:sp>
    </p:spTree>
    <p:extLst>
      <p:ext uri="{BB962C8B-B14F-4D97-AF65-F5344CB8AC3E}">
        <p14:creationId xmlns:p14="http://schemas.microsoft.com/office/powerpoint/2010/main" val="1006466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Homework Assignment: </a:t>
            </a:r>
            <a:r>
              <a:rPr lang="en-US" b="1" i="1" dirty="0">
                <a:latin typeface="+mn-lt"/>
              </a:rPr>
              <a:t>Choose a POV</a:t>
            </a:r>
          </a:p>
        </p:txBody>
      </p:sp>
      <p:sp>
        <p:nvSpPr>
          <p:cNvPr id="3" name="Content Placeholder 2"/>
          <p:cNvSpPr>
            <a:spLocks noGrp="1"/>
          </p:cNvSpPr>
          <p:nvPr>
            <p:ph idx="1"/>
          </p:nvPr>
        </p:nvSpPr>
        <p:spPr/>
        <p:txBody>
          <a:bodyPr>
            <a:normAutofit fontScale="92500" lnSpcReduction="20000"/>
          </a:bodyPr>
          <a:lstStyle/>
          <a:p>
            <a:pPr lvl="0"/>
            <a:r>
              <a:rPr lang="en-US" b="1" dirty="0"/>
              <a:t>Rebecca Obafemi</a:t>
            </a:r>
            <a:r>
              <a:rPr lang="en-US" dirty="0"/>
              <a:t>: Nigerian mother who moved to Hamilton without skin-lightening cream </a:t>
            </a:r>
          </a:p>
          <a:p>
            <a:pPr lvl="0"/>
            <a:r>
              <a:rPr lang="en-US" b="1" dirty="0" err="1"/>
              <a:t>Piti</a:t>
            </a:r>
            <a:r>
              <a:rPr lang="en-US" b="1" dirty="0"/>
              <a:t> </a:t>
            </a:r>
            <a:r>
              <a:rPr lang="en-US" b="1" dirty="0" err="1"/>
              <a:t>Bunyasarn</a:t>
            </a:r>
            <a:r>
              <a:rPr lang="en-US" b="1" dirty="0"/>
              <a:t>:</a:t>
            </a:r>
            <a:r>
              <a:rPr lang="en-US" dirty="0"/>
              <a:t> Thai au pair who moved to Hamilton with skin-lightening cream</a:t>
            </a:r>
          </a:p>
          <a:p>
            <a:pPr lvl="0"/>
            <a:r>
              <a:rPr lang="en-US" b="1" dirty="0"/>
              <a:t>Muñoz: </a:t>
            </a:r>
            <a:r>
              <a:rPr lang="en-US" dirty="0"/>
              <a:t>Immigrant bodega owner who refuses to stock skin-lightening products</a:t>
            </a:r>
          </a:p>
          <a:p>
            <a:pPr lvl="0"/>
            <a:r>
              <a:rPr lang="en-US" b="1" dirty="0"/>
              <a:t>Kwame Michael </a:t>
            </a:r>
            <a:r>
              <a:rPr lang="en-US" b="1" dirty="0" err="1"/>
              <a:t>Boateng</a:t>
            </a:r>
            <a:r>
              <a:rPr lang="en-US" dirty="0"/>
              <a:t>: Pastor of church for many Anglophone African Hamilton residents </a:t>
            </a:r>
          </a:p>
          <a:p>
            <a:pPr lvl="0"/>
            <a:r>
              <a:rPr lang="en-US" b="1" dirty="0" err="1"/>
              <a:t>Sukhon</a:t>
            </a:r>
            <a:r>
              <a:rPr lang="en-US" b="1" dirty="0"/>
              <a:t> </a:t>
            </a:r>
            <a:r>
              <a:rPr lang="en-US" b="1" dirty="0" err="1"/>
              <a:t>Pradtana</a:t>
            </a:r>
            <a:r>
              <a:rPr lang="en-US" dirty="0"/>
              <a:t>: Master’s student in health communications who meets with </a:t>
            </a:r>
            <a:r>
              <a:rPr lang="en-US" dirty="0" err="1"/>
              <a:t>Piti</a:t>
            </a:r>
            <a:r>
              <a:rPr lang="en-US" dirty="0"/>
              <a:t> </a:t>
            </a:r>
            <a:r>
              <a:rPr lang="en-US" dirty="0" err="1"/>
              <a:t>Bunyasarn</a:t>
            </a:r>
            <a:endParaRPr lang="en-US" dirty="0"/>
          </a:p>
          <a:p>
            <a:pPr lvl="0"/>
            <a:r>
              <a:rPr lang="en-US" b="1" dirty="0"/>
              <a:t>Sally </a:t>
            </a:r>
            <a:r>
              <a:rPr lang="en-US" b="1" dirty="0" err="1"/>
              <a:t>Kreisberg</a:t>
            </a:r>
            <a:r>
              <a:rPr lang="en-US" dirty="0"/>
              <a:t>: </a:t>
            </a:r>
            <a:r>
              <a:rPr lang="en-US" dirty="0" err="1"/>
              <a:t>Sukhon’s</a:t>
            </a:r>
            <a:r>
              <a:rPr lang="en-US" dirty="0"/>
              <a:t> mentor who studies body image and risky cosmetic products and procedures</a:t>
            </a:r>
          </a:p>
          <a:p>
            <a:endParaRPr lang="en-US" dirty="0"/>
          </a:p>
        </p:txBody>
      </p:sp>
      <p:pic>
        <p:nvPicPr>
          <p:cNvPr id="7"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21558" y="6225156"/>
            <a:ext cx="1758414" cy="393710"/>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9" descr="HSPH shiel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47207" y="6023438"/>
            <a:ext cx="526470" cy="6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36596" y="164004"/>
            <a:ext cx="1265484" cy="315882"/>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Teacher’s Aid</a:t>
            </a:r>
          </a:p>
        </p:txBody>
      </p:sp>
    </p:spTree>
    <p:extLst>
      <p:ext uri="{BB962C8B-B14F-4D97-AF65-F5344CB8AC3E}">
        <p14:creationId xmlns:p14="http://schemas.microsoft.com/office/powerpoint/2010/main" val="3411156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In-Class Assignment</a:t>
            </a:r>
          </a:p>
        </p:txBody>
      </p:sp>
      <p:sp>
        <p:nvSpPr>
          <p:cNvPr id="3" name="Content Placeholder 2"/>
          <p:cNvSpPr>
            <a:spLocks noGrp="1"/>
          </p:cNvSpPr>
          <p:nvPr>
            <p:ph idx="1"/>
          </p:nvPr>
        </p:nvSpPr>
        <p:spPr/>
        <p:txBody>
          <a:bodyPr>
            <a:normAutofit fontScale="85000" lnSpcReduction="20000"/>
          </a:bodyPr>
          <a:lstStyle/>
          <a:p>
            <a:r>
              <a:rPr lang="en-US" dirty="0"/>
              <a:t>Step 1 </a:t>
            </a:r>
            <a:r>
              <a:rPr lang="en-US" dirty="0" smtClean="0"/>
              <a:t>(</a:t>
            </a:r>
            <a:r>
              <a:rPr lang="en-US" dirty="0"/>
              <a:t>5</a:t>
            </a:r>
            <a:r>
              <a:rPr lang="en-US" dirty="0" smtClean="0"/>
              <a:t> </a:t>
            </a:r>
            <a:r>
              <a:rPr lang="en-US" dirty="0"/>
              <a:t>minutes): Discuss </a:t>
            </a:r>
            <a:r>
              <a:rPr lang="en-US" dirty="0" smtClean="0"/>
              <a:t>homework ideas &amp; common themes</a:t>
            </a:r>
            <a:endParaRPr lang="en-US" dirty="0"/>
          </a:p>
          <a:p>
            <a:r>
              <a:rPr lang="en-US" dirty="0"/>
              <a:t>Step 2 (5 minutes): Vision &amp; Campaign Goal-Setting </a:t>
            </a:r>
          </a:p>
          <a:p>
            <a:r>
              <a:rPr lang="en-US" dirty="0"/>
              <a:t>Step 3 (5 minutes): Identify Targets &amp; Audiences </a:t>
            </a:r>
          </a:p>
          <a:p>
            <a:r>
              <a:rPr lang="en-US" dirty="0"/>
              <a:t>Step 4 (5 minutes): Construct &amp; Deconstruct the Narratives </a:t>
            </a:r>
          </a:p>
          <a:p>
            <a:r>
              <a:rPr lang="en-US" dirty="0"/>
              <a:t>Step 5 (5 minutes): Define Use of Your Story </a:t>
            </a:r>
          </a:p>
          <a:p>
            <a:r>
              <a:rPr lang="en-US" dirty="0"/>
              <a:t>Step 6 (5 minutes): Design Primary Campaign Narrative </a:t>
            </a:r>
          </a:p>
          <a:p>
            <a:r>
              <a:rPr lang="en-US" dirty="0"/>
              <a:t>Step 7 (10 minutes): Define Your </a:t>
            </a:r>
            <a:r>
              <a:rPr lang="en-US" dirty="0" smtClean="0"/>
              <a:t>Intervention</a:t>
            </a:r>
          </a:p>
          <a:p>
            <a:r>
              <a:rPr lang="en-US" dirty="0"/>
              <a:t>Step </a:t>
            </a:r>
            <a:r>
              <a:rPr lang="en-US" dirty="0" smtClean="0"/>
              <a:t>8 (5 </a:t>
            </a:r>
            <a:r>
              <a:rPr lang="en-US" dirty="0"/>
              <a:t>minutes): </a:t>
            </a:r>
            <a:r>
              <a:rPr lang="en-US" dirty="0" smtClean="0"/>
              <a:t>Propose an Evaluation Strategy</a:t>
            </a:r>
            <a:endParaRPr lang="en-US" dirty="0"/>
          </a:p>
          <a:p>
            <a:pPr marL="0" indent="0">
              <a:buNone/>
            </a:pPr>
            <a:endParaRPr lang="en-US" dirty="0"/>
          </a:p>
          <a:p>
            <a:pPr marL="0" indent="0">
              <a:buNone/>
            </a:pPr>
            <a:r>
              <a:rPr lang="en-US" i="1" dirty="0"/>
              <a:t>Recall the range of examples described in the </a:t>
            </a:r>
            <a:r>
              <a:rPr lang="en-US" i="1" dirty="0" err="1"/>
              <a:t>VanDeCarr</a:t>
            </a:r>
            <a:r>
              <a:rPr lang="en-US" i="1" dirty="0"/>
              <a:t> text – collecting and distributing micro-narratives, video advocacy, theater for social change, books created by communities, etc. Think creatively and practically!</a:t>
            </a:r>
          </a:p>
        </p:txBody>
      </p:sp>
      <p:pic>
        <p:nvPicPr>
          <p:cNvPr id="7"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21558" y="6225156"/>
            <a:ext cx="1758414" cy="393710"/>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9" descr="HSPH shiel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47207" y="6023438"/>
            <a:ext cx="526470" cy="6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36596" y="164004"/>
            <a:ext cx="1265484" cy="315882"/>
          </a:xfrm>
          <a:prstGeom prst="rect">
            <a:avLst/>
          </a:prstGeom>
          <a:noFill/>
        </p:spPr>
        <p:txBody>
          <a:bodyPr wrap="square" rtlCol="0">
            <a:spAutoFit/>
          </a:bodyPr>
          <a:lstStyle/>
          <a:p>
            <a:r>
              <a:rPr lang="en-US" sz="1400" dirty="0" smtClean="0">
                <a:latin typeface="Times New Roman" panose="02020603050405020304" pitchFamily="18" charset="0"/>
                <a:cs typeface="Times New Roman" panose="02020603050405020304" pitchFamily="18" charset="0"/>
              </a:rPr>
              <a:t>Teacher’s </a:t>
            </a:r>
            <a:r>
              <a:rPr lang="en-US" sz="1400" dirty="0">
                <a:latin typeface="Times New Roman" panose="02020603050405020304" pitchFamily="18" charset="0"/>
                <a:cs typeface="Times New Roman" panose="02020603050405020304" pitchFamily="18" charset="0"/>
              </a:rPr>
              <a:t>Aid</a:t>
            </a:r>
          </a:p>
        </p:txBody>
      </p:sp>
    </p:spTree>
    <p:extLst>
      <p:ext uri="{BB962C8B-B14F-4D97-AF65-F5344CB8AC3E}">
        <p14:creationId xmlns:p14="http://schemas.microsoft.com/office/powerpoint/2010/main" val="3142085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D9FF034-DB45-4570-AE0F-74BA53CF09F3}"/>
              </a:ext>
            </a:extLst>
          </p:cNvPr>
          <p:cNvSpPr>
            <a:spLocks noGrp="1"/>
          </p:cNvSpPr>
          <p:nvPr>
            <p:ph type="title"/>
          </p:nvPr>
        </p:nvSpPr>
        <p:spPr/>
        <p:txBody>
          <a:bodyPr/>
          <a:lstStyle/>
          <a:p>
            <a:r>
              <a:rPr lang="en-US" b="1" dirty="0">
                <a:latin typeface="+mn-lt"/>
              </a:rPr>
              <a:t>Key Terms</a:t>
            </a:r>
          </a:p>
        </p:txBody>
      </p:sp>
      <p:sp>
        <p:nvSpPr>
          <p:cNvPr id="3" name="Content Placeholder 2">
            <a:extLst>
              <a:ext uri="{FF2B5EF4-FFF2-40B4-BE49-F238E27FC236}">
                <a16:creationId xmlns="" xmlns:a16="http://schemas.microsoft.com/office/drawing/2014/main" id="{8314B78B-1445-47E9-9F02-6FECB3CF7422}"/>
              </a:ext>
            </a:extLst>
          </p:cNvPr>
          <p:cNvSpPr>
            <a:spLocks noGrp="1"/>
          </p:cNvSpPr>
          <p:nvPr>
            <p:ph idx="1"/>
          </p:nvPr>
        </p:nvSpPr>
        <p:spPr>
          <a:xfrm>
            <a:off x="838200" y="1482291"/>
            <a:ext cx="10515600" cy="4694672"/>
          </a:xfrm>
        </p:spPr>
        <p:txBody>
          <a:bodyPr>
            <a:normAutofit fontScale="92500" lnSpcReduction="10000"/>
          </a:bodyPr>
          <a:lstStyle/>
          <a:p>
            <a:r>
              <a:rPr lang="en-US" b="1" dirty="0"/>
              <a:t>What is a </a:t>
            </a:r>
            <a:r>
              <a:rPr lang="en-US" b="1" dirty="0">
                <a:solidFill>
                  <a:srgbClr val="C00000"/>
                </a:solidFill>
              </a:rPr>
              <a:t>story</a:t>
            </a:r>
            <a:r>
              <a:rPr lang="en-US" b="1" dirty="0"/>
              <a:t>?</a:t>
            </a:r>
            <a:r>
              <a:rPr lang="en-US" dirty="0"/>
              <a:t> </a:t>
            </a:r>
          </a:p>
          <a:p>
            <a:pPr lvl="1"/>
            <a:r>
              <a:rPr lang="en-US" dirty="0"/>
              <a:t>A descriptor of all types of narratives, from mundane anecdotes to deep-seated cultural frameworks </a:t>
            </a:r>
          </a:p>
          <a:p>
            <a:r>
              <a:rPr lang="en-US" b="1" dirty="0"/>
              <a:t>What is a </a:t>
            </a:r>
            <a:r>
              <a:rPr lang="en-US" b="1" dirty="0">
                <a:solidFill>
                  <a:srgbClr val="C00000"/>
                </a:solidFill>
              </a:rPr>
              <a:t>narrative</a:t>
            </a:r>
            <a:r>
              <a:rPr lang="en-US" b="1" dirty="0"/>
              <a:t>?</a:t>
            </a:r>
            <a:r>
              <a:rPr lang="en-US" dirty="0"/>
              <a:t> </a:t>
            </a:r>
          </a:p>
          <a:p>
            <a:pPr lvl="1"/>
            <a:r>
              <a:rPr lang="en-US" dirty="0"/>
              <a:t>A story or account of events, sequenced over time and space; a process for the human mind to make meaning and relate with the world; can be dominant or passive. </a:t>
            </a:r>
          </a:p>
          <a:p>
            <a:r>
              <a:rPr lang="en-US" b="1" dirty="0"/>
              <a:t>What is a narrative </a:t>
            </a:r>
            <a:r>
              <a:rPr lang="en-US" b="1" dirty="0">
                <a:solidFill>
                  <a:srgbClr val="C00000"/>
                </a:solidFill>
              </a:rPr>
              <a:t>frame</a:t>
            </a:r>
            <a:r>
              <a:rPr lang="en-US" b="1" dirty="0"/>
              <a:t>?</a:t>
            </a:r>
            <a:r>
              <a:rPr lang="en-US" dirty="0"/>
              <a:t> </a:t>
            </a:r>
          </a:p>
          <a:p>
            <a:pPr lvl="1"/>
            <a:r>
              <a:rPr lang="en-US" dirty="0"/>
              <a:t>The larger story that shapes our understanding of information, experiences, and messages; the structure and boundaries of a narrative that defines point of view and power. Frames are lenses through which we view narratives. </a:t>
            </a:r>
          </a:p>
          <a:p>
            <a:r>
              <a:rPr lang="en-US" b="1" dirty="0"/>
              <a:t>What is </a:t>
            </a:r>
            <a:r>
              <a:rPr lang="en-US" b="1" dirty="0">
                <a:solidFill>
                  <a:srgbClr val="C00000"/>
                </a:solidFill>
              </a:rPr>
              <a:t>discourse</a:t>
            </a:r>
            <a:r>
              <a:rPr lang="en-US" b="1" dirty="0"/>
              <a:t>?</a:t>
            </a:r>
          </a:p>
          <a:p>
            <a:pPr lvl="1"/>
            <a:r>
              <a:rPr lang="en-US" dirty="0"/>
              <a:t> The stories, narratives, and cultural systems that we bring to any interaction </a:t>
            </a:r>
          </a:p>
        </p:txBody>
      </p:sp>
      <p:pic>
        <p:nvPicPr>
          <p:cNvPr id="6" name="Picture 5">
            <a:extLst>
              <a:ext uri="{FF2B5EF4-FFF2-40B4-BE49-F238E27FC236}">
                <a16:creationId xmlns="" xmlns:a16="http://schemas.microsoft.com/office/drawing/2014/main" id="{F8F3E88C-577D-4B0E-A22E-22CF3C64BF9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21558" y="6225156"/>
            <a:ext cx="1758414" cy="393710"/>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9" descr="HSPH shield">
            <a:extLst>
              <a:ext uri="{FF2B5EF4-FFF2-40B4-BE49-F238E27FC236}">
                <a16:creationId xmlns="" xmlns:a16="http://schemas.microsoft.com/office/drawing/2014/main" id="{1AE208D8-C8D2-49FB-A3BB-571D0121A5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47207" y="6023438"/>
            <a:ext cx="526470" cy="6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 xmlns:a16="http://schemas.microsoft.com/office/drawing/2014/main" id="{0A8F8D7D-FFA6-4D98-B7FE-953027A810C5}"/>
              </a:ext>
            </a:extLst>
          </p:cNvPr>
          <p:cNvSpPr txBox="1"/>
          <p:nvPr/>
        </p:nvSpPr>
        <p:spPr>
          <a:xfrm>
            <a:off x="136596" y="164004"/>
            <a:ext cx="1265484" cy="315882"/>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Teacher’s Aid</a:t>
            </a:r>
          </a:p>
        </p:txBody>
      </p:sp>
      <p:sp>
        <p:nvSpPr>
          <p:cNvPr id="9" name="TextBox 8">
            <a:extLst>
              <a:ext uri="{FF2B5EF4-FFF2-40B4-BE49-F238E27FC236}">
                <a16:creationId xmlns="" xmlns:a16="http://schemas.microsoft.com/office/drawing/2014/main" id="{7BA379B7-21DE-4499-9834-13D9E890A680}"/>
              </a:ext>
            </a:extLst>
          </p:cNvPr>
          <p:cNvSpPr txBox="1"/>
          <p:nvPr/>
        </p:nvSpPr>
        <p:spPr>
          <a:xfrm>
            <a:off x="344556" y="6157201"/>
            <a:ext cx="8865705" cy="461665"/>
          </a:xfrm>
          <a:prstGeom prst="rect">
            <a:avLst/>
          </a:prstGeom>
          <a:noFill/>
        </p:spPr>
        <p:txBody>
          <a:bodyPr wrap="square" rtlCol="0">
            <a:spAutoFit/>
          </a:bodyPr>
          <a:lstStyle/>
          <a:p>
            <a:r>
              <a:rPr lang="en-US" sz="1200" dirty="0"/>
              <a:t>SOURCE: Reinsborough P and Canning D (2010). </a:t>
            </a:r>
            <a:r>
              <a:rPr lang="en-US" sz="1200" i="1" dirty="0"/>
              <a:t>Re: Imagining Change: How to use story-based strategy to win campaigns, build movements, and change the world</a:t>
            </a:r>
            <a:r>
              <a:rPr lang="en-US" sz="1200" dirty="0"/>
              <a:t>. Canada: PM Press. </a:t>
            </a:r>
          </a:p>
        </p:txBody>
      </p:sp>
    </p:spTree>
    <p:extLst>
      <p:ext uri="{BB962C8B-B14F-4D97-AF65-F5344CB8AC3E}">
        <p14:creationId xmlns:p14="http://schemas.microsoft.com/office/powerpoint/2010/main" val="418648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D9FF034-DB45-4570-AE0F-74BA53CF09F3}"/>
              </a:ext>
            </a:extLst>
          </p:cNvPr>
          <p:cNvSpPr>
            <a:spLocks noGrp="1"/>
          </p:cNvSpPr>
          <p:nvPr>
            <p:ph type="title"/>
          </p:nvPr>
        </p:nvSpPr>
        <p:spPr/>
        <p:txBody>
          <a:bodyPr/>
          <a:lstStyle/>
          <a:p>
            <a:r>
              <a:rPr lang="en-US" b="1" dirty="0">
                <a:latin typeface="+mn-lt"/>
              </a:rPr>
              <a:t>Key Terms</a:t>
            </a:r>
          </a:p>
        </p:txBody>
      </p:sp>
      <p:sp>
        <p:nvSpPr>
          <p:cNvPr id="3" name="Content Placeholder 2">
            <a:extLst>
              <a:ext uri="{FF2B5EF4-FFF2-40B4-BE49-F238E27FC236}">
                <a16:creationId xmlns="" xmlns:a16="http://schemas.microsoft.com/office/drawing/2014/main" id="{8314B78B-1445-47E9-9F02-6FECB3CF7422}"/>
              </a:ext>
            </a:extLst>
          </p:cNvPr>
          <p:cNvSpPr>
            <a:spLocks noGrp="1"/>
          </p:cNvSpPr>
          <p:nvPr>
            <p:ph idx="1"/>
          </p:nvPr>
        </p:nvSpPr>
        <p:spPr/>
        <p:txBody>
          <a:bodyPr>
            <a:normAutofit lnSpcReduction="10000"/>
          </a:bodyPr>
          <a:lstStyle/>
          <a:p>
            <a:r>
              <a:rPr lang="en-US" b="1" dirty="0"/>
              <a:t>What is a </a:t>
            </a:r>
            <a:r>
              <a:rPr lang="en-US" b="1" dirty="0">
                <a:solidFill>
                  <a:srgbClr val="C00000"/>
                </a:solidFill>
              </a:rPr>
              <a:t>story-based strategy</a:t>
            </a:r>
            <a:r>
              <a:rPr lang="en-US" b="1" dirty="0"/>
              <a:t>?</a:t>
            </a:r>
            <a:r>
              <a:rPr lang="en-US" dirty="0"/>
              <a:t> </a:t>
            </a:r>
          </a:p>
          <a:p>
            <a:pPr lvl="1"/>
            <a:r>
              <a:rPr lang="en-US" dirty="0"/>
              <a:t>A framework that links a social movement with an analysis of narrative by placing storytelling at the center of social change strategy. The framework provides tools to craft more effective social change stories, challenge assumptions, intervene in prevailing cultural narratives, and change the story around an issue. </a:t>
            </a:r>
          </a:p>
          <a:p>
            <a:r>
              <a:rPr lang="en-US" b="1" dirty="0"/>
              <a:t>What is </a:t>
            </a:r>
            <a:r>
              <a:rPr lang="en-US" b="1" dirty="0">
                <a:solidFill>
                  <a:srgbClr val="C00000"/>
                </a:solidFill>
              </a:rPr>
              <a:t>colorism</a:t>
            </a:r>
            <a:r>
              <a:rPr lang="en-US" b="1" dirty="0"/>
              <a:t>?</a:t>
            </a:r>
            <a:r>
              <a:rPr lang="en-US" dirty="0"/>
              <a:t> </a:t>
            </a:r>
          </a:p>
          <a:p>
            <a:pPr lvl="1"/>
            <a:r>
              <a:rPr lang="en-US" dirty="0"/>
              <a:t>Prejudicial or preferential  treatment of same-race people based solely on their skin color. </a:t>
            </a:r>
          </a:p>
          <a:p>
            <a:r>
              <a:rPr lang="en-US" b="1" dirty="0"/>
              <a:t>What are </a:t>
            </a:r>
            <a:r>
              <a:rPr lang="en-US" b="1" dirty="0">
                <a:solidFill>
                  <a:srgbClr val="C00000"/>
                </a:solidFill>
              </a:rPr>
              <a:t>skin tone ideals</a:t>
            </a:r>
            <a:r>
              <a:rPr lang="en-US" b="1" dirty="0"/>
              <a:t>? </a:t>
            </a:r>
          </a:p>
          <a:p>
            <a:pPr lvl="1"/>
            <a:r>
              <a:rPr lang="en-US" dirty="0"/>
              <a:t>Beauty standards about shades of skin that are perpetuated by media and societal influences </a:t>
            </a:r>
          </a:p>
          <a:p>
            <a:endParaRPr lang="en-US" dirty="0"/>
          </a:p>
        </p:txBody>
      </p:sp>
      <p:pic>
        <p:nvPicPr>
          <p:cNvPr id="4" name="Picture 3">
            <a:extLst>
              <a:ext uri="{FF2B5EF4-FFF2-40B4-BE49-F238E27FC236}">
                <a16:creationId xmlns="" xmlns:a16="http://schemas.microsoft.com/office/drawing/2014/main" id="{C84B1D39-166E-4CE4-A452-EBA06144924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21558" y="6225156"/>
            <a:ext cx="1758414" cy="393710"/>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9" descr="HSPH shield">
            <a:extLst>
              <a:ext uri="{FF2B5EF4-FFF2-40B4-BE49-F238E27FC236}">
                <a16:creationId xmlns="" xmlns:a16="http://schemas.microsoft.com/office/drawing/2014/main" id="{E31257C9-4C1C-4574-84EA-F298020966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47207" y="6023438"/>
            <a:ext cx="526470" cy="6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 xmlns:a16="http://schemas.microsoft.com/office/drawing/2014/main" id="{7E33EE84-4B16-401C-8252-5FF8763675A0}"/>
              </a:ext>
            </a:extLst>
          </p:cNvPr>
          <p:cNvSpPr txBox="1"/>
          <p:nvPr/>
        </p:nvSpPr>
        <p:spPr>
          <a:xfrm>
            <a:off x="136596" y="164004"/>
            <a:ext cx="1265484" cy="315882"/>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Teacher’s Aid</a:t>
            </a:r>
          </a:p>
        </p:txBody>
      </p:sp>
      <p:sp>
        <p:nvSpPr>
          <p:cNvPr id="7" name="TextBox 6">
            <a:extLst>
              <a:ext uri="{FF2B5EF4-FFF2-40B4-BE49-F238E27FC236}">
                <a16:creationId xmlns="" xmlns:a16="http://schemas.microsoft.com/office/drawing/2014/main" id="{3C9C18D8-67EB-4083-8982-05C373A275C3}"/>
              </a:ext>
            </a:extLst>
          </p:cNvPr>
          <p:cNvSpPr txBox="1"/>
          <p:nvPr/>
        </p:nvSpPr>
        <p:spPr>
          <a:xfrm>
            <a:off x="331303" y="6238231"/>
            <a:ext cx="8865705" cy="461665"/>
          </a:xfrm>
          <a:prstGeom prst="rect">
            <a:avLst/>
          </a:prstGeom>
          <a:noFill/>
        </p:spPr>
        <p:txBody>
          <a:bodyPr wrap="square" rtlCol="0">
            <a:spAutoFit/>
          </a:bodyPr>
          <a:lstStyle/>
          <a:p>
            <a:r>
              <a:rPr lang="en-US" sz="1200" dirty="0"/>
              <a:t>SOURCE: Reinsborough P and Canning D (2010). </a:t>
            </a:r>
            <a:r>
              <a:rPr lang="en-US" sz="1200" i="1" dirty="0"/>
              <a:t>Re: Imagining Change: How to use story-based strategy to win campaigns, build movements, and change the world</a:t>
            </a:r>
            <a:r>
              <a:rPr lang="en-US" sz="1200" dirty="0"/>
              <a:t>; Walker A (1983). </a:t>
            </a:r>
            <a:r>
              <a:rPr lang="en-US" sz="1200" i="1" dirty="0"/>
              <a:t>In Search of Our Mothers’ Gardens</a:t>
            </a:r>
            <a:r>
              <a:rPr lang="en-US" sz="1200" dirty="0"/>
              <a:t>.; Craddock N (2016), </a:t>
            </a:r>
            <a:r>
              <a:rPr lang="en-US" sz="1200" i="1" dirty="0" err="1"/>
              <a:t>Colour</a:t>
            </a:r>
            <a:r>
              <a:rPr lang="en-US" sz="1200" i="1" dirty="0"/>
              <a:t> Me </a:t>
            </a:r>
            <a:r>
              <a:rPr lang="en-US" sz="1200" i="1" dirty="0" smtClean="0"/>
              <a:t>Beautiful</a:t>
            </a:r>
            <a:endParaRPr lang="en-US" sz="1200" dirty="0"/>
          </a:p>
        </p:txBody>
      </p:sp>
    </p:spTree>
    <p:extLst>
      <p:ext uri="{BB962C8B-B14F-4D97-AF65-F5344CB8AC3E}">
        <p14:creationId xmlns:p14="http://schemas.microsoft.com/office/powerpoint/2010/main" val="4257534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8017A-2240-41A4-B4D4-FE5E7BB8BB8B}"/>
              </a:ext>
            </a:extLst>
          </p:cNvPr>
          <p:cNvSpPr>
            <a:spLocks noGrp="1"/>
          </p:cNvSpPr>
          <p:nvPr>
            <p:ph type="title"/>
          </p:nvPr>
        </p:nvSpPr>
        <p:spPr/>
        <p:txBody>
          <a:bodyPr/>
          <a:lstStyle/>
          <a:p>
            <a:r>
              <a:rPr lang="en-US" b="1" dirty="0">
                <a:latin typeface="+mn-lt"/>
              </a:rPr>
              <a:t>Why should we use story-based strategies for social change?</a:t>
            </a:r>
          </a:p>
        </p:txBody>
      </p:sp>
      <p:sp>
        <p:nvSpPr>
          <p:cNvPr id="3" name="Content Placeholder 2">
            <a:extLst>
              <a:ext uri="{FF2B5EF4-FFF2-40B4-BE49-F238E27FC236}">
                <a16:creationId xmlns="" xmlns:a16="http://schemas.microsoft.com/office/drawing/2014/main" id="{5A9A7FA4-6B42-4603-B85D-86E34CF0FEEB}"/>
              </a:ext>
            </a:extLst>
          </p:cNvPr>
          <p:cNvSpPr>
            <a:spLocks noGrp="1"/>
          </p:cNvSpPr>
          <p:nvPr>
            <p:ph idx="1"/>
          </p:nvPr>
        </p:nvSpPr>
        <p:spPr/>
        <p:txBody>
          <a:bodyPr>
            <a:normAutofit/>
          </a:bodyPr>
          <a:lstStyle/>
          <a:p>
            <a:r>
              <a:rPr lang="en-US" dirty="0"/>
              <a:t>Research shows that stories are more effective at changing attitudes than </a:t>
            </a:r>
            <a:r>
              <a:rPr lang="en-US" dirty="0" smtClean="0"/>
              <a:t>are rational </a:t>
            </a:r>
            <a:r>
              <a:rPr lang="en-US" dirty="0"/>
              <a:t>arguments or persuasive writing</a:t>
            </a:r>
          </a:p>
          <a:p>
            <a:r>
              <a:rPr lang="en-US" dirty="0"/>
              <a:t>Storytelling is a fundamental aspect of human life: they are how we think, feel, remember, imagine, make meaning of our experiences, and relate to others  </a:t>
            </a:r>
          </a:p>
          <a:p>
            <a:r>
              <a:rPr lang="en-US" dirty="0"/>
              <a:t>The explicit use of storytelling strategies in pop culture, marketing, advocacy and nonprofit agencies has grown in the past 30 years. </a:t>
            </a:r>
          </a:p>
          <a:p>
            <a:r>
              <a:rPr lang="en-US" dirty="0"/>
              <a:t>Funders and nonprofits use storytelling to conduct needs/strength assessments, community organizing, public education, and program evaluation</a:t>
            </a:r>
          </a:p>
        </p:txBody>
      </p:sp>
      <p:pic>
        <p:nvPicPr>
          <p:cNvPr id="4" name="Picture 3">
            <a:extLst>
              <a:ext uri="{FF2B5EF4-FFF2-40B4-BE49-F238E27FC236}">
                <a16:creationId xmlns="" xmlns:a16="http://schemas.microsoft.com/office/drawing/2014/main" id="{FF62F909-C4A2-4601-BEDD-89A727532D2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21558" y="6225156"/>
            <a:ext cx="1758414" cy="393710"/>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9" descr="HSPH shield">
            <a:extLst>
              <a:ext uri="{FF2B5EF4-FFF2-40B4-BE49-F238E27FC236}">
                <a16:creationId xmlns="" xmlns:a16="http://schemas.microsoft.com/office/drawing/2014/main" id="{B88119BD-5D84-4692-8D73-E2CA3B2160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47207" y="6023438"/>
            <a:ext cx="526470" cy="6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 xmlns:a16="http://schemas.microsoft.com/office/drawing/2014/main" id="{565308D1-33F6-4DD0-8E4E-9CA156618704}"/>
              </a:ext>
            </a:extLst>
          </p:cNvPr>
          <p:cNvSpPr txBox="1"/>
          <p:nvPr/>
        </p:nvSpPr>
        <p:spPr>
          <a:xfrm>
            <a:off x="136596" y="164004"/>
            <a:ext cx="1265484" cy="315882"/>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Teacher’s Aid</a:t>
            </a:r>
          </a:p>
        </p:txBody>
      </p:sp>
      <p:sp>
        <p:nvSpPr>
          <p:cNvPr id="7" name="TextBox 6">
            <a:extLst>
              <a:ext uri="{FF2B5EF4-FFF2-40B4-BE49-F238E27FC236}">
                <a16:creationId xmlns="" xmlns:a16="http://schemas.microsoft.com/office/drawing/2014/main" id="{897C51F5-1382-4F12-B3C2-A554960A7CA2}"/>
              </a:ext>
            </a:extLst>
          </p:cNvPr>
          <p:cNvSpPr txBox="1"/>
          <p:nvPr/>
        </p:nvSpPr>
        <p:spPr>
          <a:xfrm>
            <a:off x="318051" y="6416866"/>
            <a:ext cx="8865705" cy="276999"/>
          </a:xfrm>
          <a:prstGeom prst="rect">
            <a:avLst/>
          </a:prstGeom>
          <a:noFill/>
        </p:spPr>
        <p:txBody>
          <a:bodyPr wrap="square" rtlCol="0">
            <a:spAutoFit/>
          </a:bodyPr>
          <a:lstStyle/>
          <a:p>
            <a:r>
              <a:rPr lang="en-US" sz="1200" dirty="0"/>
              <a:t>SOURCE: </a:t>
            </a:r>
            <a:r>
              <a:rPr lang="en-US" sz="1200" dirty="0" err="1"/>
              <a:t>VanDeCarr</a:t>
            </a:r>
            <a:r>
              <a:rPr lang="en-US" sz="1200" dirty="0"/>
              <a:t> P (2013). </a:t>
            </a:r>
            <a:r>
              <a:rPr lang="en-US" sz="1200" i="1" dirty="0"/>
              <a:t>Storytelling and Social Change</a:t>
            </a:r>
          </a:p>
        </p:txBody>
      </p:sp>
    </p:spTree>
    <p:extLst>
      <p:ext uri="{BB962C8B-B14F-4D97-AF65-F5344CB8AC3E}">
        <p14:creationId xmlns:p14="http://schemas.microsoft.com/office/powerpoint/2010/main" val="2395459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8017A-2240-41A4-B4D4-FE5E7BB8BB8B}"/>
              </a:ext>
            </a:extLst>
          </p:cNvPr>
          <p:cNvSpPr>
            <a:spLocks noGrp="1"/>
          </p:cNvSpPr>
          <p:nvPr>
            <p:ph type="title"/>
          </p:nvPr>
        </p:nvSpPr>
        <p:spPr>
          <a:xfrm>
            <a:off x="769338" y="2593885"/>
            <a:ext cx="10515600" cy="1325563"/>
          </a:xfrm>
        </p:spPr>
        <p:txBody>
          <a:bodyPr/>
          <a:lstStyle/>
          <a:p>
            <a:pPr algn="ctr"/>
            <a:r>
              <a:rPr lang="en-US" b="1" dirty="0">
                <a:latin typeface="+mn-lt"/>
              </a:rPr>
              <a:t>What are the functions of story?</a:t>
            </a:r>
          </a:p>
        </p:txBody>
      </p:sp>
      <p:pic>
        <p:nvPicPr>
          <p:cNvPr id="4" name="Picture 3">
            <a:extLst>
              <a:ext uri="{FF2B5EF4-FFF2-40B4-BE49-F238E27FC236}">
                <a16:creationId xmlns="" xmlns:a16="http://schemas.microsoft.com/office/drawing/2014/main" id="{FF62F909-C4A2-4601-BEDD-89A727532D2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21558" y="6225156"/>
            <a:ext cx="1758414" cy="393710"/>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9" descr="HSPH shield">
            <a:extLst>
              <a:ext uri="{FF2B5EF4-FFF2-40B4-BE49-F238E27FC236}">
                <a16:creationId xmlns="" xmlns:a16="http://schemas.microsoft.com/office/drawing/2014/main" id="{B88119BD-5D84-4692-8D73-E2CA3B2160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47207" y="6023438"/>
            <a:ext cx="526470" cy="6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 xmlns:a16="http://schemas.microsoft.com/office/drawing/2014/main" id="{565308D1-33F6-4DD0-8E4E-9CA156618704}"/>
              </a:ext>
            </a:extLst>
          </p:cNvPr>
          <p:cNvSpPr txBox="1"/>
          <p:nvPr/>
        </p:nvSpPr>
        <p:spPr>
          <a:xfrm>
            <a:off x="136596" y="164004"/>
            <a:ext cx="1265484" cy="315882"/>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Teacher’s Aid</a:t>
            </a:r>
          </a:p>
        </p:txBody>
      </p:sp>
      <p:sp>
        <p:nvSpPr>
          <p:cNvPr id="7" name="TextBox 6">
            <a:extLst>
              <a:ext uri="{FF2B5EF4-FFF2-40B4-BE49-F238E27FC236}">
                <a16:creationId xmlns="" xmlns:a16="http://schemas.microsoft.com/office/drawing/2014/main" id="{897C51F5-1382-4F12-B3C2-A554960A7CA2}"/>
              </a:ext>
            </a:extLst>
          </p:cNvPr>
          <p:cNvSpPr txBox="1"/>
          <p:nvPr/>
        </p:nvSpPr>
        <p:spPr>
          <a:xfrm>
            <a:off x="318051" y="6416866"/>
            <a:ext cx="8865705" cy="276999"/>
          </a:xfrm>
          <a:prstGeom prst="rect">
            <a:avLst/>
          </a:prstGeom>
          <a:noFill/>
        </p:spPr>
        <p:txBody>
          <a:bodyPr wrap="square" rtlCol="0">
            <a:spAutoFit/>
          </a:bodyPr>
          <a:lstStyle/>
          <a:p>
            <a:r>
              <a:rPr lang="en-US" sz="1200" dirty="0"/>
              <a:t>SOURCE: </a:t>
            </a:r>
            <a:r>
              <a:rPr lang="en-US" sz="1200" dirty="0" err="1"/>
              <a:t>VanDeCarr</a:t>
            </a:r>
            <a:r>
              <a:rPr lang="en-US" sz="1200" dirty="0"/>
              <a:t> P (2013). </a:t>
            </a:r>
            <a:r>
              <a:rPr lang="en-US" sz="1200" i="1" dirty="0"/>
              <a:t>Storytelling and Social Change</a:t>
            </a:r>
          </a:p>
        </p:txBody>
      </p:sp>
    </p:spTree>
    <p:extLst>
      <p:ext uri="{BB962C8B-B14F-4D97-AF65-F5344CB8AC3E}">
        <p14:creationId xmlns:p14="http://schemas.microsoft.com/office/powerpoint/2010/main" val="5548559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2800" y="159620"/>
            <a:ext cx="9400117" cy="6466869"/>
          </a:xfrm>
        </p:spPr>
      </p:pic>
      <p:pic>
        <p:nvPicPr>
          <p:cNvPr id="5"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660120" y="2879309"/>
            <a:ext cx="5833229" cy="1632472"/>
          </a:xfrm>
          <a:prstGeom prst="rect">
            <a:avLst/>
          </a:prstGeom>
        </p:spPr>
      </p:pic>
      <p:sp>
        <p:nvSpPr>
          <p:cNvPr id="11" name="TextBox 10"/>
          <p:cNvSpPr txBox="1"/>
          <p:nvPr/>
        </p:nvSpPr>
        <p:spPr>
          <a:xfrm>
            <a:off x="136596" y="164004"/>
            <a:ext cx="1265484" cy="315882"/>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Teacher’s Aid</a:t>
            </a:r>
          </a:p>
        </p:txBody>
      </p:sp>
      <p:sp>
        <p:nvSpPr>
          <p:cNvPr id="7" name="TextBox 6">
            <a:extLst>
              <a:ext uri="{FF2B5EF4-FFF2-40B4-BE49-F238E27FC236}">
                <a16:creationId xmlns="" xmlns:a16="http://schemas.microsoft.com/office/drawing/2014/main" id="{897C51F5-1382-4F12-B3C2-A554960A7CA2}"/>
              </a:ext>
            </a:extLst>
          </p:cNvPr>
          <p:cNvSpPr txBox="1"/>
          <p:nvPr/>
        </p:nvSpPr>
        <p:spPr>
          <a:xfrm>
            <a:off x="293337" y="6552793"/>
            <a:ext cx="8865705" cy="276999"/>
          </a:xfrm>
          <a:prstGeom prst="rect">
            <a:avLst/>
          </a:prstGeom>
          <a:noFill/>
        </p:spPr>
        <p:txBody>
          <a:bodyPr wrap="square" rtlCol="0">
            <a:spAutoFit/>
          </a:bodyPr>
          <a:lstStyle/>
          <a:p>
            <a:r>
              <a:rPr lang="en-US" sz="1200" dirty="0"/>
              <a:t>SOURCE: </a:t>
            </a:r>
            <a:r>
              <a:rPr lang="en-US" sz="1200" dirty="0" err="1"/>
              <a:t>VanDeCarr</a:t>
            </a:r>
            <a:r>
              <a:rPr lang="en-US" sz="1200" dirty="0"/>
              <a:t> P (2013). </a:t>
            </a:r>
            <a:r>
              <a:rPr lang="en-US" sz="1200" i="1" dirty="0"/>
              <a:t>Storytelling and Social Change</a:t>
            </a:r>
          </a:p>
        </p:txBody>
      </p:sp>
    </p:spTree>
    <p:extLst>
      <p:ext uri="{BB962C8B-B14F-4D97-AF65-F5344CB8AC3E}">
        <p14:creationId xmlns:p14="http://schemas.microsoft.com/office/powerpoint/2010/main" val="548771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8017A-2240-41A4-B4D4-FE5E7BB8BB8B}"/>
              </a:ext>
            </a:extLst>
          </p:cNvPr>
          <p:cNvSpPr>
            <a:spLocks noGrp="1"/>
          </p:cNvSpPr>
          <p:nvPr>
            <p:ph type="title"/>
          </p:nvPr>
        </p:nvSpPr>
        <p:spPr>
          <a:xfrm>
            <a:off x="769338" y="2593885"/>
            <a:ext cx="10515600" cy="1325563"/>
          </a:xfrm>
        </p:spPr>
        <p:txBody>
          <a:bodyPr/>
          <a:lstStyle/>
          <a:p>
            <a:pPr algn="ctr"/>
            <a:r>
              <a:rPr lang="en-US" b="1" dirty="0">
                <a:latin typeface="+mn-lt"/>
              </a:rPr>
              <a:t>Examples of Real-World </a:t>
            </a:r>
            <a:br>
              <a:rPr lang="en-US" b="1" dirty="0">
                <a:latin typeface="+mn-lt"/>
              </a:rPr>
            </a:br>
            <a:r>
              <a:rPr lang="en-US" b="1" dirty="0">
                <a:latin typeface="+mn-lt"/>
              </a:rPr>
              <a:t>Skin-Lightening Campaigns</a:t>
            </a:r>
          </a:p>
        </p:txBody>
      </p:sp>
      <p:pic>
        <p:nvPicPr>
          <p:cNvPr id="4" name="Picture 3">
            <a:extLst>
              <a:ext uri="{FF2B5EF4-FFF2-40B4-BE49-F238E27FC236}">
                <a16:creationId xmlns="" xmlns:a16="http://schemas.microsoft.com/office/drawing/2014/main" id="{FF62F909-C4A2-4601-BEDD-89A727532D2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21558" y="6225156"/>
            <a:ext cx="1758414" cy="393710"/>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9" descr="HSPH shield">
            <a:extLst>
              <a:ext uri="{FF2B5EF4-FFF2-40B4-BE49-F238E27FC236}">
                <a16:creationId xmlns="" xmlns:a16="http://schemas.microsoft.com/office/drawing/2014/main" id="{B88119BD-5D84-4692-8D73-E2CA3B2160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47207" y="6023438"/>
            <a:ext cx="526470" cy="6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 xmlns:a16="http://schemas.microsoft.com/office/drawing/2014/main" id="{565308D1-33F6-4DD0-8E4E-9CA156618704}"/>
              </a:ext>
            </a:extLst>
          </p:cNvPr>
          <p:cNvSpPr txBox="1"/>
          <p:nvPr/>
        </p:nvSpPr>
        <p:spPr>
          <a:xfrm>
            <a:off x="136596" y="164004"/>
            <a:ext cx="1265484" cy="315882"/>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Teacher’s Aid</a:t>
            </a:r>
          </a:p>
        </p:txBody>
      </p:sp>
      <p:sp>
        <p:nvSpPr>
          <p:cNvPr id="7" name="TextBox 6">
            <a:extLst>
              <a:ext uri="{FF2B5EF4-FFF2-40B4-BE49-F238E27FC236}">
                <a16:creationId xmlns="" xmlns:a16="http://schemas.microsoft.com/office/drawing/2014/main" id="{897C51F5-1382-4F12-B3C2-A554960A7CA2}"/>
              </a:ext>
            </a:extLst>
          </p:cNvPr>
          <p:cNvSpPr txBox="1"/>
          <p:nvPr/>
        </p:nvSpPr>
        <p:spPr>
          <a:xfrm>
            <a:off x="318051" y="6416866"/>
            <a:ext cx="8865705" cy="276999"/>
          </a:xfrm>
          <a:prstGeom prst="rect">
            <a:avLst/>
          </a:prstGeom>
          <a:noFill/>
        </p:spPr>
        <p:txBody>
          <a:bodyPr wrap="square" rtlCol="0">
            <a:spAutoFit/>
          </a:bodyPr>
          <a:lstStyle/>
          <a:p>
            <a:r>
              <a:rPr lang="en-US" sz="1200" dirty="0"/>
              <a:t>SOURCE: </a:t>
            </a:r>
            <a:r>
              <a:rPr lang="en-US" sz="1200" dirty="0" err="1"/>
              <a:t>VanDeCarr</a:t>
            </a:r>
            <a:r>
              <a:rPr lang="en-US" sz="1200" dirty="0"/>
              <a:t> P (2013). </a:t>
            </a:r>
            <a:r>
              <a:rPr lang="en-US" sz="1200" i="1" dirty="0"/>
              <a:t>Storytelling and Social Change</a:t>
            </a:r>
          </a:p>
        </p:txBody>
      </p:sp>
    </p:spTree>
    <p:extLst>
      <p:ext uri="{BB962C8B-B14F-4D97-AF65-F5344CB8AC3E}">
        <p14:creationId xmlns:p14="http://schemas.microsoft.com/office/powerpoint/2010/main" val="2803900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8906"/>
            <a:ext cx="10515600" cy="1031782"/>
          </a:xfrm>
        </p:spPr>
        <p:txBody>
          <a:bodyPr/>
          <a:lstStyle/>
          <a:p>
            <a:r>
              <a:rPr lang="en-US" dirty="0" err="1"/>
              <a:t>L’Oreal</a:t>
            </a:r>
            <a:r>
              <a:rPr lang="en-US" dirty="0"/>
              <a:t> Paris Billboard, 2016 </a:t>
            </a:r>
          </a:p>
        </p:txBody>
      </p:sp>
      <p:pic>
        <p:nvPicPr>
          <p:cNvPr id="7"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21558" y="6225156"/>
            <a:ext cx="1758414" cy="393710"/>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9" descr="HSPH shiel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47207" y="6023438"/>
            <a:ext cx="526470" cy="6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36596" y="164004"/>
            <a:ext cx="1265484" cy="315882"/>
          </a:xfrm>
          <a:prstGeom prst="rect">
            <a:avLst/>
          </a:prstGeom>
          <a:noFill/>
        </p:spPr>
        <p:txBody>
          <a:bodyPr wrap="square" rtlCol="0">
            <a:spAutoFit/>
          </a:bodyPr>
          <a:lstStyle/>
          <a:p>
            <a:r>
              <a:rPr lang="en-US" sz="1400" dirty="0" smtClean="0">
                <a:latin typeface="Times New Roman" panose="02020603050405020304" pitchFamily="18" charset="0"/>
                <a:cs typeface="Times New Roman" panose="02020603050405020304" pitchFamily="18" charset="0"/>
              </a:rPr>
              <a:t>Teacher’s </a:t>
            </a:r>
            <a:r>
              <a:rPr lang="en-US" sz="1400" dirty="0">
                <a:latin typeface="Times New Roman" panose="02020603050405020304" pitchFamily="18" charset="0"/>
                <a:cs typeface="Times New Roman" panose="02020603050405020304" pitchFamily="18" charset="0"/>
              </a:rPr>
              <a:t>Aid</a:t>
            </a:r>
          </a:p>
        </p:txBody>
      </p:sp>
      <p:pic>
        <p:nvPicPr>
          <p:cNvPr id="10" name="Content Placeholder 9">
            <a:extLst>
              <a:ext uri="{FF2B5EF4-FFF2-40B4-BE49-F238E27FC236}">
                <a16:creationId xmlns="" xmlns:a16="http://schemas.microsoft.com/office/drawing/2014/main" id="{1D37480E-1716-40AC-9DBC-11184F8C2AF5}"/>
              </a:ext>
            </a:extLst>
          </p:cNvPr>
          <p:cNvPicPr>
            <a:picLocks noGrp="1"/>
          </p:cNvPicPr>
          <p:nvPr>
            <p:ph idx="1"/>
          </p:nvPr>
        </p:nvPicPr>
        <p:blipFill>
          <a:blip r:embed="rId4">
            <a:extLst>
              <a:ext uri="{28A0092B-C50C-407E-A947-70E740481C1C}">
                <a14:useLocalDpi xmlns:a14="http://schemas.microsoft.com/office/drawing/2010/main" val="0"/>
              </a:ext>
            </a:extLst>
          </a:blip>
          <a:stretch>
            <a:fillRect/>
          </a:stretch>
        </p:blipFill>
        <p:spPr>
          <a:xfrm>
            <a:off x="1525656" y="1869708"/>
            <a:ext cx="9140687" cy="3513404"/>
          </a:xfrm>
          <a:prstGeom prst="rect">
            <a:avLst/>
          </a:prstGeom>
          <a:ln w="9525" cap="sq" cmpd="sng">
            <a:solidFill>
              <a:srgbClr val="000000"/>
            </a:solidFill>
            <a:prstDash val="solid"/>
            <a:miter lim="800000"/>
          </a:ln>
          <a:effectLst>
            <a:outerShdw blurRad="50800" dist="38100" dir="2700000" algn="tl" rotWithShape="0">
              <a:srgbClr val="000000">
                <a:alpha val="43000"/>
              </a:srgbClr>
            </a:outerShdw>
          </a:effectLst>
        </p:spPr>
      </p:pic>
      <p:sp>
        <p:nvSpPr>
          <p:cNvPr id="12" name="TextBox 11">
            <a:extLst>
              <a:ext uri="{FF2B5EF4-FFF2-40B4-BE49-F238E27FC236}">
                <a16:creationId xmlns="" xmlns:a16="http://schemas.microsoft.com/office/drawing/2014/main" id="{0C8CB7B3-74B8-4DF7-B857-E35ECC0585DC}"/>
              </a:ext>
            </a:extLst>
          </p:cNvPr>
          <p:cNvSpPr txBox="1"/>
          <p:nvPr/>
        </p:nvSpPr>
        <p:spPr>
          <a:xfrm>
            <a:off x="583096" y="5844209"/>
            <a:ext cx="6096000" cy="646331"/>
          </a:xfrm>
          <a:prstGeom prst="rect">
            <a:avLst/>
          </a:prstGeom>
          <a:noFill/>
        </p:spPr>
        <p:txBody>
          <a:bodyPr wrap="square" rtlCol="0">
            <a:spAutoFit/>
          </a:bodyPr>
          <a:lstStyle/>
          <a:p>
            <a:r>
              <a:rPr lang="en-US" u="sng" dirty="0"/>
              <a:t>Tagline</a:t>
            </a:r>
            <a:r>
              <a:rPr lang="en-US" dirty="0"/>
              <a:t>:	Melanin-Vanish: Because we definitely deserve; 50x More White Perfect</a:t>
            </a:r>
          </a:p>
        </p:txBody>
      </p:sp>
    </p:spTree>
    <p:extLst>
      <p:ext uri="{BB962C8B-B14F-4D97-AF65-F5344CB8AC3E}">
        <p14:creationId xmlns:p14="http://schemas.microsoft.com/office/powerpoint/2010/main" val="34340697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8906"/>
            <a:ext cx="10515600" cy="1031782"/>
          </a:xfrm>
        </p:spPr>
        <p:txBody>
          <a:bodyPr/>
          <a:lstStyle/>
          <a:p>
            <a:r>
              <a:rPr lang="en-US" dirty="0"/>
              <a:t>Unilever (Vaseline for Men), 2010</a:t>
            </a:r>
          </a:p>
        </p:txBody>
      </p:sp>
      <p:pic>
        <p:nvPicPr>
          <p:cNvPr id="7"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21558" y="6225156"/>
            <a:ext cx="1758414" cy="393710"/>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9" descr="HSPH shiel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47207" y="6023438"/>
            <a:ext cx="526470" cy="6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36596" y="164004"/>
            <a:ext cx="1265484" cy="315882"/>
          </a:xfrm>
          <a:prstGeom prst="rect">
            <a:avLst/>
          </a:prstGeom>
          <a:noFill/>
        </p:spPr>
        <p:txBody>
          <a:bodyPr wrap="square" rtlCol="0">
            <a:spAutoFit/>
          </a:bodyPr>
          <a:lstStyle/>
          <a:p>
            <a:r>
              <a:rPr lang="en-US" sz="1400" dirty="0" smtClean="0">
                <a:latin typeface="Times New Roman" panose="02020603050405020304" pitchFamily="18" charset="0"/>
                <a:cs typeface="Times New Roman" panose="02020603050405020304" pitchFamily="18" charset="0"/>
              </a:rPr>
              <a:t>Teacher’s </a:t>
            </a:r>
            <a:r>
              <a:rPr lang="en-US" sz="1400" dirty="0">
                <a:latin typeface="Times New Roman" panose="02020603050405020304" pitchFamily="18" charset="0"/>
                <a:cs typeface="Times New Roman" panose="02020603050405020304" pitchFamily="18" charset="0"/>
              </a:rPr>
              <a:t>Aid</a:t>
            </a:r>
          </a:p>
        </p:txBody>
      </p:sp>
      <p:pic>
        <p:nvPicPr>
          <p:cNvPr id="11" name="Content Placeholder 10">
            <a:extLst>
              <a:ext uri="{FF2B5EF4-FFF2-40B4-BE49-F238E27FC236}">
                <a16:creationId xmlns="" xmlns:a16="http://schemas.microsoft.com/office/drawing/2014/main" id="{408018B7-61E9-484B-84F5-788F5974055E}"/>
              </a:ext>
            </a:extLst>
          </p:cNvPr>
          <p:cNvPicPr>
            <a:picLocks noGrp="1"/>
          </p:cNvPicPr>
          <p:nvPr>
            <p:ph idx="1"/>
          </p:nvPr>
        </p:nvPicPr>
        <p:blipFill>
          <a:blip r:embed="rId4">
            <a:extLst>
              <a:ext uri="{28A0092B-C50C-407E-A947-70E740481C1C}">
                <a14:useLocalDpi xmlns:a14="http://schemas.microsoft.com/office/drawing/2010/main" val="0"/>
              </a:ext>
            </a:extLst>
          </a:blip>
          <a:stretch>
            <a:fillRect/>
          </a:stretch>
        </p:blipFill>
        <p:spPr>
          <a:xfrm>
            <a:off x="2748380" y="1690688"/>
            <a:ext cx="6695239" cy="3515001"/>
          </a:xfrm>
          <a:prstGeom prst="rect">
            <a:avLst/>
          </a:prstGeom>
          <a:ln w="9525" cap="sq" cmpd="sng">
            <a:solidFill>
              <a:srgbClr val="000000"/>
            </a:solidFill>
            <a:prstDash val="solid"/>
            <a:miter lim="800000"/>
          </a:ln>
          <a:effectLst>
            <a:outerShdw blurRad="50800" dist="38100" dir="2700000" algn="tl" rotWithShape="0">
              <a:srgbClr val="000000">
                <a:alpha val="43000"/>
              </a:srgbClr>
            </a:outerShdw>
          </a:effectLst>
        </p:spPr>
      </p:pic>
      <p:sp>
        <p:nvSpPr>
          <p:cNvPr id="5" name="TextBox 4">
            <a:extLst>
              <a:ext uri="{FF2B5EF4-FFF2-40B4-BE49-F238E27FC236}">
                <a16:creationId xmlns="" xmlns:a16="http://schemas.microsoft.com/office/drawing/2014/main" id="{85657BC0-9DE5-4C94-885B-391DB049EB3E}"/>
              </a:ext>
            </a:extLst>
          </p:cNvPr>
          <p:cNvSpPr txBox="1"/>
          <p:nvPr/>
        </p:nvSpPr>
        <p:spPr>
          <a:xfrm>
            <a:off x="583096" y="5844209"/>
            <a:ext cx="6096000" cy="646331"/>
          </a:xfrm>
          <a:prstGeom prst="rect">
            <a:avLst/>
          </a:prstGeom>
          <a:noFill/>
        </p:spPr>
        <p:txBody>
          <a:bodyPr wrap="square" rtlCol="0">
            <a:spAutoFit/>
          </a:bodyPr>
          <a:lstStyle/>
          <a:p>
            <a:r>
              <a:rPr lang="en-US" u="sng" dirty="0"/>
              <a:t>Tagline</a:t>
            </a:r>
            <a:r>
              <a:rPr lang="en-US" dirty="0"/>
              <a:t>:	Transform Your Face on Facebook with Vaseline for Men  (</a:t>
            </a:r>
            <a:r>
              <a:rPr lang="en-US" i="1" dirty="0"/>
              <a:t>Indian ad starring Bollywood star </a:t>
            </a:r>
            <a:r>
              <a:rPr lang="en-US" i="1" dirty="0" err="1"/>
              <a:t>Shahid</a:t>
            </a:r>
            <a:r>
              <a:rPr lang="en-US" i="1" dirty="0"/>
              <a:t> </a:t>
            </a:r>
            <a:r>
              <a:rPr lang="en-US" i="1" dirty="0" err="1"/>
              <a:t>Kapur</a:t>
            </a:r>
            <a:r>
              <a:rPr lang="en-US" dirty="0"/>
              <a:t>)</a:t>
            </a:r>
          </a:p>
        </p:txBody>
      </p:sp>
    </p:spTree>
    <p:extLst>
      <p:ext uri="{BB962C8B-B14F-4D97-AF65-F5344CB8AC3E}">
        <p14:creationId xmlns:p14="http://schemas.microsoft.com/office/powerpoint/2010/main" val="10689007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562</TotalTime>
  <Words>819</Words>
  <Application>Microsoft Office PowerPoint</Application>
  <PresentationFormat>Custom</PresentationFormat>
  <Paragraphs>81</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Coloring the Narrative:  How to Use Storytelling to Create Social Change in  Skin Tone Ideals</vt:lpstr>
      <vt:lpstr>Key Terms</vt:lpstr>
      <vt:lpstr>Key Terms</vt:lpstr>
      <vt:lpstr>Why should we use story-based strategies for social change?</vt:lpstr>
      <vt:lpstr>What are the functions of story?</vt:lpstr>
      <vt:lpstr>PowerPoint Presentation</vt:lpstr>
      <vt:lpstr>Examples of Real-World  Skin-Lightening Campaigns</vt:lpstr>
      <vt:lpstr>L’Oreal Paris Billboard, 2016 </vt:lpstr>
      <vt:lpstr>Unilever (Vaseline for Men), 2010</vt:lpstr>
      <vt:lpstr>Whitenicious by Dencia</vt:lpstr>
      <vt:lpstr>Anti-Skin-Lightening Campaigns</vt:lpstr>
      <vt:lpstr>Unfair &amp; Lovely Social Media Campaign</vt:lpstr>
      <vt:lpstr>Dark Is Beautiful Campaign</vt:lpstr>
      <vt:lpstr>Group Activity</vt:lpstr>
      <vt:lpstr>Homework Assignment: Choose a POV</vt:lpstr>
      <vt:lpstr>In-Class Assignment</vt:lpstr>
    </vt:vector>
  </TitlesOfParts>
  <Company>Harvard School of Public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Ayesha Marginelle McAdams-Mahmoud</dc:creator>
  <cp:lastModifiedBy>user</cp:lastModifiedBy>
  <cp:revision>35</cp:revision>
  <dcterms:created xsi:type="dcterms:W3CDTF">2017-04-26T13:53:37Z</dcterms:created>
  <dcterms:modified xsi:type="dcterms:W3CDTF">2017-07-06T21:02:10Z</dcterms:modified>
</cp:coreProperties>
</file>