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649" r:id="rId1"/>
  </p:sldMasterIdLst>
  <p:notesMasterIdLst>
    <p:notesMasterId r:id="rId15"/>
  </p:notesMasterIdLst>
  <p:sldIdLst>
    <p:sldId id="271" r:id="rId2"/>
    <p:sldId id="257" r:id="rId3"/>
    <p:sldId id="259" r:id="rId4"/>
    <p:sldId id="272" r:id="rId5"/>
    <p:sldId id="273" r:id="rId6"/>
    <p:sldId id="260" r:id="rId7"/>
    <p:sldId id="261" r:id="rId8"/>
    <p:sldId id="268" r:id="rId9"/>
    <p:sldId id="274" r:id="rId10"/>
    <p:sldId id="267" r:id="rId11"/>
    <p:sldId id="270" r:id="rId12"/>
    <p:sldId id="263" r:id="rId13"/>
    <p:sldId id="264"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5436" autoAdjust="0"/>
  </p:normalViewPr>
  <p:slideViewPr>
    <p:cSldViewPr>
      <p:cViewPr varScale="1">
        <p:scale>
          <a:sx n="76" d="100"/>
          <a:sy n="76" d="100"/>
        </p:scale>
        <p:origin x="25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84" y="4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28CD8DD-DC64-5D68-97D3-5FAA9090CE2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7171" name="Rectangle 3">
            <a:extLst>
              <a:ext uri="{FF2B5EF4-FFF2-40B4-BE49-F238E27FC236}">
                <a16:creationId xmlns:a16="http://schemas.microsoft.com/office/drawing/2014/main" id="{F3772621-8562-E757-07A3-0C513956C764}"/>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28676" name="Rectangle 4">
            <a:extLst>
              <a:ext uri="{FF2B5EF4-FFF2-40B4-BE49-F238E27FC236}">
                <a16:creationId xmlns:a16="http://schemas.microsoft.com/office/drawing/2014/main" id="{678DEF93-2FF9-503C-6211-3BFD2F1A0DD0}"/>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146A2214-2851-068F-9923-424A0072DACA}"/>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1686FF37-941A-83F7-267E-D6CA424DEF05}"/>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7175" name="Rectangle 7">
            <a:extLst>
              <a:ext uri="{FF2B5EF4-FFF2-40B4-BE49-F238E27FC236}">
                <a16:creationId xmlns:a16="http://schemas.microsoft.com/office/drawing/2014/main" id="{DE9CC920-1CC2-6D1C-68C3-F22D76F77220}"/>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3B199A1C-6978-F24B-B2F4-A3A38B2A1CD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EE9C88D-39CD-AEF1-EB16-0A01A656C2FF}"/>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7DC8D11E-FEB9-4159-14E9-06D61CF420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is the second part of the Food and Fun Afterschool Curriculum training for trainers. This training is to be done one or two months after the initial training, Part 1.</a:t>
            </a:r>
          </a:p>
          <a:p>
            <a:endParaRPr lang="en-US" altLang="en-US">
              <a:latin typeface="Arial" panose="020B0604020202020204" pitchFamily="34" charset="0"/>
            </a:endParaRPr>
          </a:p>
          <a:p>
            <a:r>
              <a:rPr lang="en-US" altLang="en-US">
                <a:latin typeface="Arial" panose="020B0604020202020204" pitchFamily="34" charset="0"/>
              </a:rPr>
              <a:t>This second part is meant to be given to trainers after (1) they have provided an initial training to their staff and (2) those they’ve trained have tried out the curriculum (with trainer’s coaching and mentoring).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3E41D3D-BB29-F06E-D353-4C3A1BB1FF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5685C6-EFC4-EB45-9B99-FC89BBEB624F}" type="slidenum">
              <a:rPr lang="en-US" altLang="en-US"/>
              <a:pPr eaLnBrk="1" hangingPunct="1"/>
              <a:t>10</a:t>
            </a:fld>
            <a:endParaRPr lang="en-US" altLang="en-US"/>
          </a:p>
        </p:txBody>
      </p:sp>
      <p:sp>
        <p:nvSpPr>
          <p:cNvPr id="38915" name="Rectangle 2">
            <a:extLst>
              <a:ext uri="{FF2B5EF4-FFF2-40B4-BE49-F238E27FC236}">
                <a16:creationId xmlns:a16="http://schemas.microsoft.com/office/drawing/2014/main" id="{7E76BAEE-9532-1681-B77C-64C7605E949A}"/>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0243941A-693B-229C-A3F3-FEEE628965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Discussion question:</a:t>
            </a:r>
          </a:p>
          <a:p>
            <a:r>
              <a:rPr lang="en-US" altLang="en-US">
                <a:latin typeface="Arial" panose="020B0604020202020204" pitchFamily="34" charset="0"/>
              </a:rPr>
              <a:t>Could you reach out to any of these types of people or organizations in your community?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3FDB72B-74C5-4C06-8DE3-19A9C19C03A1}"/>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54536D1A-67AF-2750-3036-800159C2CF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By tracking which components staff choose to use and how well the staff and children like these activities, the curriculum can be assessed for each site. This might also help you determine which sites are resisting the curriculum or may need more help with it.</a:t>
            </a:r>
          </a:p>
          <a:p>
            <a:endParaRPr lang="en-US" altLang="en-US">
              <a:latin typeface="Arial" panose="020B0604020202020204" pitchFamily="34" charset="0"/>
            </a:endParaRPr>
          </a:p>
          <a:p>
            <a:r>
              <a:rPr lang="en-US" altLang="en-US">
                <a:latin typeface="Arial" panose="020B0604020202020204" pitchFamily="34" charset="0"/>
              </a:rPr>
              <a:t>Food &amp; Fun After School 2nd Edition includes planning tools to help assist with planning and tracking. These tools can help sites make Food &amp; Fun lesson plans, set goals, assess progress, and promote sustainability. All the tools are designed as optional self-assessments. Some people might use all of them and others might choose just one that fits the needs of their program. These </a:t>
            </a:r>
            <a:r>
              <a:rPr lang="en-US" altLang="en-US" b="1">
                <a:latin typeface="Arial" panose="020B0604020202020204" pitchFamily="34" charset="0"/>
              </a:rPr>
              <a:t>simple, easy-to-use </a:t>
            </a:r>
            <a:r>
              <a:rPr lang="en-US" altLang="en-US">
                <a:latin typeface="Arial" panose="020B0604020202020204" pitchFamily="34" charset="0"/>
              </a:rPr>
              <a:t>assessments should not be added work, but instead tools to encourage learning and sharing within and across programs. </a:t>
            </a:r>
          </a:p>
          <a:p>
            <a:endParaRPr lang="en-US" altLang="en-US">
              <a:latin typeface="Arial" panose="020B0604020202020204" pitchFamily="34" charset="0"/>
            </a:endParaRPr>
          </a:p>
          <a:p>
            <a:r>
              <a:rPr lang="en-US" altLang="en-US">
                <a:latin typeface="Arial" panose="020B0604020202020204" pitchFamily="34" charset="0"/>
              </a:rPr>
              <a:t>Discussion questions:</a:t>
            </a:r>
          </a:p>
          <a:p>
            <a:r>
              <a:rPr lang="en-US" altLang="en-US">
                <a:latin typeface="Arial" panose="020B0604020202020204" pitchFamily="34" charset="0"/>
              </a:rPr>
              <a:t>How are you/those you’re training planning to track usage and evaluate success of the curriculum? </a:t>
            </a:r>
          </a:p>
          <a:p>
            <a:r>
              <a:rPr lang="en-US" altLang="en-US">
                <a:latin typeface="Arial" panose="020B0604020202020204" pitchFamily="34" charset="0"/>
              </a:rPr>
              <a:t>Do you think any of the Food &amp; Fun planning and tracking tools will be useful?</a:t>
            </a:r>
          </a:p>
          <a:p>
            <a:r>
              <a:rPr lang="en-US" altLang="en-US">
                <a:latin typeface="Arial" panose="020B0604020202020204" pitchFamily="34" charset="0"/>
              </a:rPr>
              <a:t>How will the results of this tracking data be used? By whom?</a:t>
            </a:r>
          </a:p>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CCFA973-5369-106B-BC5B-B42C5D6BB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D5A004-5ED1-7843-8448-A4B049142381}" type="slidenum">
              <a:rPr lang="en-US" altLang="en-US"/>
              <a:pPr eaLnBrk="1" hangingPunct="1"/>
              <a:t>12</a:t>
            </a:fld>
            <a:endParaRPr lang="en-US" altLang="en-US"/>
          </a:p>
        </p:txBody>
      </p:sp>
      <p:sp>
        <p:nvSpPr>
          <p:cNvPr id="40963" name="Rectangle 2">
            <a:extLst>
              <a:ext uri="{FF2B5EF4-FFF2-40B4-BE49-F238E27FC236}">
                <a16:creationId xmlns:a16="http://schemas.microsoft.com/office/drawing/2014/main" id="{EA7540CB-7136-6BD5-2EBB-D681140CB829}"/>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CAD0F615-A912-CB53-7922-F03FC24CE1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rPr>
              <a:t>Note to trainer:  Read bullets and add any other tasks for your trainees to this slide.</a:t>
            </a:r>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Extra text on training:</a:t>
            </a:r>
          </a:p>
          <a:p>
            <a:pPr eaLnBrk="1" hangingPunct="1"/>
            <a:r>
              <a:rPr lang="en-US" altLang="en-US">
                <a:latin typeface="Arial" panose="020B0604020202020204" pitchFamily="34" charset="0"/>
              </a:rPr>
              <a:t>Follow-up is a key philosophy in this training—it  is probably different than previous curriculum training staff may have had. In this training, follow-up by coaching, mentoring, evaluating, and discussing allows for a gradual and strong implementation. The lead trainer will continue to be involved in coaching and mentoring the trainers. Plan for this here.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One way lead trainers will stay connected is through conference calls. Discuss a “touching base” call. After this training participants may want to touch base at a future point to see how it’s going for all. Schedule this call if appropriate. In turn, you will continue to coach and mentor the site staff you train to use the curriculum.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You are a coach and mentor…</a:t>
            </a:r>
          </a:p>
          <a:p>
            <a:pPr eaLnBrk="1" hangingPunct="1"/>
            <a:r>
              <a:rPr lang="en-US" altLang="en-US">
                <a:latin typeface="Arial" panose="020B0604020202020204" pitchFamily="34" charset="0"/>
              </a:rPr>
              <a:t>Next support call…</a:t>
            </a:r>
          </a:p>
          <a:p>
            <a:pPr eaLnBrk="1" hangingPunct="1"/>
            <a:r>
              <a:rPr lang="en-US" altLang="en-US">
                <a:latin typeface="Arial" panose="020B0604020202020204" pitchFamily="34" charset="0"/>
              </a:rPr>
              <a:t>Next train the trainer call….</a:t>
            </a:r>
          </a:p>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A26C142-EC47-6941-D5B7-3A05DBBAB1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D8AEFA-E6B2-1041-8346-626EFC4D617B}" type="slidenum">
              <a:rPr lang="en-US" altLang="en-US"/>
              <a:pPr eaLnBrk="1" hangingPunct="1"/>
              <a:t>13</a:t>
            </a:fld>
            <a:endParaRPr lang="en-US" altLang="en-US"/>
          </a:p>
        </p:txBody>
      </p:sp>
      <p:sp>
        <p:nvSpPr>
          <p:cNvPr id="41987" name="Rectangle 2">
            <a:extLst>
              <a:ext uri="{FF2B5EF4-FFF2-40B4-BE49-F238E27FC236}">
                <a16:creationId xmlns:a16="http://schemas.microsoft.com/office/drawing/2014/main" id="{E640D59E-106C-0C49-4429-9F7943ACA0F9}"/>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03B18C1A-7681-9CE3-81F3-37A9EE0C78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EC9084-D189-8EAC-5940-38EBE8F429F9}"/>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F7EEC891-FE5D-220B-1369-770E3914A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this second training, your participation is important. You are encouraged to share your experiences, concerns, and questions. </a:t>
            </a:r>
          </a:p>
          <a:p>
            <a:r>
              <a:rPr lang="en-US" altLang="en-US">
                <a:latin typeface="Arial" panose="020B0604020202020204" pitchFamily="34" charset="0"/>
              </a:rPr>
              <a:t>Our objectives for this training are . . . (read slide)</a:t>
            </a:r>
          </a:p>
          <a:p>
            <a:endParaRPr lang="en-US" altLang="en-US">
              <a:latin typeface="Arial" panose="020B0604020202020204" pitchFamily="34" charset="0"/>
            </a:endParaRPr>
          </a:p>
          <a:p>
            <a:r>
              <a:rPr lang="en-US" altLang="en-US" b="1" i="1">
                <a:latin typeface="Arial" panose="020B0604020202020204" pitchFamily="34" charset="0"/>
              </a:rPr>
              <a:t>Note to trainer: Plan to take notes on what you hear from slides 3-6 to recap on slide 7</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B09BC9A-AF54-B2A5-39A6-0390B1F7D5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1026E2-EBE7-3A40-85CA-304D581AEF1A}" type="slidenum">
              <a:rPr lang="en-US" altLang="en-US"/>
              <a:pPr eaLnBrk="1" hangingPunct="1"/>
              <a:t>3</a:t>
            </a:fld>
            <a:endParaRPr lang="en-US" altLang="en-US"/>
          </a:p>
        </p:txBody>
      </p:sp>
      <p:sp>
        <p:nvSpPr>
          <p:cNvPr id="31747" name="Rectangle 2">
            <a:extLst>
              <a:ext uri="{FF2B5EF4-FFF2-40B4-BE49-F238E27FC236}">
                <a16:creationId xmlns:a16="http://schemas.microsoft.com/office/drawing/2014/main" id="{A3683FB7-F6FD-B85F-B0F2-CA6209E854CA}"/>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E9CEEE08-FABF-2E51-8D2E-DF541602C4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Food and Fun Afterschool Curriculum is a way to incorporate healthy practices—to  e</a:t>
            </a:r>
            <a:r>
              <a:rPr lang="en-US" altLang="en-US" i="1">
                <a:latin typeface="Arial" panose="020B0604020202020204" pitchFamily="34" charset="0"/>
              </a:rPr>
              <a:t>mbed </a:t>
            </a:r>
            <a:r>
              <a:rPr lang="en-US" altLang="en-US">
                <a:latin typeface="Arial" panose="020B0604020202020204" pitchFamily="34" charset="0"/>
              </a:rPr>
              <a:t>them—into our programs.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Discussion questions:</a:t>
            </a:r>
          </a:p>
          <a:p>
            <a:pPr eaLnBrk="1" hangingPunct="1"/>
            <a:r>
              <a:rPr lang="en-US" altLang="en-US">
                <a:latin typeface="Arial" panose="020B0604020202020204" pitchFamily="34" charset="0"/>
              </a:rPr>
              <a:t>Were any of these health messages particularly interesting to your staff? </a:t>
            </a:r>
          </a:p>
          <a:p>
            <a:pPr eaLnBrk="1" hangingPunct="1"/>
            <a:r>
              <a:rPr lang="en-US" altLang="en-US">
                <a:latin typeface="Arial" panose="020B0604020202020204" pitchFamily="34" charset="0"/>
              </a:rPr>
              <a:t>Why do you think they were interested in them? </a:t>
            </a:r>
          </a:p>
          <a:p>
            <a:pPr eaLnBrk="1" hangingPunct="1"/>
            <a:r>
              <a:rPr lang="en-US" altLang="en-US">
                <a:latin typeface="Arial" panose="020B0604020202020204" pitchFamily="34" charset="0"/>
              </a:rPr>
              <a:t>Which issues were a struggle to understand or address? </a:t>
            </a:r>
          </a:p>
          <a:p>
            <a:pPr eaLnBrk="1" hangingPunct="1"/>
            <a:r>
              <a:rPr lang="en-US" altLang="en-US">
                <a:latin typeface="Arial" panose="020B0604020202020204" pitchFamily="34" charset="0"/>
              </a:rPr>
              <a:t>Why were they a struggle?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What units did you try?</a:t>
            </a:r>
          </a:p>
          <a:p>
            <a:pPr eaLnBrk="1" hangingPunct="1"/>
            <a:r>
              <a:rPr lang="en-US" altLang="en-US">
                <a:latin typeface="Arial" panose="020B0604020202020204" pitchFamily="34" charset="0"/>
              </a:rPr>
              <a:t>What units will you try in the future?</a:t>
            </a:r>
          </a:p>
          <a:p>
            <a:pPr eaLnBrk="1" hangingPunct="1"/>
            <a:endParaRPr lang="en-US" altLang="en-US">
              <a:latin typeface="Arial" panose="020B0604020202020204" pitchFamily="34" charset="0"/>
            </a:endParaRPr>
          </a:p>
          <a:p>
            <a:pPr eaLnBrk="1" hangingPunct="1"/>
            <a:r>
              <a:rPr lang="en-US" altLang="en-US" b="1" i="1">
                <a:latin typeface="Arial" panose="020B0604020202020204" pitchFamily="34" charset="0"/>
              </a:rPr>
              <a:t>NOTE to trainer: if people report they or their staff are having trouble understanding the health messages, be sure to take this opportunity to go over the specific healthy messages slides which list each program goals, rationale, suggested strategies, and key messages for each topic.</a:t>
            </a:r>
          </a:p>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C60960F-35B9-24AA-8C90-4814B4E1B5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4EEFDD-5394-094B-9620-CD9D409BF572}" type="slidenum">
              <a:rPr lang="en-US" altLang="en-US"/>
              <a:pPr eaLnBrk="1" hangingPunct="1"/>
              <a:t>4</a:t>
            </a:fld>
            <a:endParaRPr lang="en-US" altLang="en-US"/>
          </a:p>
        </p:txBody>
      </p:sp>
      <p:sp>
        <p:nvSpPr>
          <p:cNvPr id="32771" name="Rectangle 2">
            <a:extLst>
              <a:ext uri="{FF2B5EF4-FFF2-40B4-BE49-F238E27FC236}">
                <a16:creationId xmlns:a16="http://schemas.microsoft.com/office/drawing/2014/main" id="{E268F476-D742-E7C7-7C25-A9F61E16F13F}"/>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4A23CB26-4A34-CD04-C03D-C1A6B5725262}"/>
              </a:ext>
            </a:extLst>
          </p:cNvPr>
          <p:cNvSpPr>
            <a:spLocks noGrp="1" noChangeArrowheads="1"/>
          </p:cNvSpPr>
          <p:nvPr>
            <p:ph type="body" idx="1"/>
          </p:nvPr>
        </p:nvSpPr>
        <p:spPr>
          <a:xfrm>
            <a:off x="701675" y="4416425"/>
            <a:ext cx="5607050"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a:latin typeface="Arial" panose="020B0604020202020204" pitchFamily="34" charset="0"/>
              </a:rPr>
              <a:t>Food and Fun offers a variety of ways for kids to have fun while learning about nutrition and physical activity.</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Discussion questions:</a:t>
            </a:r>
          </a:p>
          <a:p>
            <a:pPr eaLnBrk="1" hangingPunct="1">
              <a:lnSpc>
                <a:spcPct val="90000"/>
              </a:lnSpc>
              <a:spcBef>
                <a:spcPct val="0"/>
              </a:spcBef>
            </a:pPr>
            <a:r>
              <a:rPr lang="en-US" altLang="en-US">
                <a:latin typeface="Arial" panose="020B0604020202020204" pitchFamily="34" charset="0"/>
              </a:rPr>
              <a:t>What types of activity options did you offer at your program?</a:t>
            </a:r>
          </a:p>
          <a:p>
            <a:pPr eaLnBrk="1" hangingPunct="1">
              <a:lnSpc>
                <a:spcPct val="90000"/>
              </a:lnSpc>
              <a:spcBef>
                <a:spcPct val="0"/>
              </a:spcBef>
            </a:pPr>
            <a:r>
              <a:rPr lang="en-US" altLang="en-US">
                <a:latin typeface="Arial" panose="020B0604020202020204" pitchFamily="34" charset="0"/>
              </a:rPr>
              <a:t>Why did you choose these activities?</a:t>
            </a:r>
          </a:p>
          <a:p>
            <a:pPr eaLnBrk="1" hangingPunct="1">
              <a:lnSpc>
                <a:spcPct val="90000"/>
              </a:lnSpc>
              <a:spcBef>
                <a:spcPct val="0"/>
              </a:spcBef>
            </a:pPr>
            <a:r>
              <a:rPr lang="en-US" altLang="en-US">
                <a:latin typeface="Arial" panose="020B0604020202020204" pitchFamily="34" charset="0"/>
              </a:rPr>
              <a:t>Did you make any changes to the activities to integrate them better into your program?</a:t>
            </a:r>
          </a:p>
          <a:p>
            <a:pPr eaLnBrk="1" hangingPunct="1">
              <a:lnSpc>
                <a:spcPct val="90000"/>
              </a:lnSpc>
              <a:spcBef>
                <a:spcPct val="0"/>
              </a:spcBef>
            </a:pPr>
            <a:r>
              <a:rPr lang="en-US" altLang="en-US">
                <a:latin typeface="Arial" panose="020B0604020202020204" pitchFamily="34" charset="0"/>
              </a:rPr>
              <a:t>What challenges did you face when you tried to offer these activities to kids?</a:t>
            </a:r>
          </a:p>
          <a:p>
            <a:pPr eaLnBrk="1" hangingPunct="1">
              <a:lnSpc>
                <a:spcPct val="90000"/>
              </a:lnSpc>
              <a:spcBef>
                <a:spcPct val="0"/>
              </a:spcBef>
            </a:pPr>
            <a:r>
              <a:rPr lang="en-US" altLang="en-US">
                <a:latin typeface="Arial" panose="020B0604020202020204" pitchFamily="34" charset="0"/>
              </a:rPr>
              <a:t>What activity options do you want to try in the future?</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B28242B-8AEB-A9AB-3667-8D83FC77D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E41817-44D2-AC45-A812-DF58D0E2BF32}" type="slidenum">
              <a:rPr lang="en-US" altLang="en-US"/>
              <a:pPr eaLnBrk="1" hangingPunct="1"/>
              <a:t>5</a:t>
            </a:fld>
            <a:endParaRPr lang="en-US" altLang="en-US"/>
          </a:p>
        </p:txBody>
      </p:sp>
      <p:sp>
        <p:nvSpPr>
          <p:cNvPr id="33795" name="Rectangle 2">
            <a:extLst>
              <a:ext uri="{FF2B5EF4-FFF2-40B4-BE49-F238E27FC236}">
                <a16:creationId xmlns:a16="http://schemas.microsoft.com/office/drawing/2014/main" id="{ACC37135-F265-6EE4-91EC-F78CD8D59424}"/>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1CB33D52-E7D6-FC0B-9E1B-023243D94A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Food and Fun offers many ways to connect with families about nutrition and physical activity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Discussion questions:</a:t>
            </a:r>
          </a:p>
          <a:p>
            <a:pPr eaLnBrk="1" hangingPunct="1"/>
            <a:r>
              <a:rPr lang="en-US" altLang="en-US">
                <a:latin typeface="Arial" panose="020B0604020202020204" pitchFamily="34" charset="0"/>
              </a:rPr>
              <a:t>What types of parent communication tools did you try out?</a:t>
            </a:r>
          </a:p>
          <a:p>
            <a:pPr eaLnBrk="1" hangingPunct="1"/>
            <a:r>
              <a:rPr lang="en-US" altLang="en-US">
                <a:latin typeface="Arial" panose="020B0604020202020204" pitchFamily="34" charset="0"/>
              </a:rPr>
              <a:t>Is there a certain type that works best for your program?</a:t>
            </a:r>
          </a:p>
          <a:p>
            <a:pPr eaLnBrk="1" hangingPunct="1"/>
            <a:r>
              <a:rPr lang="en-US" altLang="en-US">
                <a:latin typeface="Arial" panose="020B0604020202020204" pitchFamily="34" charset="0"/>
              </a:rPr>
              <a:t>Did family engagement strategies work differently for addressing different health messages?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Did you find any unique ways to engage with families?</a:t>
            </a:r>
          </a:p>
          <a:p>
            <a:pPr eaLnBrk="1" hangingPunct="1"/>
            <a:r>
              <a:rPr lang="en-US" altLang="en-US">
                <a:latin typeface="Arial" panose="020B0604020202020204" pitchFamily="34" charset="0"/>
              </a:rPr>
              <a:t>What types of parent communication tools will you use in the future?</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ABF421B-4A06-02DC-B1C6-F0BC959D2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1EC6F5-BD4E-5F45-86EE-C0E545520D25}" type="slidenum">
              <a:rPr lang="en-US" altLang="en-US"/>
              <a:pPr eaLnBrk="1" hangingPunct="1"/>
              <a:t>6</a:t>
            </a:fld>
            <a:endParaRPr lang="en-US" altLang="en-US"/>
          </a:p>
        </p:txBody>
      </p:sp>
      <p:sp>
        <p:nvSpPr>
          <p:cNvPr id="34819" name="Rectangle 2">
            <a:extLst>
              <a:ext uri="{FF2B5EF4-FFF2-40B4-BE49-F238E27FC236}">
                <a16:creationId xmlns:a16="http://schemas.microsoft.com/office/drawing/2014/main" id="{BC83986D-3767-C097-4F05-DC5CE9BF34F7}"/>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D4446B84-74AB-B012-5141-C1939D2F57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altLang="en-US">
                <a:latin typeface="Arial" panose="020B0604020202020204" pitchFamily="34" charset="0"/>
              </a:rPr>
              <a:t>There are a variety of ways to teach staff about Food &amp; Fun</a:t>
            </a:r>
          </a:p>
          <a:p>
            <a:pPr>
              <a:buFont typeface="Wingdings" pitchFamily="2" charset="2"/>
              <a:buNone/>
            </a:pPr>
            <a:r>
              <a:rPr lang="en-US" altLang="en-US" b="1" i="1">
                <a:latin typeface="Arial" panose="020B0604020202020204" pitchFamily="34" charset="0"/>
              </a:rPr>
              <a:t>Note to trainers: Use questions on slide to prompt discussion</a:t>
            </a:r>
            <a:endParaRPr lang="en-US" altLang="en-US" b="1">
              <a:latin typeface="Arial" panose="020B0604020202020204" pitchFamily="34" charset="0"/>
            </a:endParaRPr>
          </a:p>
          <a:p>
            <a:pPr>
              <a:buFont typeface="Wingdings" pitchFamily="2" charset="2"/>
              <a:buNone/>
            </a:pPr>
            <a:endParaRPr lang="en-US" altLang="en-US">
              <a:latin typeface="Arial" panose="020B0604020202020204" pitchFamily="34" charset="0"/>
            </a:endParaRPr>
          </a:p>
          <a:p>
            <a:pPr>
              <a:buFont typeface="Wingdings" pitchFamily="2" charset="2"/>
              <a:buNone/>
            </a:pPr>
            <a:r>
              <a:rPr lang="en-US" altLang="en-US">
                <a:latin typeface="Arial" panose="020B0604020202020204" pitchFamily="34" charset="0"/>
              </a:rPr>
              <a:t>Follow up questions to get more specific:</a:t>
            </a:r>
          </a:p>
          <a:p>
            <a:r>
              <a:rPr lang="en-US" altLang="en-US">
                <a:latin typeface="Arial" panose="020B0604020202020204" pitchFamily="34" charset="0"/>
              </a:rPr>
              <a:t>Did you conduct an in person or telephone training with PowerPoint slides?</a:t>
            </a:r>
          </a:p>
          <a:p>
            <a:r>
              <a:rPr lang="en-US" altLang="en-US">
                <a:latin typeface="Arial" panose="020B0604020202020204" pitchFamily="34" charset="0"/>
              </a:rPr>
              <a:t>Did you use the Food &amp; Fun Facilitator's Guide for an interactive group training?</a:t>
            </a:r>
          </a:p>
          <a:p>
            <a:endParaRPr lang="en-US" altLang="en-US">
              <a:latin typeface="Arial" panose="020B0604020202020204" pitchFamily="34" charset="0"/>
            </a:endParaRPr>
          </a:p>
          <a:p>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0B08748-5EB8-F156-D410-F256DDA9A1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0461AB-EC72-0B41-B692-B4C5119F8B1A}" type="slidenum">
              <a:rPr lang="en-US" altLang="en-US"/>
              <a:pPr eaLnBrk="1" hangingPunct="1"/>
              <a:t>7</a:t>
            </a:fld>
            <a:endParaRPr lang="en-US" altLang="en-US"/>
          </a:p>
        </p:txBody>
      </p:sp>
      <p:sp>
        <p:nvSpPr>
          <p:cNvPr id="35843" name="Rectangle 2">
            <a:extLst>
              <a:ext uri="{FF2B5EF4-FFF2-40B4-BE49-F238E27FC236}">
                <a16:creationId xmlns:a16="http://schemas.microsoft.com/office/drawing/2014/main" id="{C146585F-57CE-4C1C-51A4-1872FFC1BCF1}"/>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439E7B07-9F7E-6125-FFF2-3BC56A0144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Arial" panose="020B0604020202020204" pitchFamily="34" charset="0"/>
              </a:rPr>
              <a:t>Now let’s brainstorm on how you see the Food and Fun Afterschool Curriculum moving forward in your sites.</a:t>
            </a:r>
          </a:p>
          <a:p>
            <a:pPr eaLnBrk="1" hangingPunct="1"/>
            <a:endParaRPr lang="en-US" altLang="en-US" sz="1600">
              <a:latin typeface="Arial" panose="020B0604020202020204" pitchFamily="34" charset="0"/>
            </a:endParaRPr>
          </a:p>
          <a:p>
            <a:pPr eaLnBrk="1" hangingPunct="1"/>
            <a:r>
              <a:rPr lang="en-US" altLang="en-US" sz="1600" b="1" i="1">
                <a:latin typeface="Arial" panose="020B0604020202020204" pitchFamily="34" charset="0"/>
              </a:rPr>
              <a:t>Note to trainer:</a:t>
            </a:r>
          </a:p>
          <a:p>
            <a:pPr eaLnBrk="1" hangingPunct="1"/>
            <a:r>
              <a:rPr lang="en-US" altLang="en-US" sz="1600" b="1" i="1">
                <a:latin typeface="Arial" panose="020B0604020202020204" pitchFamily="34" charset="0"/>
              </a:rPr>
              <a:t>Recap what you’ve heard from slides 3-6</a:t>
            </a:r>
          </a:p>
          <a:p>
            <a:pPr eaLnBrk="1" hangingPunct="1"/>
            <a:r>
              <a:rPr lang="en-US" altLang="en-US" sz="1600" b="1" i="1">
                <a:latin typeface="Arial" panose="020B0604020202020204" pitchFamily="34" charset="0"/>
              </a:rPr>
              <a:t>Ask participants if there is anything else they want to work on</a:t>
            </a:r>
          </a:p>
          <a:p>
            <a:pPr eaLnBrk="1" hangingPunct="1"/>
            <a:endParaRPr lang="en-US" altLang="en-US" sz="1600">
              <a:latin typeface="Arial" panose="020B0604020202020204" pitchFamily="34" charset="0"/>
            </a:endParaRPr>
          </a:p>
          <a:p>
            <a:pPr lvl="1" eaLnBrk="1" hangingPunct="1"/>
            <a:r>
              <a:rPr lang="en-US" altLang="en-US">
                <a:latin typeface="Arial" panose="020B0604020202020204" pitchFamily="34" charset="0"/>
              </a:rPr>
              <a:t>Discussion questions:</a:t>
            </a:r>
          </a:p>
          <a:p>
            <a:pPr lvl="1" eaLnBrk="1" hangingPunct="1">
              <a:lnSpc>
                <a:spcPct val="150000"/>
              </a:lnSpc>
              <a:spcBef>
                <a:spcPts val="1200"/>
              </a:spcBef>
              <a:buFontTx/>
              <a:buChar char="•"/>
            </a:pPr>
            <a:r>
              <a:rPr lang="en-US" altLang="en-US">
                <a:latin typeface="Arial" panose="020B0604020202020204" pitchFamily="34" charset="0"/>
              </a:rPr>
              <a:t>Are the staff “on board” with the health messages, or do they need some development in that area?  If so, how can that need be met?</a:t>
            </a:r>
          </a:p>
          <a:p>
            <a:pPr lvl="1" eaLnBrk="1" hangingPunct="1">
              <a:lnSpc>
                <a:spcPct val="150000"/>
              </a:lnSpc>
              <a:spcBef>
                <a:spcPts val="1200"/>
              </a:spcBef>
              <a:buFontTx/>
              <a:buChar char="•"/>
            </a:pPr>
            <a:r>
              <a:rPr lang="en-US" altLang="en-US">
                <a:latin typeface="Arial" panose="020B0604020202020204" pitchFamily="34" charset="0"/>
              </a:rPr>
              <a:t>Are site staff struggling to engage parents and kids?  How about the host schools?</a:t>
            </a:r>
          </a:p>
          <a:p>
            <a:pPr lvl="1" eaLnBrk="1" hangingPunct="1">
              <a:lnSpc>
                <a:spcPct val="150000"/>
              </a:lnSpc>
              <a:spcBef>
                <a:spcPts val="1200"/>
              </a:spcBef>
              <a:buFontTx/>
              <a:buChar char="•"/>
            </a:pPr>
            <a:r>
              <a:rPr lang="en-US" altLang="en-US">
                <a:latin typeface="Arial" panose="020B0604020202020204" pitchFamily="34" charset="0"/>
              </a:rPr>
              <a:t> Are there Parent Advisory Teams to plug into? </a:t>
            </a:r>
          </a:p>
          <a:p>
            <a:pPr lvl="1" eaLnBrk="1" hangingPunct="1">
              <a:lnSpc>
                <a:spcPct val="150000"/>
              </a:lnSpc>
              <a:spcBef>
                <a:spcPts val="1200"/>
              </a:spcBef>
              <a:buFontTx/>
              <a:buChar char="•"/>
            </a:pPr>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1AFE2FF-AF6E-252D-51F7-AA7A6DEB2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327428-CB09-384B-B175-2F5FFA566AD1}" type="slidenum">
              <a:rPr lang="en-US" altLang="en-US"/>
              <a:pPr eaLnBrk="1" hangingPunct="1"/>
              <a:t>8</a:t>
            </a:fld>
            <a:endParaRPr lang="en-US" altLang="en-US"/>
          </a:p>
        </p:txBody>
      </p:sp>
      <p:sp>
        <p:nvSpPr>
          <p:cNvPr id="36867" name="Rectangle 2">
            <a:extLst>
              <a:ext uri="{FF2B5EF4-FFF2-40B4-BE49-F238E27FC236}">
                <a16:creationId xmlns:a16="http://schemas.microsoft.com/office/drawing/2014/main" id="{1F03EDF6-7FB9-CDEB-219C-8AC854FAEC92}"/>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9FB59795-2946-5FC3-AD2F-8878C3B099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These web sources as a great way for you, your staff, and parents to find out more information about nutrition and physical activity.</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F761381-17E3-CD50-6E8F-BA5B8BFC78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BA0828-C7A9-A748-8E01-CA9FF3AEE62B}" type="slidenum">
              <a:rPr lang="en-US" altLang="en-US"/>
              <a:pPr eaLnBrk="1" hangingPunct="1"/>
              <a:t>9</a:t>
            </a:fld>
            <a:endParaRPr lang="en-US" altLang="en-US"/>
          </a:p>
        </p:txBody>
      </p:sp>
      <p:sp>
        <p:nvSpPr>
          <p:cNvPr id="37891" name="Rectangle 2">
            <a:extLst>
              <a:ext uri="{FF2B5EF4-FFF2-40B4-BE49-F238E27FC236}">
                <a16:creationId xmlns:a16="http://schemas.microsoft.com/office/drawing/2014/main" id="{7EB38254-DBA4-23F5-CA53-978E4C1815E9}"/>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FD650596-9DFA-D3CB-94EA-BF0AE73ED9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Here are more resources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Discussion question:</a:t>
            </a:r>
          </a:p>
          <a:p>
            <a:pPr eaLnBrk="1" hangingPunct="1"/>
            <a:r>
              <a:rPr lang="en-US" altLang="en-US">
                <a:latin typeface="Arial" panose="020B0604020202020204" pitchFamily="34" charset="0"/>
              </a:rPr>
              <a:t>What other Web sites or resources have you discovered?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Transition:</a:t>
            </a:r>
          </a:p>
          <a:p>
            <a:pPr eaLnBrk="1" hangingPunct="1"/>
            <a:r>
              <a:rPr lang="en-US" altLang="en-US">
                <a:latin typeface="Arial" panose="020B0604020202020204" pitchFamily="34" charset="0"/>
              </a:rPr>
              <a:t>Can you think of any local people or organization that you might be able to partner with to promote physical activity and nutrition?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2CBF95B-E317-1F75-DAB7-B0821A20839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FFE21D-EA77-C9F9-4D2D-A625331E2E98}"/>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6" name="Rectangle 7">
            <a:extLst>
              <a:ext uri="{FF2B5EF4-FFF2-40B4-BE49-F238E27FC236}">
                <a16:creationId xmlns:a16="http://schemas.microsoft.com/office/drawing/2014/main" id="{36CFF55B-9C8A-28AB-67AF-9EEE7F14ABB8}"/>
              </a:ext>
            </a:extLst>
          </p:cNvPr>
          <p:cNvSpPr>
            <a:spLocks noGrp="1" noChangeArrowheads="1"/>
          </p:cNvSpPr>
          <p:nvPr>
            <p:ph type="sldNum" sz="quarter" idx="12"/>
          </p:nvPr>
        </p:nvSpPr>
        <p:spPr/>
        <p:txBody>
          <a:bodyPr/>
          <a:lstStyle>
            <a:lvl1pPr>
              <a:defRPr/>
            </a:lvl1pPr>
          </a:lstStyle>
          <a:p>
            <a:fld id="{9D594604-BD8C-9C44-B6B0-6E30771076E9}" type="slidenum">
              <a:rPr lang="en-US" altLang="en-US"/>
              <a:pPr/>
              <a:t>‹#›</a:t>
            </a:fld>
            <a:endParaRPr lang="en-US" altLang="en-US"/>
          </a:p>
        </p:txBody>
      </p:sp>
    </p:spTree>
    <p:extLst>
      <p:ext uri="{BB962C8B-B14F-4D97-AF65-F5344CB8AC3E}">
        <p14:creationId xmlns:p14="http://schemas.microsoft.com/office/powerpoint/2010/main" val="34327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F8F107-91D2-5E57-47C2-25A0C32431B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250407-FBA7-F9E3-3CDF-37988D873B95}"/>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6" name="Rectangle 7">
            <a:extLst>
              <a:ext uri="{FF2B5EF4-FFF2-40B4-BE49-F238E27FC236}">
                <a16:creationId xmlns:a16="http://schemas.microsoft.com/office/drawing/2014/main" id="{164BB7FA-87F9-1F14-BE6D-8B9A9DDEE336}"/>
              </a:ext>
            </a:extLst>
          </p:cNvPr>
          <p:cNvSpPr>
            <a:spLocks noGrp="1" noChangeArrowheads="1"/>
          </p:cNvSpPr>
          <p:nvPr>
            <p:ph type="sldNum" sz="quarter" idx="12"/>
          </p:nvPr>
        </p:nvSpPr>
        <p:spPr/>
        <p:txBody>
          <a:bodyPr/>
          <a:lstStyle>
            <a:lvl1pPr>
              <a:defRPr/>
            </a:lvl1pPr>
          </a:lstStyle>
          <a:p>
            <a:fld id="{E7C27AFD-4860-9E42-A501-C3D7EBAC44DF}" type="slidenum">
              <a:rPr lang="en-US" altLang="en-US"/>
              <a:pPr/>
              <a:t>‹#›</a:t>
            </a:fld>
            <a:endParaRPr lang="en-US" altLang="en-US"/>
          </a:p>
        </p:txBody>
      </p:sp>
    </p:spTree>
    <p:extLst>
      <p:ext uri="{BB962C8B-B14F-4D97-AF65-F5344CB8AC3E}">
        <p14:creationId xmlns:p14="http://schemas.microsoft.com/office/powerpoint/2010/main" val="65506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730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5730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A33DCB-8BDE-93CB-3EDB-DDAA443274A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857158-8FDD-3534-8AE4-B84C2A115ABF}"/>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6" name="Rectangle 7">
            <a:extLst>
              <a:ext uri="{FF2B5EF4-FFF2-40B4-BE49-F238E27FC236}">
                <a16:creationId xmlns:a16="http://schemas.microsoft.com/office/drawing/2014/main" id="{0D628185-3DD2-1409-5B37-A061DEC4A488}"/>
              </a:ext>
            </a:extLst>
          </p:cNvPr>
          <p:cNvSpPr>
            <a:spLocks noGrp="1" noChangeArrowheads="1"/>
          </p:cNvSpPr>
          <p:nvPr>
            <p:ph type="sldNum" sz="quarter" idx="12"/>
          </p:nvPr>
        </p:nvSpPr>
        <p:spPr/>
        <p:txBody>
          <a:bodyPr/>
          <a:lstStyle>
            <a:lvl1pPr>
              <a:defRPr/>
            </a:lvl1pPr>
          </a:lstStyle>
          <a:p>
            <a:fld id="{DF9C1EAE-4760-EC4A-A88B-BBF0CFD3F7B2}" type="slidenum">
              <a:rPr lang="en-US" altLang="en-US"/>
              <a:pPr/>
              <a:t>‹#›</a:t>
            </a:fld>
            <a:endParaRPr lang="en-US" altLang="en-US"/>
          </a:p>
        </p:txBody>
      </p:sp>
    </p:spTree>
    <p:extLst>
      <p:ext uri="{BB962C8B-B14F-4D97-AF65-F5344CB8AC3E}">
        <p14:creationId xmlns:p14="http://schemas.microsoft.com/office/powerpoint/2010/main" val="263463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2500"/>
          </a:xfrm>
        </p:spPr>
        <p:txBody>
          <a:bodyPr/>
          <a:lstStyle/>
          <a:p>
            <a:r>
              <a:rPr lang="en-US"/>
              <a:t>Click to edit Master title style</a:t>
            </a:r>
          </a:p>
        </p:txBody>
      </p:sp>
      <p:sp>
        <p:nvSpPr>
          <p:cNvPr id="3" name="Content Placeholder 2"/>
          <p:cNvSpPr>
            <a:spLocks noGrp="1"/>
          </p:cNvSpPr>
          <p:nvPr>
            <p:ph sz="half" idx="1"/>
          </p:nvPr>
        </p:nvSpPr>
        <p:spPr>
          <a:xfrm>
            <a:off x="457200" y="1114425"/>
            <a:ext cx="4038600" cy="4616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114425"/>
            <a:ext cx="4038600" cy="4616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56E28A-0DBD-3E89-4B11-FE8975EE2F9B}"/>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2169EE-AAED-8C7A-1CAA-0B14181CEF46}"/>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7" name="Rectangle 7">
            <a:extLst>
              <a:ext uri="{FF2B5EF4-FFF2-40B4-BE49-F238E27FC236}">
                <a16:creationId xmlns:a16="http://schemas.microsoft.com/office/drawing/2014/main" id="{E6E1EDA1-CFD3-7089-623F-8A0CEC332EEF}"/>
              </a:ext>
            </a:extLst>
          </p:cNvPr>
          <p:cNvSpPr>
            <a:spLocks noGrp="1" noChangeArrowheads="1"/>
          </p:cNvSpPr>
          <p:nvPr>
            <p:ph type="sldNum" sz="quarter" idx="12"/>
          </p:nvPr>
        </p:nvSpPr>
        <p:spPr/>
        <p:txBody>
          <a:bodyPr/>
          <a:lstStyle>
            <a:lvl1pPr>
              <a:defRPr/>
            </a:lvl1pPr>
          </a:lstStyle>
          <a:p>
            <a:fld id="{3339969B-80CC-5747-A61C-E9FB2303ABD6}" type="slidenum">
              <a:rPr lang="en-US" altLang="en-US"/>
              <a:pPr/>
              <a:t>‹#›</a:t>
            </a:fld>
            <a:endParaRPr lang="en-US" altLang="en-US"/>
          </a:p>
        </p:txBody>
      </p:sp>
    </p:spTree>
    <p:extLst>
      <p:ext uri="{BB962C8B-B14F-4D97-AF65-F5344CB8AC3E}">
        <p14:creationId xmlns:p14="http://schemas.microsoft.com/office/powerpoint/2010/main" val="197254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952500"/>
          </a:xfrm>
        </p:spPr>
        <p:txBody>
          <a:bodyPr/>
          <a:lstStyle/>
          <a:p>
            <a:r>
              <a:rPr lang="en-US"/>
              <a:t>Click to edit Master title style</a:t>
            </a:r>
          </a:p>
        </p:txBody>
      </p:sp>
      <p:sp>
        <p:nvSpPr>
          <p:cNvPr id="3" name="Content Placeholder 2"/>
          <p:cNvSpPr>
            <a:spLocks noGrp="1"/>
          </p:cNvSpPr>
          <p:nvPr>
            <p:ph sz="quarter" idx="1"/>
          </p:nvPr>
        </p:nvSpPr>
        <p:spPr>
          <a:xfrm>
            <a:off x="457200" y="1114425"/>
            <a:ext cx="4038600"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14425"/>
            <a:ext cx="4038600"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498850"/>
            <a:ext cx="4038600"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498850"/>
            <a:ext cx="4038600"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74DCB88-8714-1AC9-DAC4-C26FADF87DF7}"/>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450B508-2577-94DD-3C03-1BC3F63E5A39}"/>
              </a:ext>
            </a:extLst>
          </p:cNvPr>
          <p:cNvSpPr>
            <a:spLocks noGrp="1" noChangeArrowheads="1"/>
          </p:cNvSpPr>
          <p:nvPr>
            <p:ph type="ftr" sz="quarter" idx="11"/>
          </p:nvPr>
        </p:nvSpPr>
        <p:spPr/>
        <p:txBody>
          <a:bodyPr/>
          <a:lstStyle>
            <a:lvl1pPr>
              <a:defRPr/>
            </a:lvl1pPr>
          </a:lstStyle>
          <a:p>
            <a:pPr>
              <a:defRPr/>
            </a:pPr>
            <a:r>
              <a:rPr lang="en-US"/>
              <a:t>Part 1: Training Trainers</a:t>
            </a:r>
          </a:p>
        </p:txBody>
      </p:sp>
      <p:sp>
        <p:nvSpPr>
          <p:cNvPr id="9" name="Rectangle 7">
            <a:extLst>
              <a:ext uri="{FF2B5EF4-FFF2-40B4-BE49-F238E27FC236}">
                <a16:creationId xmlns:a16="http://schemas.microsoft.com/office/drawing/2014/main" id="{00343A31-600A-922D-5AE7-4D3BE22F7C9B}"/>
              </a:ext>
            </a:extLst>
          </p:cNvPr>
          <p:cNvSpPr>
            <a:spLocks noGrp="1" noChangeArrowheads="1"/>
          </p:cNvSpPr>
          <p:nvPr>
            <p:ph type="sldNum" sz="quarter" idx="12"/>
          </p:nvPr>
        </p:nvSpPr>
        <p:spPr/>
        <p:txBody>
          <a:bodyPr/>
          <a:lstStyle>
            <a:lvl1pPr>
              <a:defRPr/>
            </a:lvl1pPr>
          </a:lstStyle>
          <a:p>
            <a:fld id="{7AF5B04B-CEA8-114A-AB18-FF641B27B4FA}" type="slidenum">
              <a:rPr lang="en-US" altLang="en-US"/>
              <a:pPr/>
              <a:t>‹#›</a:t>
            </a:fld>
            <a:endParaRPr lang="en-US" altLang="en-US"/>
          </a:p>
        </p:txBody>
      </p:sp>
    </p:spTree>
    <p:extLst>
      <p:ext uri="{BB962C8B-B14F-4D97-AF65-F5344CB8AC3E}">
        <p14:creationId xmlns:p14="http://schemas.microsoft.com/office/powerpoint/2010/main" val="238884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5C29CB91-476A-FD60-4AE2-415A3E04C63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4D611D-F0F7-65F3-172A-C30FDD35A161}"/>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6" name="Rectangle 7">
            <a:extLst>
              <a:ext uri="{FF2B5EF4-FFF2-40B4-BE49-F238E27FC236}">
                <a16:creationId xmlns:a16="http://schemas.microsoft.com/office/drawing/2014/main" id="{E16ED67E-ED32-E491-899B-61042DD9C863}"/>
              </a:ext>
            </a:extLst>
          </p:cNvPr>
          <p:cNvSpPr>
            <a:spLocks noGrp="1" noChangeArrowheads="1"/>
          </p:cNvSpPr>
          <p:nvPr>
            <p:ph type="sldNum" sz="quarter" idx="12"/>
          </p:nvPr>
        </p:nvSpPr>
        <p:spPr/>
        <p:txBody>
          <a:bodyPr/>
          <a:lstStyle>
            <a:lvl1pPr>
              <a:defRPr/>
            </a:lvl1pPr>
          </a:lstStyle>
          <a:p>
            <a:fld id="{9B7D846D-3964-B64A-8A14-E4BE3E774D04}" type="slidenum">
              <a:rPr lang="en-US" altLang="en-US"/>
              <a:pPr/>
              <a:t>‹#›</a:t>
            </a:fld>
            <a:endParaRPr lang="en-US" altLang="en-US"/>
          </a:p>
        </p:txBody>
      </p:sp>
    </p:spTree>
    <p:extLst>
      <p:ext uri="{BB962C8B-B14F-4D97-AF65-F5344CB8AC3E}">
        <p14:creationId xmlns:p14="http://schemas.microsoft.com/office/powerpoint/2010/main" val="349256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FC3FB04-7B1D-91C2-4BED-0B94F6FE801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5231A0-5200-4D5F-7A78-7BA3460F3188}"/>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6" name="Rectangle 7">
            <a:extLst>
              <a:ext uri="{FF2B5EF4-FFF2-40B4-BE49-F238E27FC236}">
                <a16:creationId xmlns:a16="http://schemas.microsoft.com/office/drawing/2014/main" id="{CB2F9A82-862D-0560-D76B-821CA34B85FF}"/>
              </a:ext>
            </a:extLst>
          </p:cNvPr>
          <p:cNvSpPr>
            <a:spLocks noGrp="1" noChangeArrowheads="1"/>
          </p:cNvSpPr>
          <p:nvPr>
            <p:ph type="sldNum" sz="quarter" idx="12"/>
          </p:nvPr>
        </p:nvSpPr>
        <p:spPr/>
        <p:txBody>
          <a:bodyPr/>
          <a:lstStyle>
            <a:lvl1pPr>
              <a:defRPr/>
            </a:lvl1pPr>
          </a:lstStyle>
          <a:p>
            <a:fld id="{3C0808B3-6FA5-1B48-8144-F5B22B8F8D51}" type="slidenum">
              <a:rPr lang="en-US" altLang="en-US"/>
              <a:pPr/>
              <a:t>‹#›</a:t>
            </a:fld>
            <a:endParaRPr lang="en-US" altLang="en-US"/>
          </a:p>
        </p:txBody>
      </p:sp>
    </p:spTree>
    <p:extLst>
      <p:ext uri="{BB962C8B-B14F-4D97-AF65-F5344CB8AC3E}">
        <p14:creationId xmlns:p14="http://schemas.microsoft.com/office/powerpoint/2010/main" val="202762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4425"/>
            <a:ext cx="4038600" cy="4616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4425"/>
            <a:ext cx="4038600" cy="4616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64B4C5-D717-09A0-34A5-31A9D87FA20B}"/>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44507B8-B52E-201C-BE6F-EE3AA6566BB3}"/>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7" name="Rectangle 7">
            <a:extLst>
              <a:ext uri="{FF2B5EF4-FFF2-40B4-BE49-F238E27FC236}">
                <a16:creationId xmlns:a16="http://schemas.microsoft.com/office/drawing/2014/main" id="{2CC91D91-2FFE-D8C3-AE97-8AE9FB9208B1}"/>
              </a:ext>
            </a:extLst>
          </p:cNvPr>
          <p:cNvSpPr>
            <a:spLocks noGrp="1" noChangeArrowheads="1"/>
          </p:cNvSpPr>
          <p:nvPr>
            <p:ph type="sldNum" sz="quarter" idx="12"/>
          </p:nvPr>
        </p:nvSpPr>
        <p:spPr/>
        <p:txBody>
          <a:bodyPr/>
          <a:lstStyle>
            <a:lvl1pPr>
              <a:defRPr/>
            </a:lvl1pPr>
          </a:lstStyle>
          <a:p>
            <a:fld id="{AF3A63A7-1C1B-CE42-9A3D-5ED6DE13226D}" type="slidenum">
              <a:rPr lang="en-US" altLang="en-US"/>
              <a:pPr/>
              <a:t>‹#›</a:t>
            </a:fld>
            <a:endParaRPr lang="en-US" altLang="en-US"/>
          </a:p>
        </p:txBody>
      </p:sp>
    </p:spTree>
    <p:extLst>
      <p:ext uri="{BB962C8B-B14F-4D97-AF65-F5344CB8AC3E}">
        <p14:creationId xmlns:p14="http://schemas.microsoft.com/office/powerpoint/2010/main" val="119636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F3278A-619D-89A2-1094-E0176CC0EC9B}"/>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24D3794-C506-3803-6B25-A97C8F397609}"/>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9" name="Rectangle 7">
            <a:extLst>
              <a:ext uri="{FF2B5EF4-FFF2-40B4-BE49-F238E27FC236}">
                <a16:creationId xmlns:a16="http://schemas.microsoft.com/office/drawing/2014/main" id="{82FDC054-4E51-DFF7-FF3A-7B2DEF3F9942}"/>
              </a:ext>
            </a:extLst>
          </p:cNvPr>
          <p:cNvSpPr>
            <a:spLocks noGrp="1" noChangeArrowheads="1"/>
          </p:cNvSpPr>
          <p:nvPr>
            <p:ph type="sldNum" sz="quarter" idx="12"/>
          </p:nvPr>
        </p:nvSpPr>
        <p:spPr/>
        <p:txBody>
          <a:bodyPr/>
          <a:lstStyle>
            <a:lvl1pPr>
              <a:defRPr/>
            </a:lvl1pPr>
          </a:lstStyle>
          <a:p>
            <a:fld id="{C8BADA46-907E-ED4D-BB20-C3120881C05C}" type="slidenum">
              <a:rPr lang="en-US" altLang="en-US"/>
              <a:pPr/>
              <a:t>‹#›</a:t>
            </a:fld>
            <a:endParaRPr lang="en-US" altLang="en-US"/>
          </a:p>
        </p:txBody>
      </p:sp>
    </p:spTree>
    <p:extLst>
      <p:ext uri="{BB962C8B-B14F-4D97-AF65-F5344CB8AC3E}">
        <p14:creationId xmlns:p14="http://schemas.microsoft.com/office/powerpoint/2010/main" val="289017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70E87EA-2DBE-0A02-DA1C-0B45D4643E5D}"/>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2A1FF54-23B0-5F0E-B60E-2FC1DE5B3153}"/>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5" name="Rectangle 7">
            <a:extLst>
              <a:ext uri="{FF2B5EF4-FFF2-40B4-BE49-F238E27FC236}">
                <a16:creationId xmlns:a16="http://schemas.microsoft.com/office/drawing/2014/main" id="{ACCFF33A-FA92-CD22-7A9F-A922C724DB41}"/>
              </a:ext>
            </a:extLst>
          </p:cNvPr>
          <p:cNvSpPr>
            <a:spLocks noGrp="1" noChangeArrowheads="1"/>
          </p:cNvSpPr>
          <p:nvPr>
            <p:ph type="sldNum" sz="quarter" idx="12"/>
          </p:nvPr>
        </p:nvSpPr>
        <p:spPr/>
        <p:txBody>
          <a:bodyPr/>
          <a:lstStyle>
            <a:lvl1pPr>
              <a:defRPr/>
            </a:lvl1pPr>
          </a:lstStyle>
          <a:p>
            <a:fld id="{792A8301-A768-0247-AD8B-FF5CBB523E88}" type="slidenum">
              <a:rPr lang="en-US" altLang="en-US"/>
              <a:pPr/>
              <a:t>‹#›</a:t>
            </a:fld>
            <a:endParaRPr lang="en-US" altLang="en-US"/>
          </a:p>
        </p:txBody>
      </p:sp>
    </p:spTree>
    <p:extLst>
      <p:ext uri="{BB962C8B-B14F-4D97-AF65-F5344CB8AC3E}">
        <p14:creationId xmlns:p14="http://schemas.microsoft.com/office/powerpoint/2010/main" val="330828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A77619-1F0E-DFF2-5E53-4682FE562288}"/>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C69C513-2EC9-9397-47B4-B4FDA3C0C824}"/>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4" name="Rectangle 7">
            <a:extLst>
              <a:ext uri="{FF2B5EF4-FFF2-40B4-BE49-F238E27FC236}">
                <a16:creationId xmlns:a16="http://schemas.microsoft.com/office/drawing/2014/main" id="{C820E297-82F1-E178-2D4E-9B8D64D3D37F}"/>
              </a:ext>
            </a:extLst>
          </p:cNvPr>
          <p:cNvSpPr>
            <a:spLocks noGrp="1" noChangeArrowheads="1"/>
          </p:cNvSpPr>
          <p:nvPr>
            <p:ph type="sldNum" sz="quarter" idx="12"/>
          </p:nvPr>
        </p:nvSpPr>
        <p:spPr/>
        <p:txBody>
          <a:bodyPr/>
          <a:lstStyle>
            <a:lvl1pPr>
              <a:defRPr/>
            </a:lvl1pPr>
          </a:lstStyle>
          <a:p>
            <a:fld id="{872A53AE-1AEA-D046-BA63-4DE4165FD426}" type="slidenum">
              <a:rPr lang="en-US" altLang="en-US"/>
              <a:pPr/>
              <a:t>‹#›</a:t>
            </a:fld>
            <a:endParaRPr lang="en-US" altLang="en-US"/>
          </a:p>
        </p:txBody>
      </p:sp>
    </p:spTree>
    <p:extLst>
      <p:ext uri="{BB962C8B-B14F-4D97-AF65-F5344CB8AC3E}">
        <p14:creationId xmlns:p14="http://schemas.microsoft.com/office/powerpoint/2010/main" val="275468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62A27B4-0EC9-F102-5836-3D18D49DD107}"/>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1B420B3-355B-E5CA-CFFC-26E019BC7D00}"/>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7" name="Rectangle 7">
            <a:extLst>
              <a:ext uri="{FF2B5EF4-FFF2-40B4-BE49-F238E27FC236}">
                <a16:creationId xmlns:a16="http://schemas.microsoft.com/office/drawing/2014/main" id="{3786A42B-A81A-1165-F73D-BA47C11C12A7}"/>
              </a:ext>
            </a:extLst>
          </p:cNvPr>
          <p:cNvSpPr>
            <a:spLocks noGrp="1" noChangeArrowheads="1"/>
          </p:cNvSpPr>
          <p:nvPr>
            <p:ph type="sldNum" sz="quarter" idx="12"/>
          </p:nvPr>
        </p:nvSpPr>
        <p:spPr/>
        <p:txBody>
          <a:bodyPr/>
          <a:lstStyle>
            <a:lvl1pPr>
              <a:defRPr/>
            </a:lvl1pPr>
          </a:lstStyle>
          <a:p>
            <a:fld id="{B975E1E5-D133-554E-8A33-74DBACD41A7C}" type="slidenum">
              <a:rPr lang="en-US" altLang="en-US"/>
              <a:pPr/>
              <a:t>‹#›</a:t>
            </a:fld>
            <a:endParaRPr lang="en-US" altLang="en-US"/>
          </a:p>
        </p:txBody>
      </p:sp>
    </p:spTree>
    <p:extLst>
      <p:ext uri="{BB962C8B-B14F-4D97-AF65-F5344CB8AC3E}">
        <p14:creationId xmlns:p14="http://schemas.microsoft.com/office/powerpoint/2010/main" val="99147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5290A80-EF6A-7A47-6863-02241952EA5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BD22BB0-214F-D2AC-48F0-6D6DC115663C}"/>
              </a:ext>
            </a:extLst>
          </p:cNvPr>
          <p:cNvSpPr>
            <a:spLocks noGrp="1" noChangeArrowheads="1"/>
          </p:cNvSpPr>
          <p:nvPr>
            <p:ph type="ftr" sz="quarter" idx="11"/>
          </p:nvPr>
        </p:nvSpPr>
        <p:spPr/>
        <p:txBody>
          <a:bodyPr/>
          <a:lstStyle>
            <a:lvl1pPr>
              <a:defRPr/>
            </a:lvl1pPr>
          </a:lstStyle>
          <a:p>
            <a:pPr>
              <a:defRPr/>
            </a:pPr>
            <a:r>
              <a:rPr lang="en-US"/>
              <a:t>Part 2: Training Trainers</a:t>
            </a:r>
          </a:p>
        </p:txBody>
      </p:sp>
      <p:sp>
        <p:nvSpPr>
          <p:cNvPr id="7" name="Rectangle 7">
            <a:extLst>
              <a:ext uri="{FF2B5EF4-FFF2-40B4-BE49-F238E27FC236}">
                <a16:creationId xmlns:a16="http://schemas.microsoft.com/office/drawing/2014/main" id="{8603B398-DA44-F9BF-313C-A8CBA41E2DA9}"/>
              </a:ext>
            </a:extLst>
          </p:cNvPr>
          <p:cNvSpPr>
            <a:spLocks noGrp="1" noChangeArrowheads="1"/>
          </p:cNvSpPr>
          <p:nvPr>
            <p:ph type="sldNum" sz="quarter" idx="12"/>
          </p:nvPr>
        </p:nvSpPr>
        <p:spPr/>
        <p:txBody>
          <a:bodyPr/>
          <a:lstStyle>
            <a:lvl1pPr>
              <a:defRPr/>
            </a:lvl1pPr>
          </a:lstStyle>
          <a:p>
            <a:fld id="{84822DAB-B739-574E-BADB-F2D90846D0E4}" type="slidenum">
              <a:rPr lang="en-US" altLang="en-US"/>
              <a:pPr/>
              <a:t>‹#›</a:t>
            </a:fld>
            <a:endParaRPr lang="en-US" altLang="en-US"/>
          </a:p>
        </p:txBody>
      </p:sp>
    </p:spTree>
    <p:extLst>
      <p:ext uri="{BB962C8B-B14F-4D97-AF65-F5344CB8AC3E}">
        <p14:creationId xmlns:p14="http://schemas.microsoft.com/office/powerpoint/2010/main" val="298526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A98D1B0-4296-F604-925E-8A2ABA59CA7A}"/>
              </a:ext>
            </a:extLst>
          </p:cNvPr>
          <p:cNvSpPr>
            <a:spLocks noGrp="1" noChangeArrowheads="1"/>
          </p:cNvSpPr>
          <p:nvPr>
            <p:ph type="title"/>
          </p:nvPr>
        </p:nvSpPr>
        <p:spPr bwMode="auto">
          <a:xfrm>
            <a:off x="0" y="0"/>
            <a:ext cx="9144000" cy="952500"/>
          </a:xfrm>
          <a:prstGeom prst="rect">
            <a:avLst/>
          </a:prstGeom>
          <a:solidFill>
            <a:srgbClr val="A0C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7C784FF-C8DE-CC22-434B-302734DA6388}"/>
              </a:ext>
            </a:extLst>
          </p:cNvPr>
          <p:cNvSpPr>
            <a:spLocks noGrp="1" noChangeArrowheads="1"/>
          </p:cNvSpPr>
          <p:nvPr>
            <p:ph type="body" idx="1"/>
          </p:nvPr>
        </p:nvSpPr>
        <p:spPr bwMode="auto">
          <a:xfrm>
            <a:off x="457200" y="1114425"/>
            <a:ext cx="8229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8916" name="Rectangle 4">
            <a:extLst>
              <a:ext uri="{FF2B5EF4-FFF2-40B4-BE49-F238E27FC236}">
                <a16:creationId xmlns:a16="http://schemas.microsoft.com/office/drawing/2014/main" id="{0EAF995B-FFDD-FE95-FF73-EDBA2C465AE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38917" name="Rectangle 5">
            <a:extLst>
              <a:ext uri="{FF2B5EF4-FFF2-40B4-BE49-F238E27FC236}">
                <a16:creationId xmlns:a16="http://schemas.microsoft.com/office/drawing/2014/main" id="{21D0A207-E38F-6D7B-F726-99DF639D2CF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Part 2: Training Trainers</a:t>
            </a:r>
          </a:p>
        </p:txBody>
      </p:sp>
      <p:pic>
        <p:nvPicPr>
          <p:cNvPr id="1030" name="Picture 6">
            <a:extLst>
              <a:ext uri="{FF2B5EF4-FFF2-40B4-BE49-F238E27FC236}">
                <a16:creationId xmlns:a16="http://schemas.microsoft.com/office/drawing/2014/main" id="{D74B1717-2C54-8AED-E4A7-2835F19A29B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030913"/>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7">
            <a:extLst>
              <a:ext uri="{FF2B5EF4-FFF2-40B4-BE49-F238E27FC236}">
                <a16:creationId xmlns:a16="http://schemas.microsoft.com/office/drawing/2014/main" id="{4BB73D81-D18C-20FD-2A8F-6050C2691F1C}"/>
              </a:ext>
            </a:extLst>
          </p:cNvPr>
          <p:cNvSpPr>
            <a:spLocks noGrp="1" noChangeArrowheads="1"/>
          </p:cNvSpPr>
          <p:nvPr>
            <p:ph type="sldNum" sz="quarter" idx="4"/>
          </p:nvPr>
        </p:nvSpPr>
        <p:spPr bwMode="auto">
          <a:xfrm>
            <a:off x="-12700" y="6381750"/>
            <a:ext cx="4064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Calibri" panose="020F0502020204030204" pitchFamily="34" charset="0"/>
              </a:defRPr>
            </a:lvl1pPr>
          </a:lstStyle>
          <a:p>
            <a:fld id="{1B015BB2-9EF9-1B4B-9EC0-39E62A072B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sldNum="0" hdr="0" dt="0"/>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Calibri" pitchFamily="34" charset="0"/>
        </a:defRPr>
      </a:lvl2pPr>
      <a:lvl3pPr algn="ctr" rtl="0" eaLnBrk="0" fontAlgn="base" hangingPunct="0">
        <a:spcBef>
          <a:spcPct val="0"/>
        </a:spcBef>
        <a:spcAft>
          <a:spcPct val="0"/>
        </a:spcAft>
        <a:defRPr sz="4000" b="1">
          <a:solidFill>
            <a:schemeClr val="bg1"/>
          </a:solidFill>
          <a:latin typeface="Calibri" pitchFamily="34" charset="0"/>
        </a:defRPr>
      </a:lvl3pPr>
      <a:lvl4pPr algn="ctr" rtl="0" eaLnBrk="0" fontAlgn="base" hangingPunct="0">
        <a:spcBef>
          <a:spcPct val="0"/>
        </a:spcBef>
        <a:spcAft>
          <a:spcPct val="0"/>
        </a:spcAft>
        <a:defRPr sz="4000" b="1">
          <a:solidFill>
            <a:schemeClr val="bg1"/>
          </a:solidFill>
          <a:latin typeface="Calibri" pitchFamily="34" charset="0"/>
        </a:defRPr>
      </a:lvl4pPr>
      <a:lvl5pPr algn="ctr" rtl="0" eaLnBrk="0" fontAlgn="base" hangingPunct="0">
        <a:spcBef>
          <a:spcPct val="0"/>
        </a:spcBef>
        <a:spcAft>
          <a:spcPct val="0"/>
        </a:spcAft>
        <a:defRPr sz="4000" b="1">
          <a:solidFill>
            <a:schemeClr val="bg1"/>
          </a:solidFill>
          <a:latin typeface="Calibri" pitchFamily="34" charset="0"/>
        </a:defRPr>
      </a:lvl5pPr>
      <a:lvl6pPr marL="457200" algn="ctr" rtl="0" fontAlgn="base">
        <a:spcBef>
          <a:spcPct val="0"/>
        </a:spcBef>
        <a:spcAft>
          <a:spcPct val="0"/>
        </a:spcAft>
        <a:defRPr sz="4000" b="1">
          <a:solidFill>
            <a:schemeClr val="bg1"/>
          </a:solidFill>
          <a:latin typeface="Calibri" pitchFamily="34" charset="0"/>
        </a:defRPr>
      </a:lvl6pPr>
      <a:lvl7pPr marL="914400" algn="ctr" rtl="0" fontAlgn="base">
        <a:spcBef>
          <a:spcPct val="0"/>
        </a:spcBef>
        <a:spcAft>
          <a:spcPct val="0"/>
        </a:spcAft>
        <a:defRPr sz="4000" b="1">
          <a:solidFill>
            <a:schemeClr val="bg1"/>
          </a:solidFill>
          <a:latin typeface="Calibri" pitchFamily="34" charset="0"/>
        </a:defRPr>
      </a:lvl7pPr>
      <a:lvl8pPr marL="1371600" algn="ctr" rtl="0" fontAlgn="base">
        <a:spcBef>
          <a:spcPct val="0"/>
        </a:spcBef>
        <a:spcAft>
          <a:spcPct val="0"/>
        </a:spcAft>
        <a:defRPr sz="4000" b="1">
          <a:solidFill>
            <a:schemeClr val="bg1"/>
          </a:solidFill>
          <a:latin typeface="Calibri" pitchFamily="34" charset="0"/>
        </a:defRPr>
      </a:lvl8pPr>
      <a:lvl9pPr marL="1828800" algn="ctr" rtl="0" fontAlgn="base">
        <a:spcBef>
          <a:spcPct val="0"/>
        </a:spcBef>
        <a:spcAft>
          <a:spcPct val="0"/>
        </a:spcAft>
        <a:defRPr sz="4000" b="1">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FF0033"/>
        </a:buClr>
        <a:buFont typeface="Wingdings" pitchFamily="2" charset="2"/>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33"/>
        </a:buClr>
        <a:buChar char="•"/>
        <a:defRPr sz="2800">
          <a:solidFill>
            <a:schemeClr val="tx1"/>
          </a:solidFill>
          <a:latin typeface="+mn-lt"/>
        </a:defRPr>
      </a:lvl2pPr>
      <a:lvl3pPr marL="1143000" indent="-228600" algn="l" rtl="0" eaLnBrk="0" fontAlgn="base" hangingPunct="0">
        <a:spcBef>
          <a:spcPct val="20000"/>
        </a:spcBef>
        <a:spcAft>
          <a:spcPct val="0"/>
        </a:spcAft>
        <a:buClr>
          <a:srgbClr val="FF0033"/>
        </a:buClr>
        <a:buChar char="o"/>
        <a:defRPr sz="2400">
          <a:solidFill>
            <a:schemeClr val="tx1"/>
          </a:solidFill>
          <a:latin typeface="+mn-lt"/>
        </a:defRPr>
      </a:lvl3pPr>
      <a:lvl4pPr marL="1600200" indent="-228600" algn="l" rtl="0" eaLnBrk="0" fontAlgn="base" hangingPunct="0">
        <a:spcBef>
          <a:spcPct val="20000"/>
        </a:spcBef>
        <a:spcAft>
          <a:spcPct val="0"/>
        </a:spcAft>
        <a:buClr>
          <a:srgbClr val="FF0033"/>
        </a:buClr>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FF0033"/>
        </a:buClr>
        <a:buChar char="»"/>
        <a:defRPr sz="2000">
          <a:solidFill>
            <a:schemeClr val="tx1"/>
          </a:solidFill>
          <a:latin typeface="+mn-lt"/>
        </a:defRPr>
      </a:lvl5pPr>
      <a:lvl6pPr marL="2514600" indent="-228600" algn="l" rtl="0" fontAlgn="base">
        <a:spcBef>
          <a:spcPct val="20000"/>
        </a:spcBef>
        <a:spcAft>
          <a:spcPct val="0"/>
        </a:spcAft>
        <a:buClr>
          <a:srgbClr val="FF0033"/>
        </a:buClr>
        <a:buChar char="»"/>
        <a:defRPr sz="2000">
          <a:solidFill>
            <a:schemeClr val="tx1"/>
          </a:solidFill>
          <a:latin typeface="+mn-lt"/>
        </a:defRPr>
      </a:lvl6pPr>
      <a:lvl7pPr marL="2971800" indent="-228600" algn="l" rtl="0" fontAlgn="base">
        <a:spcBef>
          <a:spcPct val="20000"/>
        </a:spcBef>
        <a:spcAft>
          <a:spcPct val="0"/>
        </a:spcAft>
        <a:buClr>
          <a:srgbClr val="FF0033"/>
        </a:buClr>
        <a:buChar char="»"/>
        <a:defRPr sz="2000">
          <a:solidFill>
            <a:schemeClr val="tx1"/>
          </a:solidFill>
          <a:latin typeface="+mn-lt"/>
        </a:defRPr>
      </a:lvl7pPr>
      <a:lvl8pPr marL="3429000" indent="-228600" algn="l" rtl="0" fontAlgn="base">
        <a:spcBef>
          <a:spcPct val="20000"/>
        </a:spcBef>
        <a:spcAft>
          <a:spcPct val="0"/>
        </a:spcAft>
        <a:buClr>
          <a:srgbClr val="FF0033"/>
        </a:buClr>
        <a:buChar char="»"/>
        <a:defRPr sz="2000">
          <a:solidFill>
            <a:schemeClr val="tx1"/>
          </a:solidFill>
          <a:latin typeface="+mn-lt"/>
        </a:defRPr>
      </a:lvl8pPr>
      <a:lvl9pPr marL="3886200" indent="-228600" algn="l" rtl="0" fontAlgn="base">
        <a:spcBef>
          <a:spcPct val="20000"/>
        </a:spcBef>
        <a:spcAft>
          <a:spcPct val="0"/>
        </a:spcAft>
        <a:buClr>
          <a:srgbClr val="FF0033"/>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www.hsph.harvard.edu/nutritionsource" TargetMode="External"/><Relationship Id="rId4" Type="http://schemas.openxmlformats.org/officeDocument/2006/relationships/hyperlink" Target="http://www.hsph.harvard.edu/research/pr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sph.harvard.edu/research/pr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healthiergeneration.org/" TargetMode="External"/><Relationship Id="rId5" Type="http://schemas.openxmlformats.org/officeDocument/2006/relationships/hyperlink" Target="http://www.letsmove.gov/" TargetMode="External"/><Relationship Id="rId4" Type="http://schemas.openxmlformats.org/officeDocument/2006/relationships/hyperlink" Target="http://www.hsph.harvard.edu/nutritionsour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kidshealth.org/" TargetMode="External"/><Relationship Id="rId7" Type="http://schemas.openxmlformats.org/officeDocument/2006/relationships/hyperlink" Target="http://www.mypyramid.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fns.usda.gov/cnd/care/" TargetMode="External"/><Relationship Id="rId5" Type="http://schemas.openxmlformats.org/officeDocument/2006/relationships/hyperlink" Target="http://healthymeals.nal.usda.gov/" TargetMode="External"/><Relationship Id="rId4" Type="http://schemas.openxmlformats.org/officeDocument/2006/relationships/hyperlink" Target="http://www.nhlbi.nih.gov/health/public/heart/obesity/wecan/"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3">
            <a:extLst>
              <a:ext uri="{FF2B5EF4-FFF2-40B4-BE49-F238E27FC236}">
                <a16:creationId xmlns:a16="http://schemas.microsoft.com/office/drawing/2014/main" id="{E6F6BBE5-B13E-77D1-D57C-A063A452DC64}"/>
              </a:ext>
            </a:extLst>
          </p:cNvPr>
          <p:cNvSpPr>
            <a:spLocks noGrp="1"/>
          </p:cNvSpPr>
          <p:nvPr>
            <p:ph type="ctrTitle"/>
          </p:nvPr>
        </p:nvSpPr>
        <p:spPr>
          <a:xfrm>
            <a:off x="685800" y="914400"/>
            <a:ext cx="7772400" cy="1470025"/>
          </a:xfrm>
        </p:spPr>
        <p:txBody>
          <a:bodyPr>
            <a:normAutofit fontScale="90000"/>
          </a:bodyPr>
          <a:lstStyle/>
          <a:p>
            <a:pPr eaLnBrk="1" hangingPunct="1">
              <a:defRPr/>
            </a:pPr>
            <a:r>
              <a:rPr lang="en-US" sz="5000"/>
              <a:t>Food and Fun </a:t>
            </a:r>
            <a:br>
              <a:rPr lang="en-US" sz="5000"/>
            </a:br>
            <a:r>
              <a:rPr lang="en-US" sz="5000"/>
              <a:t>Afterschool Curriculum</a:t>
            </a:r>
          </a:p>
        </p:txBody>
      </p:sp>
      <p:sp>
        <p:nvSpPr>
          <p:cNvPr id="15363" name="Subtitle 4">
            <a:extLst>
              <a:ext uri="{FF2B5EF4-FFF2-40B4-BE49-F238E27FC236}">
                <a16:creationId xmlns:a16="http://schemas.microsoft.com/office/drawing/2014/main" id="{CD629358-DC13-1B15-A039-AB53852BFE95}"/>
              </a:ext>
            </a:extLst>
          </p:cNvPr>
          <p:cNvSpPr>
            <a:spLocks noGrp="1"/>
          </p:cNvSpPr>
          <p:nvPr>
            <p:ph type="subTitle" idx="1"/>
          </p:nvPr>
        </p:nvSpPr>
        <p:spPr>
          <a:xfrm>
            <a:off x="1371600" y="2590800"/>
            <a:ext cx="6400800" cy="762000"/>
          </a:xfrm>
        </p:spPr>
        <p:txBody>
          <a:bodyPr/>
          <a:lstStyle/>
          <a:p>
            <a:pPr eaLnBrk="1" hangingPunct="1"/>
            <a:r>
              <a:rPr lang="en-US" altLang="en-US" sz="1800" b="1"/>
              <a:t>Developed by the Harvard School of Public Health in collaboration with the YMCA </a:t>
            </a:r>
          </a:p>
          <a:p>
            <a:pPr eaLnBrk="1" hangingPunct="1"/>
            <a:endParaRPr lang="en-US" altLang="en-US" sz="1800"/>
          </a:p>
        </p:txBody>
      </p:sp>
      <p:sp>
        <p:nvSpPr>
          <p:cNvPr id="8" name="TextBox 7">
            <a:extLst>
              <a:ext uri="{FF2B5EF4-FFF2-40B4-BE49-F238E27FC236}">
                <a16:creationId xmlns:a16="http://schemas.microsoft.com/office/drawing/2014/main" id="{8FB649BB-E5C4-3146-E583-C64323F63356}"/>
              </a:ext>
            </a:extLst>
          </p:cNvPr>
          <p:cNvSpPr txBox="1"/>
          <p:nvPr/>
        </p:nvSpPr>
        <p:spPr>
          <a:xfrm>
            <a:off x="762000" y="3352800"/>
            <a:ext cx="7772400" cy="1784350"/>
          </a:xfrm>
          <a:prstGeom prst="rect">
            <a:avLst/>
          </a:prstGeom>
          <a:solidFill>
            <a:srgbClr val="A0C04D"/>
          </a:solidFill>
        </p:spPr>
        <p:txBody>
          <a:bodyPr>
            <a:spAutoFit/>
          </a:bodyPr>
          <a:lstStyle/>
          <a:p>
            <a:pPr algn="ctr">
              <a:defRPr/>
            </a:pPr>
            <a:r>
              <a:rPr lang="en-US" sz="3600" b="1" dirty="0">
                <a:solidFill>
                  <a:schemeClr val="bg1"/>
                </a:solidFill>
                <a:latin typeface="+mj-lt"/>
              </a:rPr>
              <a:t>Part 2: Training Trainers</a:t>
            </a:r>
          </a:p>
          <a:p>
            <a:pPr algn="ctr">
              <a:defRPr/>
            </a:pPr>
            <a:r>
              <a:rPr lang="en-US" sz="2800" b="1" kern="0" dirty="0">
                <a:solidFill>
                  <a:srgbClr val="000000"/>
                </a:solidFill>
                <a:latin typeface="Calibri"/>
              </a:rPr>
              <a:t>Improving nutrition and physical activity </a:t>
            </a:r>
            <a:br>
              <a:rPr lang="en-US" sz="2800" b="1" kern="0" dirty="0">
                <a:solidFill>
                  <a:srgbClr val="000000"/>
                </a:solidFill>
                <a:latin typeface="Calibri"/>
              </a:rPr>
            </a:br>
            <a:r>
              <a:rPr lang="en-US" sz="2800" b="1" kern="0" dirty="0">
                <a:solidFill>
                  <a:srgbClr val="000000"/>
                </a:solidFill>
                <a:latin typeface="Calibri"/>
              </a:rPr>
              <a:t>for children in afterschool program</a:t>
            </a:r>
          </a:p>
          <a:p>
            <a:pPr algn="ctr">
              <a:defRPr/>
            </a:pPr>
            <a:endParaRPr lang="en-US" dirty="0">
              <a:solidFill>
                <a:schemeClr val="bg1"/>
              </a:solidFill>
              <a:latin typeface="Arial" charset="0"/>
            </a:endParaRPr>
          </a:p>
        </p:txBody>
      </p:sp>
      <p:sp>
        <p:nvSpPr>
          <p:cNvPr id="15365" name="TextBox 8">
            <a:extLst>
              <a:ext uri="{FF2B5EF4-FFF2-40B4-BE49-F238E27FC236}">
                <a16:creationId xmlns:a16="http://schemas.microsoft.com/office/drawing/2014/main" id="{0D97F666-DAD0-59DD-50F4-724FD8665C7B}"/>
              </a:ext>
            </a:extLst>
          </p:cNvPr>
          <p:cNvSpPr txBox="1">
            <a:spLocks noChangeArrowheads="1"/>
          </p:cNvSpPr>
          <p:nvPr/>
        </p:nvSpPr>
        <p:spPr bwMode="auto">
          <a:xfrm>
            <a:off x="228600" y="60960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Copyright 2008 YMCA of the USA. The Food and Fun Afterschool Curriculum is jointly copyrighted by President and Fellows of Harvard College and YMCA of the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1165DD8-858C-2A36-5CE8-E4D92749907D}"/>
              </a:ext>
            </a:extLst>
          </p:cNvPr>
          <p:cNvSpPr>
            <a:spLocks noGrp="1" noChangeArrowheads="1"/>
          </p:cNvSpPr>
          <p:nvPr>
            <p:ph type="title"/>
          </p:nvPr>
        </p:nvSpPr>
        <p:spPr/>
        <p:txBody>
          <a:bodyPr/>
          <a:lstStyle/>
          <a:p>
            <a:pPr eaLnBrk="1" hangingPunct="1"/>
            <a:r>
              <a:rPr lang="en-US" altLang="en-US"/>
              <a:t>Resources</a:t>
            </a:r>
          </a:p>
        </p:txBody>
      </p:sp>
      <p:sp>
        <p:nvSpPr>
          <p:cNvPr id="7171" name="Rectangle 3">
            <a:extLst>
              <a:ext uri="{FF2B5EF4-FFF2-40B4-BE49-F238E27FC236}">
                <a16:creationId xmlns:a16="http://schemas.microsoft.com/office/drawing/2014/main" id="{E2A50C8B-D592-F023-8A67-5D0FD51D5079}"/>
              </a:ext>
            </a:extLst>
          </p:cNvPr>
          <p:cNvSpPr>
            <a:spLocks noGrp="1" noChangeArrowheads="1"/>
          </p:cNvSpPr>
          <p:nvPr>
            <p:ph idx="1"/>
          </p:nvPr>
        </p:nvSpPr>
        <p:spPr>
          <a:xfrm>
            <a:off x="609600" y="1114425"/>
            <a:ext cx="8229600" cy="4616450"/>
          </a:xfrm>
        </p:spPr>
        <p:txBody>
          <a:bodyPr/>
          <a:lstStyle/>
          <a:p>
            <a:pPr eaLnBrk="1" hangingPunct="1">
              <a:buFont typeface="Wingdings" pitchFamily="2" charset="2"/>
              <a:buNone/>
              <a:defRPr/>
            </a:pPr>
            <a:r>
              <a:rPr lang="en-US" sz="2400" b="1" dirty="0"/>
              <a:t>Ways to make local connections</a:t>
            </a:r>
            <a:endParaRPr lang="en-US" sz="2800" kern="1200" dirty="0">
              <a:latin typeface="Arial" charset="0"/>
            </a:endParaRPr>
          </a:p>
          <a:p>
            <a:pPr>
              <a:defRPr/>
            </a:pPr>
            <a:r>
              <a:rPr lang="en-US" sz="2000" kern="1200" dirty="0">
                <a:latin typeface="+mj-lt"/>
              </a:rPr>
              <a:t>Your </a:t>
            </a:r>
            <a:r>
              <a:rPr lang="en-US" sz="2000" b="1" kern="1200" dirty="0">
                <a:latin typeface="+mj-lt"/>
              </a:rPr>
              <a:t>school food service director </a:t>
            </a:r>
            <a:r>
              <a:rPr lang="en-US" sz="2000" kern="1200" dirty="0">
                <a:latin typeface="+mj-lt"/>
              </a:rPr>
              <a:t>could work with you on taste tests, especially if your after school program is held in a school building. </a:t>
            </a:r>
          </a:p>
          <a:p>
            <a:pPr>
              <a:defRPr/>
            </a:pPr>
            <a:r>
              <a:rPr lang="en-US" sz="2000" b="1" kern="1200" dirty="0"/>
              <a:t>Grocery stores </a:t>
            </a:r>
            <a:r>
              <a:rPr lang="en-US" sz="2000" kern="1200" dirty="0"/>
              <a:t>have started providing free tours designed to teach kids about making nutritious choices. </a:t>
            </a:r>
          </a:p>
          <a:p>
            <a:pPr>
              <a:defRPr/>
            </a:pPr>
            <a:r>
              <a:rPr lang="en-US" sz="2000" kern="1200" dirty="0"/>
              <a:t>If your program is held within a school, connect with the principal or teachers. Building solid relationships with </a:t>
            </a:r>
            <a:r>
              <a:rPr lang="en-US" sz="2000" b="1" kern="1200" dirty="0"/>
              <a:t>school personnel </a:t>
            </a:r>
            <a:r>
              <a:rPr lang="en-US" sz="2000" kern="1200" dirty="0"/>
              <a:t>can help you secure resources like gym space or kitchen facilities. </a:t>
            </a:r>
            <a:endParaRPr lang="en-US" sz="2000" kern="1200" dirty="0">
              <a:latin typeface="Arial" charset="0"/>
            </a:endParaRPr>
          </a:p>
          <a:p>
            <a:pPr>
              <a:defRPr/>
            </a:pPr>
            <a:r>
              <a:rPr lang="en-US" sz="2000" b="1" kern="1200" dirty="0">
                <a:latin typeface="+mj-lt"/>
              </a:rPr>
              <a:t>Promatoras </a:t>
            </a:r>
            <a:r>
              <a:rPr lang="en-US" sz="2000" kern="1200" dirty="0">
                <a:latin typeface="+mj-lt"/>
              </a:rPr>
              <a:t>are community members who work as health liaisons between the Hispanic/Latino community and health organizations. </a:t>
            </a:r>
          </a:p>
          <a:p>
            <a:pPr>
              <a:defRPr/>
            </a:pPr>
            <a:r>
              <a:rPr lang="en-US" sz="2000" b="1" kern="1200" dirty="0">
                <a:latin typeface="+mj-lt"/>
              </a:rPr>
              <a:t>Farmers </a:t>
            </a:r>
            <a:r>
              <a:rPr lang="en-US" sz="2000" kern="1200" dirty="0">
                <a:latin typeface="+mj-lt"/>
              </a:rPr>
              <a:t>or </a:t>
            </a:r>
            <a:r>
              <a:rPr lang="en-US" sz="2000" b="1" kern="1200" dirty="0">
                <a:latin typeface="+mj-lt"/>
              </a:rPr>
              <a:t>master gardeners </a:t>
            </a:r>
            <a:r>
              <a:rPr lang="en-US" sz="2000" kern="1200" dirty="0">
                <a:latin typeface="+mj-lt"/>
              </a:rPr>
              <a:t>can help teach kids about fruits &amp; veggies.</a:t>
            </a:r>
          </a:p>
          <a:p>
            <a:pPr>
              <a:defRPr/>
            </a:pPr>
            <a:r>
              <a:rPr lang="en-US" sz="2000" b="1" kern="1200" dirty="0">
                <a:latin typeface="+mj-lt"/>
              </a:rPr>
              <a:t>Physical education teachers </a:t>
            </a:r>
            <a:r>
              <a:rPr lang="en-US" sz="2000" kern="1200" dirty="0">
                <a:latin typeface="+mj-lt"/>
              </a:rPr>
              <a:t>or </a:t>
            </a:r>
            <a:r>
              <a:rPr lang="en-US" sz="2000" b="1" kern="1200" dirty="0">
                <a:latin typeface="+mj-lt"/>
              </a:rPr>
              <a:t>fitness instructors </a:t>
            </a:r>
            <a:r>
              <a:rPr lang="en-US" sz="2000" kern="1200" dirty="0">
                <a:latin typeface="+mj-lt"/>
              </a:rPr>
              <a:t>could help run a fitness event  or they might allow program to borrow or share equipment.</a:t>
            </a:r>
            <a:endParaRPr lang="en-US" sz="2000" b="1" kern="1200" dirty="0">
              <a:latin typeface="+mj-lt"/>
            </a:endParaRPr>
          </a:p>
          <a:p>
            <a:pPr>
              <a:defRPr/>
            </a:pPr>
            <a:endParaRPr lang="en-US" sz="2000" b="1" kern="1200" dirty="0">
              <a:latin typeface="+mj-lt"/>
            </a:endParaRPr>
          </a:p>
          <a:p>
            <a:pPr>
              <a:defRPr/>
            </a:pPr>
            <a:endParaRPr lang="en-US" sz="2000" kern="1200" dirty="0"/>
          </a:p>
          <a:p>
            <a:pPr>
              <a:defRPr/>
            </a:pPr>
            <a:endParaRPr lang="en-US" sz="2000" kern="1200" dirty="0"/>
          </a:p>
          <a:p>
            <a:pPr eaLnBrk="1" hangingPunct="1">
              <a:defRPr/>
            </a:pPr>
            <a:endParaRPr lang="en-US" sz="2600" dirty="0"/>
          </a:p>
        </p:txBody>
      </p:sp>
      <p:sp>
        <p:nvSpPr>
          <p:cNvPr id="24580" name="Footer Placeholder 3">
            <a:extLst>
              <a:ext uri="{FF2B5EF4-FFF2-40B4-BE49-F238E27FC236}">
                <a16:creationId xmlns:a16="http://schemas.microsoft.com/office/drawing/2014/main" id="{04D52F63-F0C8-FADB-C35D-0F5620C7A26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2: Training Trainers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56DA782-808C-80D5-FD9D-AA2E7311D661}"/>
              </a:ext>
            </a:extLst>
          </p:cNvPr>
          <p:cNvSpPr>
            <a:spLocks noGrp="1" noChangeArrowheads="1"/>
          </p:cNvSpPr>
          <p:nvPr>
            <p:ph type="title"/>
          </p:nvPr>
        </p:nvSpPr>
        <p:spPr/>
        <p:txBody>
          <a:bodyPr/>
          <a:lstStyle/>
          <a:p>
            <a:pPr eaLnBrk="1" hangingPunct="1"/>
            <a:r>
              <a:rPr lang="en-US" altLang="en-US"/>
              <a:t>Planning &amp; Tracking</a:t>
            </a:r>
          </a:p>
        </p:txBody>
      </p:sp>
      <p:sp>
        <p:nvSpPr>
          <p:cNvPr id="37891" name="Rectangle 3">
            <a:extLst>
              <a:ext uri="{FF2B5EF4-FFF2-40B4-BE49-F238E27FC236}">
                <a16:creationId xmlns:a16="http://schemas.microsoft.com/office/drawing/2014/main" id="{98DE8851-25EC-FE06-74D0-B33BD88597E9}"/>
              </a:ext>
            </a:extLst>
          </p:cNvPr>
          <p:cNvSpPr>
            <a:spLocks noGrp="1" noChangeArrowheads="1"/>
          </p:cNvSpPr>
          <p:nvPr>
            <p:ph idx="1"/>
          </p:nvPr>
        </p:nvSpPr>
        <p:spPr>
          <a:xfrm>
            <a:off x="381000" y="2209800"/>
            <a:ext cx="6096000" cy="2286000"/>
          </a:xfrm>
        </p:spPr>
        <p:txBody>
          <a:bodyPr/>
          <a:lstStyle/>
          <a:p>
            <a:pPr marL="0" indent="0" eaLnBrk="1" hangingPunct="1">
              <a:spcBef>
                <a:spcPts val="1800"/>
              </a:spcBef>
              <a:buFont typeface="Wingdings" pitchFamily="2" charset="2"/>
              <a:buNone/>
              <a:defRPr/>
            </a:pPr>
            <a:r>
              <a:rPr lang="en-US" sz="2000" dirty="0"/>
              <a:t>Consider:</a:t>
            </a:r>
          </a:p>
          <a:p>
            <a:pPr eaLnBrk="1" hangingPunct="1">
              <a:defRPr/>
            </a:pPr>
            <a:r>
              <a:rPr lang="en-US" sz="2000" dirty="0"/>
              <a:t>How many components are used</a:t>
            </a:r>
          </a:p>
          <a:p>
            <a:pPr eaLnBrk="1" hangingPunct="1">
              <a:defRPr/>
            </a:pPr>
            <a:r>
              <a:rPr lang="en-US" sz="2000" dirty="0"/>
              <a:t>If they seem to appeal to parents and kids</a:t>
            </a:r>
          </a:p>
          <a:p>
            <a:pPr eaLnBrk="1" hangingPunct="1">
              <a:defRPr/>
            </a:pPr>
            <a:r>
              <a:rPr lang="en-US" sz="2000" dirty="0"/>
              <a:t>Which ones are used</a:t>
            </a:r>
          </a:p>
          <a:p>
            <a:pPr eaLnBrk="1" hangingPunct="1">
              <a:defRPr/>
            </a:pPr>
            <a:r>
              <a:rPr lang="en-US" sz="2000" dirty="0"/>
              <a:t>How often are they used</a:t>
            </a:r>
          </a:p>
        </p:txBody>
      </p:sp>
      <p:sp>
        <p:nvSpPr>
          <p:cNvPr id="25604" name="Footer Placeholder 4">
            <a:extLst>
              <a:ext uri="{FF2B5EF4-FFF2-40B4-BE49-F238E27FC236}">
                <a16:creationId xmlns:a16="http://schemas.microsoft.com/office/drawing/2014/main" id="{BB379D83-AE0D-97A9-CAF1-1F159DE96A2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2: Training Trainers</a:t>
            </a:r>
          </a:p>
        </p:txBody>
      </p:sp>
      <p:sp>
        <p:nvSpPr>
          <p:cNvPr id="6" name="TextBox 5">
            <a:extLst>
              <a:ext uri="{FF2B5EF4-FFF2-40B4-BE49-F238E27FC236}">
                <a16:creationId xmlns:a16="http://schemas.microsoft.com/office/drawing/2014/main" id="{3EB33D02-0271-0847-D1D7-C89D2DE900A6}"/>
              </a:ext>
            </a:extLst>
          </p:cNvPr>
          <p:cNvSpPr txBox="1"/>
          <p:nvPr/>
        </p:nvSpPr>
        <p:spPr>
          <a:xfrm>
            <a:off x="1905000" y="4343400"/>
            <a:ext cx="4876800" cy="1498600"/>
          </a:xfrm>
          <a:prstGeom prst="roundRect">
            <a:avLst/>
          </a:prstGeom>
          <a:ln w="50800"/>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000" b="1" dirty="0">
                <a:solidFill>
                  <a:schemeClr val="tx1"/>
                </a:solidFill>
              </a:rPr>
              <a:t>Food &amp; Fun Tools </a:t>
            </a:r>
          </a:p>
          <a:p>
            <a:pPr algn="ctr">
              <a:defRPr/>
            </a:pPr>
            <a:endParaRPr lang="en-US" sz="800" b="1" dirty="0">
              <a:solidFill>
                <a:schemeClr val="tx1"/>
              </a:solidFill>
            </a:endParaRPr>
          </a:p>
          <a:p>
            <a:pPr>
              <a:buFont typeface="Wingdings" pitchFamily="2" charset="2"/>
              <a:buChar char="§"/>
              <a:defRPr/>
            </a:pPr>
            <a:r>
              <a:rPr lang="en-US" dirty="0">
                <a:solidFill>
                  <a:schemeClr val="tx1"/>
                </a:solidFill>
              </a:rPr>
              <a:t> Curriculum Planning &amp; Tracking Tool</a:t>
            </a:r>
          </a:p>
          <a:p>
            <a:pPr>
              <a:buFont typeface="Wingdings" pitchFamily="2" charset="2"/>
              <a:buChar char="§"/>
              <a:defRPr/>
            </a:pPr>
            <a:r>
              <a:rPr lang="en-US" dirty="0">
                <a:solidFill>
                  <a:schemeClr val="tx1"/>
                </a:solidFill>
              </a:rPr>
              <a:t>Parent Engagement Planning and Tracking Tool</a:t>
            </a:r>
          </a:p>
          <a:p>
            <a:pPr>
              <a:buFont typeface="Wingdings" pitchFamily="2" charset="2"/>
              <a:buChar char="§"/>
              <a:defRPr/>
            </a:pPr>
            <a:r>
              <a:rPr lang="en-US" dirty="0">
                <a:solidFill>
                  <a:schemeClr val="tx1"/>
                </a:solidFill>
              </a:rPr>
              <a:t> Snack Sense Guide and Calculator</a:t>
            </a:r>
          </a:p>
        </p:txBody>
      </p:sp>
      <p:sp>
        <p:nvSpPr>
          <p:cNvPr id="8" name="TextBox 7">
            <a:extLst>
              <a:ext uri="{FF2B5EF4-FFF2-40B4-BE49-F238E27FC236}">
                <a16:creationId xmlns:a16="http://schemas.microsoft.com/office/drawing/2014/main" id="{4DDE87FE-71C7-D9F3-416A-7640FE2C2897}"/>
              </a:ext>
            </a:extLst>
          </p:cNvPr>
          <p:cNvSpPr txBox="1"/>
          <p:nvPr/>
        </p:nvSpPr>
        <p:spPr>
          <a:xfrm>
            <a:off x="304800" y="1295400"/>
            <a:ext cx="8305800" cy="830263"/>
          </a:xfrm>
          <a:prstGeom prst="rect">
            <a:avLst/>
          </a:prstGeom>
          <a:noFill/>
        </p:spPr>
        <p:txBody>
          <a:bodyPr>
            <a:spAutoFit/>
          </a:bodyPr>
          <a:lstStyle/>
          <a:p>
            <a:pPr>
              <a:spcBef>
                <a:spcPts val="1800"/>
              </a:spcBef>
              <a:buFont typeface="Wingdings" pitchFamily="2" charset="2"/>
              <a:buNone/>
              <a:defRPr/>
            </a:pPr>
            <a:r>
              <a:rPr lang="en-US" sz="2400" dirty="0">
                <a:latin typeface="+mn-lt"/>
              </a:rPr>
              <a:t>Tracking use of the curriculum components will help assess the usefulness and success of the curriculum</a:t>
            </a:r>
          </a:p>
        </p:txBody>
      </p:sp>
      <p:pic>
        <p:nvPicPr>
          <p:cNvPr id="25607" name="Picture 6" descr="C:\Documents and Settings\RLEE\Local Settings\Temporary Internet Files\Content.IE5\TRYNC2TG\MC900290890[1].wmf">
            <a:extLst>
              <a:ext uri="{FF2B5EF4-FFF2-40B4-BE49-F238E27FC236}">
                <a16:creationId xmlns:a16="http://schemas.microsoft.com/office/drawing/2014/main" id="{4F87B8E2-83E8-93C7-72DD-4CA89A005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22860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A9B9A46-3F33-02EF-2B3F-3FEE275C6EAF}"/>
              </a:ext>
            </a:extLst>
          </p:cNvPr>
          <p:cNvSpPr>
            <a:spLocks noGrp="1" noChangeArrowheads="1"/>
          </p:cNvSpPr>
          <p:nvPr>
            <p:ph type="title"/>
          </p:nvPr>
        </p:nvSpPr>
        <p:spPr/>
        <p:txBody>
          <a:bodyPr/>
          <a:lstStyle/>
          <a:p>
            <a:pPr eaLnBrk="1" hangingPunct="1"/>
            <a:r>
              <a:rPr lang="en-US" altLang="en-US"/>
              <a:t>Your Assignment</a:t>
            </a:r>
          </a:p>
        </p:txBody>
      </p:sp>
      <p:sp>
        <p:nvSpPr>
          <p:cNvPr id="14339" name="Rectangle 3">
            <a:extLst>
              <a:ext uri="{FF2B5EF4-FFF2-40B4-BE49-F238E27FC236}">
                <a16:creationId xmlns:a16="http://schemas.microsoft.com/office/drawing/2014/main" id="{203664F9-9CE7-E044-F482-7D6925E19BD2}"/>
              </a:ext>
            </a:extLst>
          </p:cNvPr>
          <p:cNvSpPr>
            <a:spLocks noGrp="1" noChangeArrowheads="1"/>
          </p:cNvSpPr>
          <p:nvPr>
            <p:ph idx="1"/>
          </p:nvPr>
        </p:nvSpPr>
        <p:spPr>
          <a:xfrm>
            <a:off x="457200" y="1600200"/>
            <a:ext cx="8305800" cy="3419475"/>
          </a:xfrm>
        </p:spPr>
        <p:txBody>
          <a:bodyPr>
            <a:normAutofit lnSpcReduction="10000"/>
          </a:bodyPr>
          <a:lstStyle/>
          <a:p>
            <a:pPr eaLnBrk="1" hangingPunct="1">
              <a:lnSpc>
                <a:spcPct val="90000"/>
              </a:lnSpc>
              <a:defRPr/>
            </a:pPr>
            <a:r>
              <a:rPr lang="en-US"/>
              <a:t>Continue to train staff on the Food and Fun Afterschool Curriculum</a:t>
            </a:r>
          </a:p>
          <a:p>
            <a:pPr eaLnBrk="1" hangingPunct="1">
              <a:lnSpc>
                <a:spcPct val="90000"/>
              </a:lnSpc>
              <a:defRPr/>
            </a:pPr>
            <a:r>
              <a:rPr lang="en-US"/>
              <a:t>Track how programs are using the curriculum</a:t>
            </a:r>
          </a:p>
          <a:p>
            <a:pPr eaLnBrk="1" hangingPunct="1">
              <a:lnSpc>
                <a:spcPct val="90000"/>
              </a:lnSpc>
              <a:defRPr/>
            </a:pPr>
            <a:r>
              <a:rPr lang="en-US"/>
              <a:t>Identify who will be engaged: YMCA, parents, school system, others</a:t>
            </a:r>
          </a:p>
          <a:p>
            <a:pPr eaLnBrk="1" hangingPunct="1">
              <a:lnSpc>
                <a:spcPct val="90000"/>
              </a:lnSpc>
              <a:defRPr/>
            </a:pPr>
            <a:r>
              <a:rPr lang="en-US"/>
              <a:t>Continue to discuss the successes and challenges of using the curriculum</a:t>
            </a:r>
          </a:p>
          <a:p>
            <a:pPr eaLnBrk="1" hangingPunct="1">
              <a:lnSpc>
                <a:spcPct val="90000"/>
              </a:lnSpc>
              <a:buFont typeface="Wingdings" pitchFamily="2" charset="2"/>
              <a:buNone/>
              <a:defRPr/>
            </a:pPr>
            <a:endParaRPr lang="en-US"/>
          </a:p>
          <a:p>
            <a:pPr algn="ctr" eaLnBrk="1" hangingPunct="1">
              <a:lnSpc>
                <a:spcPct val="90000"/>
              </a:lnSpc>
              <a:buFont typeface="Wingdings" pitchFamily="2" charset="2"/>
              <a:buNone/>
              <a:defRPr/>
            </a:pPr>
            <a:endParaRPr lang="en-US"/>
          </a:p>
        </p:txBody>
      </p:sp>
      <p:sp>
        <p:nvSpPr>
          <p:cNvPr id="26628" name="Footer Placeholder 4">
            <a:extLst>
              <a:ext uri="{FF2B5EF4-FFF2-40B4-BE49-F238E27FC236}">
                <a16:creationId xmlns:a16="http://schemas.microsoft.com/office/drawing/2014/main" id="{DB5873F4-6E38-DD54-9693-D2651C70EE7C}"/>
              </a:ext>
            </a:extLst>
          </p:cNvPr>
          <p:cNvSpPr>
            <a:spLocks noGrp="1"/>
          </p:cNvSpPr>
          <p:nvPr>
            <p:ph type="ftr" sz="quarter" idx="11"/>
          </p:nvPr>
        </p:nvSpPr>
        <p:spPr>
          <a:xfrm>
            <a:off x="457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2: Training Trainers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6151673B-DD0C-58D5-F7EB-0F3934E739C4}"/>
              </a:ext>
            </a:extLst>
          </p:cNvPr>
          <p:cNvSpPr>
            <a:spLocks noGrp="1" noChangeArrowheads="1"/>
          </p:cNvSpPr>
          <p:nvPr>
            <p:ph type="subTitle" idx="1"/>
          </p:nvPr>
        </p:nvSpPr>
        <p:spPr>
          <a:xfrm>
            <a:off x="2895600" y="4267200"/>
            <a:ext cx="5867400" cy="1600200"/>
          </a:xfrm>
        </p:spPr>
        <p:txBody>
          <a:bodyPr/>
          <a:lstStyle/>
          <a:p>
            <a:pPr eaLnBrk="1" hangingPunct="1"/>
            <a:r>
              <a:rPr lang="en-US" altLang="en-US" b="1">
                <a:solidFill>
                  <a:srgbClr val="99CC00"/>
                </a:solidFill>
              </a:rPr>
              <a:t>Come visit us!</a:t>
            </a:r>
          </a:p>
        </p:txBody>
      </p:sp>
      <p:pic>
        <p:nvPicPr>
          <p:cNvPr id="27651" name="Picture 4" descr="header_popup">
            <a:extLst>
              <a:ext uri="{FF2B5EF4-FFF2-40B4-BE49-F238E27FC236}">
                <a16:creationId xmlns:a16="http://schemas.microsoft.com/office/drawing/2014/main" id="{51277ECD-51F0-8D53-6998-DB5BD8F38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06D49B2-6476-CBB4-AC28-776A40431066}"/>
              </a:ext>
            </a:extLst>
          </p:cNvPr>
          <p:cNvSpPr txBox="1">
            <a:spLocks noChangeArrowheads="1"/>
          </p:cNvSpPr>
          <p:nvPr/>
        </p:nvSpPr>
        <p:spPr bwMode="auto">
          <a:xfrm>
            <a:off x="2514600" y="1981200"/>
            <a:ext cx="6400800" cy="1524000"/>
          </a:xfrm>
          <a:prstGeom prst="rect">
            <a:avLst/>
          </a:prstGeom>
          <a:solidFill>
            <a:srgbClr val="A0C04D"/>
          </a:solidFill>
          <a:ln w="9525">
            <a:noFill/>
            <a:miter lim="800000"/>
            <a:headEnd/>
            <a:tailEnd/>
          </a:ln>
        </p:spPr>
        <p:txBody>
          <a:bodyPr anchor="ctr"/>
          <a:lstStyle/>
          <a:p>
            <a:pPr algn="ctr">
              <a:defRPr/>
            </a:pPr>
            <a:r>
              <a:rPr lang="en-US" sz="2400" b="1" kern="0" dirty="0">
                <a:solidFill>
                  <a:schemeClr val="bg1"/>
                </a:solidFill>
                <a:latin typeface="+mj-lt"/>
                <a:ea typeface="+mj-ea"/>
                <a:cs typeface="+mj-cs"/>
                <a:hlinkClick r:id="rId4"/>
              </a:rPr>
              <a:t>http://www.hsph.harvard.edu/research/prc/ </a:t>
            </a:r>
            <a:br>
              <a:rPr lang="en-US" sz="2400" b="1" kern="0" dirty="0">
                <a:solidFill>
                  <a:schemeClr val="bg1"/>
                </a:solidFill>
                <a:latin typeface="+mj-lt"/>
                <a:ea typeface="+mj-ea"/>
                <a:cs typeface="+mj-cs"/>
              </a:rPr>
            </a:br>
            <a:r>
              <a:rPr lang="en-US" sz="3200" b="1" kern="0" dirty="0">
                <a:solidFill>
                  <a:schemeClr val="bg1"/>
                </a:solidFill>
                <a:latin typeface="+mj-lt"/>
                <a:ea typeface="+mj-ea"/>
                <a:cs typeface="+mj-cs"/>
              </a:rPr>
              <a:t> </a:t>
            </a:r>
            <a:r>
              <a:rPr lang="en-US" sz="2000" b="1" kern="0" dirty="0">
                <a:solidFill>
                  <a:schemeClr val="bg1"/>
                </a:solidFill>
                <a:latin typeface="+mj-lt"/>
                <a:ea typeface="+mj-ea"/>
                <a:cs typeface="+mj-cs"/>
                <a:hlinkClick r:id="rId5"/>
              </a:rPr>
              <a:t>www.hsph.harvard.edu/nutritionsource</a:t>
            </a:r>
            <a:r>
              <a:rPr lang="en-US" sz="2000" b="1" kern="0" dirty="0">
                <a:solidFill>
                  <a:schemeClr val="bg1"/>
                </a:solidFill>
                <a:latin typeface="+mj-lt"/>
                <a:ea typeface="+mj-ea"/>
                <a:cs typeface="+mj-cs"/>
              </a:rPr>
              <a:t> </a:t>
            </a:r>
          </a:p>
        </p:txBody>
      </p:sp>
      <p:pic>
        <p:nvPicPr>
          <p:cNvPr id="27653" name="Picture 5" descr="SC_69">
            <a:extLst>
              <a:ext uri="{FF2B5EF4-FFF2-40B4-BE49-F238E27FC236}">
                <a16:creationId xmlns:a16="http://schemas.microsoft.com/office/drawing/2014/main" id="{F60C9CD6-12DF-005F-C0E8-C5D209447E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95600"/>
            <a:ext cx="2263775"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E72758B-73BA-1623-A980-0FE45C8AFEF7}"/>
              </a:ext>
            </a:extLst>
          </p:cNvPr>
          <p:cNvSpPr>
            <a:spLocks noChangeArrowheads="1"/>
          </p:cNvSpPr>
          <p:nvPr/>
        </p:nvSpPr>
        <p:spPr bwMode="auto">
          <a:xfrm>
            <a:off x="422910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87" name="Rectangle 4">
            <a:extLst>
              <a:ext uri="{FF2B5EF4-FFF2-40B4-BE49-F238E27FC236}">
                <a16:creationId xmlns:a16="http://schemas.microsoft.com/office/drawing/2014/main" id="{E8B53399-D2AF-DE59-D5E3-CCBC0CA29CF0}"/>
              </a:ext>
            </a:extLst>
          </p:cNvPr>
          <p:cNvSpPr>
            <a:spLocks noChangeArrowheads="1"/>
          </p:cNvSpPr>
          <p:nvPr/>
        </p:nvSpPr>
        <p:spPr bwMode="auto">
          <a:xfrm>
            <a:off x="2071688" y="2952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7" name="Rectangle 5">
            <a:extLst>
              <a:ext uri="{FF2B5EF4-FFF2-40B4-BE49-F238E27FC236}">
                <a16:creationId xmlns:a16="http://schemas.microsoft.com/office/drawing/2014/main" id="{01779A3A-4DDF-135B-9756-B5D29F62E25C}"/>
              </a:ext>
            </a:extLst>
          </p:cNvPr>
          <p:cNvSpPr>
            <a:spLocks noChangeArrowheads="1"/>
          </p:cNvSpPr>
          <p:nvPr/>
        </p:nvSpPr>
        <p:spPr bwMode="auto">
          <a:xfrm>
            <a:off x="685800" y="1143000"/>
            <a:ext cx="7162800" cy="4754563"/>
          </a:xfrm>
          <a:prstGeom prst="rect">
            <a:avLst/>
          </a:prstGeom>
          <a:noFill/>
          <a:ln w="9525">
            <a:noFill/>
            <a:miter lim="800000"/>
            <a:headEnd/>
            <a:tailEnd/>
          </a:ln>
          <a:effectLst/>
        </p:spPr>
        <p:txBody>
          <a:bodyPr>
            <a:spAutoFit/>
          </a:bodyPr>
          <a:lstStyle/>
          <a:p>
            <a:pPr>
              <a:defRPr/>
            </a:pPr>
            <a:r>
              <a:rPr lang="en-US" sz="3200" b="1" dirty="0">
                <a:latin typeface="+mj-lt"/>
                <a:cs typeface="Times New Roman" pitchFamily="18" charset="0"/>
              </a:rPr>
              <a:t>Training — Part 2</a:t>
            </a:r>
          </a:p>
          <a:p>
            <a:pPr>
              <a:spcBef>
                <a:spcPts val="600"/>
              </a:spcBef>
              <a:defRPr/>
            </a:pPr>
            <a:r>
              <a:rPr lang="en-US" sz="3200" b="1" dirty="0">
                <a:latin typeface="+mj-lt"/>
                <a:cs typeface="Times New Roman" pitchFamily="18" charset="0"/>
              </a:rPr>
              <a:t>Objectives</a:t>
            </a:r>
          </a:p>
          <a:p>
            <a:pPr>
              <a:defRPr/>
            </a:pPr>
            <a:endParaRPr lang="en-US" dirty="0">
              <a:latin typeface="+mj-lt"/>
              <a:cs typeface="Times New Roman" pitchFamily="18" charset="0"/>
            </a:endParaRPr>
          </a:p>
          <a:p>
            <a:pPr marL="457200" indent="-457200">
              <a:buClr>
                <a:srgbClr val="FF0000"/>
              </a:buClr>
              <a:buFont typeface="Wingdings" pitchFamily="2" charset="2"/>
              <a:buChar char="ü"/>
              <a:tabLst>
                <a:tab pos="236538" algn="l"/>
              </a:tabLst>
              <a:defRPr/>
            </a:pPr>
            <a:r>
              <a:rPr lang="en-US" sz="2400" dirty="0">
                <a:latin typeface="+mn-lt"/>
                <a:cs typeface="Times New Roman" pitchFamily="18" charset="0"/>
              </a:rPr>
              <a:t>Review Food &amp; Fun health messages</a:t>
            </a:r>
          </a:p>
          <a:p>
            <a:pPr marL="457200" indent="-457200">
              <a:buClr>
                <a:srgbClr val="FF0000"/>
              </a:buClr>
              <a:buFont typeface="Wingdings" pitchFamily="2" charset="2"/>
              <a:buChar char="ü"/>
              <a:tabLst>
                <a:tab pos="236538" algn="l"/>
              </a:tabLst>
              <a:defRPr/>
            </a:pPr>
            <a:r>
              <a:rPr lang="en-US" sz="2400" dirty="0">
                <a:latin typeface="+mn-lt"/>
                <a:cs typeface="Times New Roman" pitchFamily="18" charset="0"/>
              </a:rPr>
              <a:t>Discuss ways to engage staff, parents, kids, and schools when integrating materials into the current programming</a:t>
            </a:r>
          </a:p>
          <a:p>
            <a:pPr marL="457200" indent="-457200">
              <a:buClr>
                <a:srgbClr val="FF0000"/>
              </a:buClr>
              <a:buFont typeface="Wingdings" pitchFamily="2" charset="2"/>
              <a:buChar char="ü"/>
              <a:tabLst>
                <a:tab pos="236538" algn="l"/>
              </a:tabLst>
              <a:defRPr/>
            </a:pPr>
            <a:r>
              <a:rPr lang="en-US" sz="2400" dirty="0">
                <a:latin typeface="+mn-lt"/>
                <a:cs typeface="Times New Roman" pitchFamily="18" charset="0"/>
              </a:rPr>
              <a:t>Discuss methods for ongoing training, coaching, and mentoring of program staff</a:t>
            </a:r>
          </a:p>
          <a:p>
            <a:pPr marL="457200" indent="-457200">
              <a:buClr>
                <a:srgbClr val="FF0000"/>
              </a:buClr>
              <a:buFont typeface="Wingdings" pitchFamily="2" charset="2"/>
              <a:buChar char="ü"/>
              <a:tabLst>
                <a:tab pos="236538" algn="l"/>
              </a:tabLst>
              <a:defRPr/>
            </a:pPr>
            <a:r>
              <a:rPr lang="en-US" sz="2400" dirty="0">
                <a:latin typeface="+mn-lt"/>
                <a:cs typeface="Times New Roman" pitchFamily="18" charset="0"/>
              </a:rPr>
              <a:t>Assess curriculum usage</a:t>
            </a:r>
          </a:p>
          <a:p>
            <a:pPr>
              <a:buClr>
                <a:schemeClr val="accent2"/>
              </a:buClr>
              <a:defRPr/>
            </a:pPr>
            <a:endParaRPr lang="en-US" sz="2400" dirty="0">
              <a:latin typeface="+mj-lt"/>
              <a:cs typeface="Times New Roman" pitchFamily="18" charset="0"/>
            </a:endParaRPr>
          </a:p>
          <a:p>
            <a:pPr indent="-457200">
              <a:buClr>
                <a:schemeClr val="accent2"/>
              </a:buClr>
              <a:buFont typeface="Wingdings" pitchFamily="2" charset="2"/>
              <a:buChar char="§"/>
              <a:defRPr/>
            </a:pPr>
            <a:endParaRPr lang="en-US" sz="2400" dirty="0">
              <a:latin typeface="+mj-lt"/>
            </a:endParaRPr>
          </a:p>
        </p:txBody>
      </p:sp>
      <p:sp>
        <p:nvSpPr>
          <p:cNvPr id="16389" name="Rectangle 6">
            <a:extLst>
              <a:ext uri="{FF2B5EF4-FFF2-40B4-BE49-F238E27FC236}">
                <a16:creationId xmlns:a16="http://schemas.microsoft.com/office/drawing/2014/main" id="{FBAFCF76-DE28-002E-2A32-E02DE27C6DAF}"/>
              </a:ext>
            </a:extLst>
          </p:cNvPr>
          <p:cNvSpPr>
            <a:spLocks noGrp="1" noChangeArrowheads="1"/>
          </p:cNvSpPr>
          <p:nvPr>
            <p:ph type="title"/>
          </p:nvPr>
        </p:nvSpPr>
        <p:spPr/>
        <p:txBody>
          <a:bodyPr/>
          <a:lstStyle/>
          <a:p>
            <a:pPr eaLnBrk="1" hangingPunct="1"/>
            <a:r>
              <a:rPr lang="en-US" altLang="en-US"/>
              <a:t>Food and Fun Afterschool Curriculum</a:t>
            </a:r>
          </a:p>
        </p:txBody>
      </p:sp>
      <p:sp>
        <p:nvSpPr>
          <p:cNvPr id="16390" name="Footer Placeholder 5">
            <a:extLst>
              <a:ext uri="{FF2B5EF4-FFF2-40B4-BE49-F238E27FC236}">
                <a16:creationId xmlns:a16="http://schemas.microsoft.com/office/drawing/2014/main" id="{76B35CC4-8E24-8813-A309-8B2E5DFAC08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2: Training Trainers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E576A42-1B61-B0C6-5F3A-AD320D051A9A}"/>
              </a:ext>
            </a:extLst>
          </p:cNvPr>
          <p:cNvSpPr>
            <a:spLocks noGrp="1" noChangeArrowheads="1"/>
          </p:cNvSpPr>
          <p:nvPr>
            <p:ph type="title"/>
          </p:nvPr>
        </p:nvSpPr>
        <p:spPr>
          <a:noFill/>
        </p:spPr>
        <p:txBody>
          <a:bodyPr>
            <a:normAutofit fontScale="90000"/>
          </a:bodyPr>
          <a:lstStyle/>
          <a:p>
            <a:pPr algn="l" eaLnBrk="1" hangingPunct="1">
              <a:defRPr/>
            </a:pPr>
            <a:r>
              <a:rPr lang="en-US" b="0"/>
              <a:t>Elements for Child Care</a:t>
            </a:r>
            <a:r>
              <a:rPr lang="en-US"/>
              <a:t> </a:t>
            </a:r>
            <a:r>
              <a:rPr lang="en-US" b="0"/>
              <a:t>and Child/Youth Programs:</a:t>
            </a:r>
          </a:p>
        </p:txBody>
      </p:sp>
      <p:sp>
        <p:nvSpPr>
          <p:cNvPr id="17411" name="Footer Placeholder 4">
            <a:extLst>
              <a:ext uri="{FF2B5EF4-FFF2-40B4-BE49-F238E27FC236}">
                <a16:creationId xmlns:a16="http://schemas.microsoft.com/office/drawing/2014/main" id="{21B43C27-5196-C232-75F2-D63B7BA7F57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2: Training Trainers</a:t>
            </a:r>
          </a:p>
        </p:txBody>
      </p:sp>
      <p:sp>
        <p:nvSpPr>
          <p:cNvPr id="6" name="Rectangle 2">
            <a:extLst>
              <a:ext uri="{FF2B5EF4-FFF2-40B4-BE49-F238E27FC236}">
                <a16:creationId xmlns:a16="http://schemas.microsoft.com/office/drawing/2014/main" id="{0332BED4-D4EF-5B0D-02A1-BAAB19E2521C}"/>
              </a:ext>
            </a:extLst>
          </p:cNvPr>
          <p:cNvSpPr txBox="1">
            <a:spLocks noChangeArrowheads="1"/>
          </p:cNvSpPr>
          <p:nvPr/>
        </p:nvSpPr>
        <p:spPr bwMode="auto">
          <a:xfrm>
            <a:off x="0" y="0"/>
            <a:ext cx="9144000" cy="952500"/>
          </a:xfrm>
          <a:prstGeom prst="rect">
            <a:avLst/>
          </a:prstGeom>
          <a:solidFill>
            <a:srgbClr val="A0C04D"/>
          </a:solidFill>
          <a:ln w="9525">
            <a:noFill/>
            <a:miter lim="800000"/>
            <a:headEnd/>
            <a:tailEnd/>
          </a:ln>
          <a:effectLst/>
        </p:spPr>
        <p:txBody>
          <a:bodyPr anchor="ctr"/>
          <a:lstStyle/>
          <a:p>
            <a:pPr algn="ctr">
              <a:defRPr/>
            </a:pPr>
            <a:r>
              <a:rPr lang="en-US" sz="4000" b="1" kern="0" dirty="0">
                <a:solidFill>
                  <a:schemeClr val="bg1"/>
                </a:solidFill>
                <a:latin typeface="+mj-lt"/>
                <a:ea typeface="+mj-ea"/>
                <a:cs typeface="+mj-cs"/>
              </a:rPr>
              <a:t>Healthy Messages and Practices</a:t>
            </a:r>
          </a:p>
        </p:txBody>
      </p:sp>
      <p:sp>
        <p:nvSpPr>
          <p:cNvPr id="7" name="Rectangle 3">
            <a:extLst>
              <a:ext uri="{FF2B5EF4-FFF2-40B4-BE49-F238E27FC236}">
                <a16:creationId xmlns:a16="http://schemas.microsoft.com/office/drawing/2014/main" id="{F0F17CF0-FE3D-CBEA-D9B1-7EC14572ED89}"/>
              </a:ext>
            </a:extLst>
          </p:cNvPr>
          <p:cNvSpPr txBox="1">
            <a:spLocks noChangeArrowheads="1"/>
          </p:cNvSpPr>
          <p:nvPr/>
        </p:nvSpPr>
        <p:spPr bwMode="auto">
          <a:xfrm>
            <a:off x="1447800" y="1371600"/>
            <a:ext cx="6400800" cy="3505200"/>
          </a:xfrm>
          <a:prstGeom prst="rect">
            <a:avLst/>
          </a:prstGeom>
          <a:noFill/>
          <a:ln w="9525">
            <a:noFill/>
            <a:miter lim="800000"/>
            <a:headEnd/>
            <a:tailEnd/>
          </a:ln>
        </p:spPr>
        <p:txBody>
          <a:bodyPr/>
          <a:lstStyle/>
          <a:p>
            <a:pPr marL="342900" indent="-342900">
              <a:spcBef>
                <a:spcPct val="20000"/>
              </a:spcBef>
              <a:buClr>
                <a:srgbClr val="FF0033"/>
              </a:buClr>
              <a:buFont typeface="Wingdings" pitchFamily="2" charset="2"/>
              <a:buNone/>
              <a:defRPr/>
            </a:pPr>
            <a:r>
              <a:rPr lang="en-US" sz="2400" b="1" kern="0" dirty="0">
                <a:latin typeface="+mn-lt"/>
              </a:rPr>
              <a:t>Unit Themes:</a:t>
            </a:r>
          </a:p>
          <a:p>
            <a:pPr marL="342900" indent="-342900">
              <a:spcBef>
                <a:spcPct val="20000"/>
              </a:spcBef>
              <a:buClr>
                <a:srgbClr val="FF0033"/>
              </a:buClr>
              <a:buFont typeface="Wingdings" pitchFamily="2" charset="2"/>
              <a:buChar char="ü"/>
              <a:defRPr/>
            </a:pPr>
            <a:r>
              <a:rPr lang="en-US" sz="2000" kern="0" dirty="0">
                <a:latin typeface="+mn-lt"/>
              </a:rPr>
              <a:t>Fruits and vegetables – Take a Bite! &amp; Mix it up</a:t>
            </a:r>
          </a:p>
          <a:p>
            <a:pPr marL="342900" indent="-342900">
              <a:spcBef>
                <a:spcPct val="20000"/>
              </a:spcBef>
              <a:buClr>
                <a:srgbClr val="FF0033"/>
              </a:buClr>
              <a:buFont typeface="Wingdings" pitchFamily="2" charset="2"/>
              <a:buChar char="ü"/>
              <a:defRPr/>
            </a:pPr>
            <a:r>
              <a:rPr lang="en-US" sz="2000" kern="0" dirty="0">
                <a:latin typeface="+mn-lt"/>
              </a:rPr>
              <a:t>Physical activity – Get Moving &amp; Play Hard</a:t>
            </a:r>
          </a:p>
          <a:p>
            <a:pPr marL="342900" indent="-342900">
              <a:spcBef>
                <a:spcPct val="20000"/>
              </a:spcBef>
              <a:buClr>
                <a:srgbClr val="FF0033"/>
              </a:buClr>
              <a:buFont typeface="Wingdings" pitchFamily="2" charset="2"/>
              <a:buChar char="ü"/>
              <a:defRPr/>
            </a:pPr>
            <a:r>
              <a:rPr lang="en-US" sz="2000" kern="0" dirty="0">
                <a:latin typeface="+mn-lt"/>
              </a:rPr>
              <a:t>Sugar-sweetened drinks – Be Sugar Smart</a:t>
            </a:r>
          </a:p>
          <a:p>
            <a:pPr marL="342900" indent="-342900">
              <a:spcBef>
                <a:spcPct val="20000"/>
              </a:spcBef>
              <a:buClr>
                <a:srgbClr val="FF0033"/>
              </a:buClr>
              <a:buFont typeface="Wingdings" pitchFamily="2" charset="2"/>
              <a:buChar char="ü"/>
              <a:defRPr/>
            </a:pPr>
            <a:r>
              <a:rPr lang="en-US" sz="2000" kern="0" dirty="0">
                <a:latin typeface="+mn-lt"/>
              </a:rPr>
              <a:t>Healthy &amp; unhealthy fats – Go for Good Fat</a:t>
            </a:r>
          </a:p>
          <a:p>
            <a:pPr marL="342900" indent="-342900">
              <a:spcBef>
                <a:spcPct val="20000"/>
              </a:spcBef>
              <a:buClr>
                <a:srgbClr val="FF0033"/>
              </a:buClr>
              <a:buFont typeface="Wingdings" pitchFamily="2" charset="2"/>
              <a:buChar char="ü"/>
              <a:defRPr/>
            </a:pPr>
            <a:r>
              <a:rPr lang="en-US" sz="2000" kern="0" dirty="0">
                <a:latin typeface="+mn-lt"/>
              </a:rPr>
              <a:t>Whole grains – Go for Whole Grains</a:t>
            </a:r>
          </a:p>
          <a:p>
            <a:pPr marL="342900" indent="-342900">
              <a:spcBef>
                <a:spcPct val="20000"/>
              </a:spcBef>
              <a:buClr>
                <a:srgbClr val="FF0033"/>
              </a:buClr>
              <a:buFont typeface="Wingdings" pitchFamily="2" charset="2"/>
              <a:buChar char="ü"/>
              <a:defRPr/>
            </a:pPr>
            <a:r>
              <a:rPr lang="en-US" sz="2000" kern="0" dirty="0">
                <a:latin typeface="+mn-lt"/>
              </a:rPr>
              <a:t>Healthy snacking – Super Snacks</a:t>
            </a:r>
          </a:p>
          <a:p>
            <a:pPr marL="342900" indent="-342900">
              <a:spcBef>
                <a:spcPct val="20000"/>
              </a:spcBef>
              <a:buClr>
                <a:srgbClr val="FF0033"/>
              </a:buClr>
              <a:buFont typeface="Wingdings" pitchFamily="2" charset="2"/>
              <a:buChar char="ü"/>
              <a:defRPr/>
            </a:pPr>
            <a:r>
              <a:rPr lang="en-US" sz="2000" kern="0" dirty="0">
                <a:latin typeface="+mn-lt"/>
              </a:rPr>
              <a:t>Reduce TV viewing – Tune out TV</a:t>
            </a:r>
          </a:p>
          <a:p>
            <a:pPr marL="342900" indent="-342900">
              <a:spcBef>
                <a:spcPct val="20000"/>
              </a:spcBef>
              <a:buClr>
                <a:srgbClr val="FF0033"/>
              </a:buClr>
              <a:buFont typeface="Wingdings" pitchFamily="2" charset="2"/>
              <a:buChar char="ü"/>
              <a:defRPr/>
            </a:pPr>
            <a:r>
              <a:rPr lang="en-US" sz="2000" kern="0" dirty="0">
                <a:latin typeface="+mn-lt"/>
              </a:rPr>
              <a:t>Keep hydrated with water – Be active, stay cool</a:t>
            </a:r>
          </a:p>
        </p:txBody>
      </p:sp>
      <p:pic>
        <p:nvPicPr>
          <p:cNvPr id="17414" name="Picture 2">
            <a:extLst>
              <a:ext uri="{FF2B5EF4-FFF2-40B4-BE49-F238E27FC236}">
                <a16:creationId xmlns:a16="http://schemas.microsoft.com/office/drawing/2014/main" id="{49CC7EAF-487A-C0C0-2C9E-6CFC6EF3408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914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Group 3">
            <a:extLst>
              <a:ext uri="{FF2B5EF4-FFF2-40B4-BE49-F238E27FC236}">
                <a16:creationId xmlns:a16="http://schemas.microsoft.com/office/drawing/2014/main" id="{B5874130-DEFA-5A54-799B-706026B559DE}"/>
              </a:ext>
            </a:extLst>
          </p:cNvPr>
          <p:cNvGrpSpPr>
            <a:grpSpLocks/>
          </p:cNvGrpSpPr>
          <p:nvPr/>
        </p:nvGrpSpPr>
        <p:grpSpPr bwMode="auto">
          <a:xfrm>
            <a:off x="3886200" y="5181600"/>
            <a:ext cx="819150" cy="900113"/>
            <a:chOff x="4027" y="11136"/>
            <a:chExt cx="1328" cy="1538"/>
          </a:xfrm>
        </p:grpSpPr>
        <p:pic>
          <p:nvPicPr>
            <p:cNvPr id="17425" name="Picture 4">
              <a:extLst>
                <a:ext uri="{FF2B5EF4-FFF2-40B4-BE49-F238E27FC236}">
                  <a16:creationId xmlns:a16="http://schemas.microsoft.com/office/drawing/2014/main" id="{3CB03A3D-4F11-3585-38B8-EE60596214E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15574">
              <a:off x="4245" y="11136"/>
              <a:ext cx="959" cy="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Oval 5">
              <a:extLst>
                <a:ext uri="{FF2B5EF4-FFF2-40B4-BE49-F238E27FC236}">
                  <a16:creationId xmlns:a16="http://schemas.microsoft.com/office/drawing/2014/main" id="{FA45A565-328E-FD1F-FE49-CCD371175FEF}"/>
                </a:ext>
              </a:extLst>
            </p:cNvPr>
            <p:cNvSpPr>
              <a:spLocks noChangeArrowheads="1"/>
            </p:cNvSpPr>
            <p:nvPr/>
          </p:nvSpPr>
          <p:spPr bwMode="auto">
            <a:xfrm>
              <a:off x="4027" y="11176"/>
              <a:ext cx="1328" cy="1402"/>
            </a:xfrm>
            <a:prstGeom prst="ellipse">
              <a:avLst/>
            </a:pr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7" name="Line 6">
              <a:extLst>
                <a:ext uri="{FF2B5EF4-FFF2-40B4-BE49-F238E27FC236}">
                  <a16:creationId xmlns:a16="http://schemas.microsoft.com/office/drawing/2014/main" id="{7E5C1844-3F8E-8B3D-0582-DCD06FFEF533}"/>
                </a:ext>
              </a:extLst>
            </p:cNvPr>
            <p:cNvSpPr>
              <a:spLocks noChangeShapeType="1"/>
            </p:cNvSpPr>
            <p:nvPr/>
          </p:nvSpPr>
          <p:spPr bwMode="auto">
            <a:xfrm>
              <a:off x="4330" y="11272"/>
              <a:ext cx="760" cy="121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7416" name="Picture 9" descr="C:\Documents and Settings\RLEE\Local Settings\Temporary Internet Files\Content.IE5\PHGEUE8W\MCj04360410000[1].wmf">
            <a:extLst>
              <a:ext uri="{FF2B5EF4-FFF2-40B4-BE49-F238E27FC236}">
                <a16:creationId xmlns:a16="http://schemas.microsoft.com/office/drawing/2014/main" id="{E90AAFC5-4AE0-BBDA-15D6-3DE4810B18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1715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
            <a:extLst>
              <a:ext uri="{FF2B5EF4-FFF2-40B4-BE49-F238E27FC236}">
                <a16:creationId xmlns:a16="http://schemas.microsoft.com/office/drawing/2014/main" id="{49691954-E979-9F81-7E09-CEE6F74D7D1E}"/>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6000" t="23616" r="32896"/>
          <a:stretch>
            <a:fillRect/>
          </a:stretch>
        </p:blipFill>
        <p:spPr bwMode="auto">
          <a:xfrm>
            <a:off x="1143000" y="5181600"/>
            <a:ext cx="7762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8" name="Group 9">
            <a:extLst>
              <a:ext uri="{FF2B5EF4-FFF2-40B4-BE49-F238E27FC236}">
                <a16:creationId xmlns:a16="http://schemas.microsoft.com/office/drawing/2014/main" id="{84638F03-80FC-13D3-02F1-58C22F62D286}"/>
              </a:ext>
            </a:extLst>
          </p:cNvPr>
          <p:cNvGrpSpPr>
            <a:grpSpLocks/>
          </p:cNvGrpSpPr>
          <p:nvPr/>
        </p:nvGrpSpPr>
        <p:grpSpPr bwMode="auto">
          <a:xfrm>
            <a:off x="7848600" y="3429000"/>
            <a:ext cx="874713" cy="946150"/>
            <a:chOff x="5355" y="12674"/>
            <a:chExt cx="1378" cy="1491"/>
          </a:xfrm>
        </p:grpSpPr>
        <p:pic>
          <p:nvPicPr>
            <p:cNvPr id="17421" name="Picture 10">
              <a:extLst>
                <a:ext uri="{FF2B5EF4-FFF2-40B4-BE49-F238E27FC236}">
                  <a16:creationId xmlns:a16="http://schemas.microsoft.com/office/drawing/2014/main" id="{53B7630F-04C7-5882-F890-0BB4681729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5" y="12945"/>
              <a:ext cx="887"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1">
              <a:extLst>
                <a:ext uri="{FF2B5EF4-FFF2-40B4-BE49-F238E27FC236}">
                  <a16:creationId xmlns:a16="http://schemas.microsoft.com/office/drawing/2014/main" id="{6CB79B50-DC90-8F52-3023-4B9D82A12E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5" y="13316"/>
              <a:ext cx="81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Oval 12">
              <a:extLst>
                <a:ext uri="{FF2B5EF4-FFF2-40B4-BE49-F238E27FC236}">
                  <a16:creationId xmlns:a16="http://schemas.microsoft.com/office/drawing/2014/main" id="{9D0687C7-5C85-34C7-0B00-16C242F8D082}"/>
                </a:ext>
              </a:extLst>
            </p:cNvPr>
            <p:cNvSpPr>
              <a:spLocks noChangeArrowheads="1"/>
            </p:cNvSpPr>
            <p:nvPr/>
          </p:nvSpPr>
          <p:spPr bwMode="auto">
            <a:xfrm>
              <a:off x="5355" y="12674"/>
              <a:ext cx="1378" cy="1491"/>
            </a:xfrm>
            <a:prstGeom prst="ellipse">
              <a:avLst/>
            </a:prstGeom>
            <a:noFill/>
            <a:ln w="50800">
              <a:solidFill>
                <a:srgbClr val="BD03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4" name="Line 13">
              <a:extLst>
                <a:ext uri="{FF2B5EF4-FFF2-40B4-BE49-F238E27FC236}">
                  <a16:creationId xmlns:a16="http://schemas.microsoft.com/office/drawing/2014/main" id="{5073150B-1BB6-F0CD-0AE7-81FFF4E2B331}"/>
                </a:ext>
              </a:extLst>
            </p:cNvPr>
            <p:cNvSpPr>
              <a:spLocks noChangeShapeType="1"/>
            </p:cNvSpPr>
            <p:nvPr/>
          </p:nvSpPr>
          <p:spPr bwMode="auto">
            <a:xfrm>
              <a:off x="5604" y="12879"/>
              <a:ext cx="877" cy="1085"/>
            </a:xfrm>
            <a:prstGeom prst="line">
              <a:avLst/>
            </a:prstGeom>
            <a:noFill/>
            <a:ln w="50800">
              <a:solidFill>
                <a:srgbClr val="BD0303"/>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7419" name="Picture 14">
            <a:extLst>
              <a:ext uri="{FF2B5EF4-FFF2-40B4-BE49-F238E27FC236}">
                <a16:creationId xmlns:a16="http://schemas.microsoft.com/office/drawing/2014/main" id="{F9D78F2B-5064-DC67-4AEC-D272747BD1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59977">
            <a:off x="6650038" y="4972050"/>
            <a:ext cx="8143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4">
            <a:extLst>
              <a:ext uri="{FF2B5EF4-FFF2-40B4-BE49-F238E27FC236}">
                <a16:creationId xmlns:a16="http://schemas.microsoft.com/office/drawing/2014/main" id="{2DCF3058-910D-6BD8-D76F-BF424B4F74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429000"/>
            <a:ext cx="8286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8488E6D-74AF-5D60-F0D6-1DBA6C04E99C}"/>
              </a:ext>
            </a:extLst>
          </p:cNvPr>
          <p:cNvSpPr>
            <a:spLocks noGrp="1" noChangeArrowheads="1"/>
          </p:cNvSpPr>
          <p:nvPr>
            <p:ph type="title" sz="quarter"/>
          </p:nvPr>
        </p:nvSpPr>
        <p:spPr/>
        <p:txBody>
          <a:bodyPr/>
          <a:lstStyle/>
          <a:p>
            <a:pPr eaLnBrk="1" hangingPunct="1"/>
            <a:r>
              <a:rPr lang="en-US" altLang="en-US"/>
              <a:t>Activity Options for Children</a:t>
            </a:r>
          </a:p>
        </p:txBody>
      </p:sp>
      <p:pic>
        <p:nvPicPr>
          <p:cNvPr id="18435" name="Picture 5" descr="j0197662">
            <a:extLst>
              <a:ext uri="{FF2B5EF4-FFF2-40B4-BE49-F238E27FC236}">
                <a16:creationId xmlns:a16="http://schemas.microsoft.com/office/drawing/2014/main" id="{1DE0AC4B-4F79-B40F-998E-D59A6DF158D3}"/>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562600" y="2667000"/>
            <a:ext cx="990600" cy="1017588"/>
          </a:xfrm>
          <a:noFill/>
        </p:spPr>
      </p:pic>
      <p:pic>
        <p:nvPicPr>
          <p:cNvPr id="18436" name="Picture 3" descr="j0078793">
            <a:extLst>
              <a:ext uri="{FF2B5EF4-FFF2-40B4-BE49-F238E27FC236}">
                <a16:creationId xmlns:a16="http://schemas.microsoft.com/office/drawing/2014/main" id="{86F40141-B0F5-AA24-506D-6C016FA1CFE4}"/>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239000" y="2133600"/>
            <a:ext cx="1354138" cy="733425"/>
          </a:xfrm>
          <a:noFill/>
        </p:spPr>
      </p:pic>
      <p:pic>
        <p:nvPicPr>
          <p:cNvPr id="18437" name="Picture 4" descr="j0406184">
            <a:extLst>
              <a:ext uri="{FF2B5EF4-FFF2-40B4-BE49-F238E27FC236}">
                <a16:creationId xmlns:a16="http://schemas.microsoft.com/office/drawing/2014/main" id="{7148C32C-2ADB-E95D-6816-12296DBE13DE}"/>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543800" y="3657600"/>
            <a:ext cx="838200" cy="909638"/>
          </a:xfrm>
          <a:noFill/>
        </p:spPr>
      </p:pic>
      <p:pic>
        <p:nvPicPr>
          <p:cNvPr id="18438" name="Picture 6" descr="bs00539a">
            <a:extLst>
              <a:ext uri="{FF2B5EF4-FFF2-40B4-BE49-F238E27FC236}">
                <a16:creationId xmlns:a16="http://schemas.microsoft.com/office/drawing/2014/main" id="{3B7C1652-E277-63DF-C0A7-8EC8AE5179EA}"/>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562600" y="1447800"/>
            <a:ext cx="1009650" cy="587375"/>
          </a:xfrm>
          <a:noFill/>
        </p:spPr>
      </p:pic>
      <p:sp>
        <p:nvSpPr>
          <p:cNvPr id="18439" name="Footer Placeholder 7">
            <a:extLst>
              <a:ext uri="{FF2B5EF4-FFF2-40B4-BE49-F238E27FC236}">
                <a16:creationId xmlns:a16="http://schemas.microsoft.com/office/drawing/2014/main" id="{A99504D1-CFFB-620D-6AAC-9B66559D338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1: Training Trainers</a:t>
            </a:r>
          </a:p>
        </p:txBody>
      </p:sp>
      <p:pic>
        <p:nvPicPr>
          <p:cNvPr id="18440" name="Picture 7" descr="j0217164">
            <a:extLst>
              <a:ext uri="{FF2B5EF4-FFF2-40B4-BE49-F238E27FC236}">
                <a16:creationId xmlns:a16="http://schemas.microsoft.com/office/drawing/2014/main" id="{A2D594BB-1BDF-7531-B972-2DF1E3D444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419600"/>
            <a:ext cx="9604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8">
            <a:extLst>
              <a:ext uri="{FF2B5EF4-FFF2-40B4-BE49-F238E27FC236}">
                <a16:creationId xmlns:a16="http://schemas.microsoft.com/office/drawing/2014/main" id="{3A8E1771-D546-3891-7457-8E04EA273089}"/>
              </a:ext>
            </a:extLst>
          </p:cNvPr>
          <p:cNvSpPr txBox="1">
            <a:spLocks noChangeArrowheads="1"/>
          </p:cNvSpPr>
          <p:nvPr/>
        </p:nvSpPr>
        <p:spPr bwMode="auto">
          <a:xfrm>
            <a:off x="1219200" y="1143000"/>
            <a:ext cx="3657600" cy="4094163"/>
          </a:xfrm>
          <a:prstGeom prst="rect">
            <a:avLst/>
          </a:prstGeom>
          <a:noFill/>
          <a:ln w="9525">
            <a:noFill/>
            <a:miter lim="800000"/>
            <a:headEnd/>
            <a:tailEnd/>
          </a:ln>
        </p:spPr>
        <p:txBody>
          <a:bodyPr>
            <a:spAutoFit/>
          </a:bodyPr>
          <a:lstStyle/>
          <a:p>
            <a:pPr>
              <a:defRPr/>
            </a:pPr>
            <a:endParaRPr lang="en-US" sz="2000" dirty="0">
              <a:latin typeface="+mj-lt"/>
            </a:endParaRPr>
          </a:p>
          <a:p>
            <a:pPr>
              <a:buClr>
                <a:srgbClr val="FF0000"/>
              </a:buClr>
              <a:buFont typeface="Wingdings" pitchFamily="2" charset="2"/>
              <a:buChar char="ü"/>
              <a:defRPr/>
            </a:pPr>
            <a:r>
              <a:rPr lang="en-US" sz="2000" b="1" dirty="0">
                <a:latin typeface="+mj-lt"/>
              </a:rPr>
              <a:t> </a:t>
            </a:r>
            <a:r>
              <a:rPr lang="en-US" sz="2400" b="1" dirty="0">
                <a:latin typeface="+mj-lt"/>
              </a:rPr>
              <a:t>Arts and crafts</a:t>
            </a:r>
            <a:endParaRPr lang="en-US" sz="2400" dirty="0">
              <a:latin typeface="+mj-lt"/>
            </a:endParaRPr>
          </a:p>
          <a:p>
            <a:pPr>
              <a:buClr>
                <a:srgbClr val="FF0000"/>
              </a:buClr>
              <a:defRPr/>
            </a:pPr>
            <a:endParaRPr lang="en-US" sz="2400" dirty="0">
              <a:latin typeface="+mj-lt"/>
            </a:endParaRPr>
          </a:p>
          <a:p>
            <a:pPr>
              <a:buClr>
                <a:srgbClr val="FF0000"/>
              </a:buClr>
              <a:buFont typeface="Wingdings" pitchFamily="2" charset="2"/>
              <a:buChar char="ü"/>
              <a:defRPr/>
            </a:pPr>
            <a:r>
              <a:rPr lang="en-US" sz="2400" b="1" dirty="0">
                <a:latin typeface="+mj-lt"/>
              </a:rPr>
              <a:t> Active games</a:t>
            </a:r>
            <a:endParaRPr lang="en-US" sz="2400" dirty="0">
              <a:latin typeface="+mj-lt"/>
            </a:endParaRPr>
          </a:p>
          <a:p>
            <a:pPr>
              <a:buClr>
                <a:srgbClr val="FF0000"/>
              </a:buClr>
              <a:defRPr/>
            </a:pPr>
            <a:endParaRPr lang="en-US" sz="2400" dirty="0">
              <a:latin typeface="+mj-lt"/>
            </a:endParaRPr>
          </a:p>
          <a:p>
            <a:pPr>
              <a:buClr>
                <a:srgbClr val="FF0000"/>
              </a:buClr>
              <a:buFont typeface="Wingdings" pitchFamily="2" charset="2"/>
              <a:buChar char="ü"/>
              <a:defRPr/>
            </a:pPr>
            <a:r>
              <a:rPr lang="en-US" sz="2400" b="1" dirty="0">
                <a:latin typeface="+mj-lt"/>
              </a:rPr>
              <a:t> Group games &amp; activities</a:t>
            </a:r>
            <a:endParaRPr lang="en-US" sz="2400" dirty="0">
              <a:latin typeface="+mj-lt"/>
            </a:endParaRPr>
          </a:p>
          <a:p>
            <a:pPr>
              <a:buClr>
                <a:srgbClr val="FF0000"/>
              </a:buClr>
              <a:defRPr/>
            </a:pPr>
            <a:endParaRPr lang="en-US" sz="2400" dirty="0">
              <a:latin typeface="+mj-lt"/>
            </a:endParaRPr>
          </a:p>
          <a:p>
            <a:pPr>
              <a:buClr>
                <a:srgbClr val="FF0000"/>
              </a:buClr>
              <a:buFont typeface="Wingdings" pitchFamily="2" charset="2"/>
              <a:buChar char="ü"/>
              <a:defRPr/>
            </a:pPr>
            <a:r>
              <a:rPr lang="en-US" sz="2400" b="1" dirty="0">
                <a:latin typeface="+mj-lt"/>
              </a:rPr>
              <a:t> Books</a:t>
            </a:r>
          </a:p>
          <a:p>
            <a:pPr>
              <a:buClr>
                <a:srgbClr val="FF0000"/>
              </a:buClr>
              <a:defRPr/>
            </a:pPr>
            <a:endParaRPr lang="en-US" sz="2400" dirty="0">
              <a:latin typeface="+mj-lt"/>
            </a:endParaRPr>
          </a:p>
          <a:p>
            <a:pPr>
              <a:buClr>
                <a:srgbClr val="FF0000"/>
              </a:buClr>
              <a:buFont typeface="Wingdings" pitchFamily="2" charset="2"/>
              <a:buChar char="ü"/>
              <a:defRPr/>
            </a:pPr>
            <a:r>
              <a:rPr lang="en-US" sz="2400" b="1" dirty="0">
                <a:latin typeface="+mj-lt"/>
              </a:rPr>
              <a:t> Snack time activities</a:t>
            </a:r>
          </a:p>
          <a:p>
            <a:pPr>
              <a:buClr>
                <a:srgbClr val="FF0000"/>
              </a:buClr>
              <a:defRPr/>
            </a:pPr>
            <a:endParaRPr lang="en-US" sz="2400" dirty="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6BA7AB8-8521-D296-AAB2-49B9D51A21DC}"/>
              </a:ext>
            </a:extLst>
          </p:cNvPr>
          <p:cNvSpPr>
            <a:spLocks noGrp="1" noChangeArrowheads="1"/>
          </p:cNvSpPr>
          <p:nvPr>
            <p:ph type="title"/>
          </p:nvPr>
        </p:nvSpPr>
        <p:spPr/>
        <p:txBody>
          <a:bodyPr/>
          <a:lstStyle/>
          <a:p>
            <a:pPr eaLnBrk="1" hangingPunct="1"/>
            <a:r>
              <a:rPr lang="en-US" altLang="en-US"/>
              <a:t>Parent Communication Tools</a:t>
            </a:r>
          </a:p>
        </p:txBody>
      </p:sp>
      <p:sp>
        <p:nvSpPr>
          <p:cNvPr id="19459" name="Rectangle 3">
            <a:extLst>
              <a:ext uri="{FF2B5EF4-FFF2-40B4-BE49-F238E27FC236}">
                <a16:creationId xmlns:a16="http://schemas.microsoft.com/office/drawing/2014/main" id="{A3E0B7F4-9575-52F8-8C35-2074A36DA30D}"/>
              </a:ext>
            </a:extLst>
          </p:cNvPr>
          <p:cNvSpPr>
            <a:spLocks noGrp="1" noChangeArrowheads="1"/>
          </p:cNvSpPr>
          <p:nvPr>
            <p:ph idx="1"/>
          </p:nvPr>
        </p:nvSpPr>
        <p:spPr>
          <a:xfrm>
            <a:off x="4953000" y="2057400"/>
            <a:ext cx="3733800" cy="2286000"/>
          </a:xfrm>
        </p:spPr>
        <p:txBody>
          <a:bodyPr/>
          <a:lstStyle/>
          <a:p>
            <a:pPr indent="0" eaLnBrk="1" hangingPunct="1">
              <a:buFont typeface="Wingdings" pitchFamily="2" charset="2"/>
              <a:buNone/>
            </a:pPr>
            <a:endParaRPr lang="en-US" altLang="en-US" sz="800" b="1"/>
          </a:p>
          <a:p>
            <a:pPr indent="0" eaLnBrk="1" hangingPunct="1"/>
            <a:r>
              <a:rPr lang="en-US" altLang="en-US" sz="2400"/>
              <a:t>Email messages</a:t>
            </a:r>
          </a:p>
          <a:p>
            <a:pPr indent="0" eaLnBrk="1" hangingPunct="1"/>
            <a:r>
              <a:rPr lang="en-US" altLang="en-US" sz="2400"/>
              <a:t> Newsletter articles</a:t>
            </a:r>
          </a:p>
          <a:p>
            <a:pPr indent="0" eaLnBrk="1" hangingPunct="1"/>
            <a:r>
              <a:rPr lang="en-US" altLang="en-US" sz="2400"/>
              <a:t> Parent handouts</a:t>
            </a:r>
          </a:p>
          <a:p>
            <a:pPr indent="0" eaLnBrk="1" hangingPunct="1"/>
            <a:r>
              <a:rPr lang="en-US" altLang="en-US" sz="2400"/>
              <a:t> Family handbook</a:t>
            </a:r>
          </a:p>
        </p:txBody>
      </p:sp>
      <p:sp>
        <p:nvSpPr>
          <p:cNvPr id="19460" name="Footer Placeholder 6">
            <a:extLst>
              <a:ext uri="{FF2B5EF4-FFF2-40B4-BE49-F238E27FC236}">
                <a16:creationId xmlns:a16="http://schemas.microsoft.com/office/drawing/2014/main" id="{09F15D68-DE86-0435-8B2F-32D5354C704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1: Training Trainers</a:t>
            </a:r>
          </a:p>
        </p:txBody>
      </p:sp>
      <p:pic>
        <p:nvPicPr>
          <p:cNvPr id="19461" name="Picture 7" descr="family meal_000011178997Small.jpg">
            <a:extLst>
              <a:ext uri="{FF2B5EF4-FFF2-40B4-BE49-F238E27FC236}">
                <a16:creationId xmlns:a16="http://schemas.microsoft.com/office/drawing/2014/main" id="{2369D538-1856-5520-FC18-B867FBF847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4062413"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660AE64A-2BF1-7368-45FE-18368550F0E2}"/>
              </a:ext>
            </a:extLst>
          </p:cNvPr>
          <p:cNvSpPr>
            <a:spLocks noGrp="1"/>
          </p:cNvSpPr>
          <p:nvPr>
            <p:ph type="title"/>
          </p:nvPr>
        </p:nvSpPr>
        <p:spPr/>
        <p:txBody>
          <a:bodyPr/>
          <a:lstStyle/>
          <a:p>
            <a:pPr eaLnBrk="1" hangingPunct="1"/>
            <a:r>
              <a:rPr lang="en-US" altLang="en-US"/>
              <a:t>What’s Next?</a:t>
            </a:r>
          </a:p>
        </p:txBody>
      </p:sp>
      <p:sp>
        <p:nvSpPr>
          <p:cNvPr id="20483" name="Footer Placeholder 4">
            <a:extLst>
              <a:ext uri="{FF2B5EF4-FFF2-40B4-BE49-F238E27FC236}">
                <a16:creationId xmlns:a16="http://schemas.microsoft.com/office/drawing/2014/main" id="{CAC20ADB-83A0-EBFD-36B6-63A372B67C6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2: Training Trainers</a:t>
            </a:r>
          </a:p>
        </p:txBody>
      </p:sp>
      <p:sp>
        <p:nvSpPr>
          <p:cNvPr id="20484" name="Rectangle 2">
            <a:extLst>
              <a:ext uri="{FF2B5EF4-FFF2-40B4-BE49-F238E27FC236}">
                <a16:creationId xmlns:a16="http://schemas.microsoft.com/office/drawing/2014/main" id="{B919FBAC-1675-78F4-6008-3AB5F4CDA25E}"/>
              </a:ext>
            </a:extLst>
          </p:cNvPr>
          <p:cNvSpPr>
            <a:spLocks noGrp="1" noChangeArrowheads="1"/>
          </p:cNvSpPr>
          <p:nvPr>
            <p:ph type="body" sz="half" idx="4294967295"/>
          </p:nvPr>
        </p:nvSpPr>
        <p:spPr>
          <a:xfrm>
            <a:off x="0" y="1447800"/>
            <a:ext cx="6629400" cy="1828800"/>
          </a:xfrm>
        </p:spPr>
        <p:txBody>
          <a:bodyPr/>
          <a:lstStyle/>
          <a:p>
            <a:pPr marL="0" indent="3175" eaLnBrk="1" hangingPunct="1">
              <a:buClrTx/>
              <a:buFont typeface="Arial" panose="020B0604020202020204" pitchFamily="34" charset="0"/>
              <a:buChar char="•"/>
            </a:pPr>
            <a:r>
              <a:rPr lang="en-US" altLang="en-US" sz="2400"/>
              <a:t>  How did you introduce site staff to Food and Fun?</a:t>
            </a:r>
          </a:p>
          <a:p>
            <a:pPr marL="0" indent="3175" eaLnBrk="1" hangingPunct="1">
              <a:buClrTx/>
              <a:buFont typeface="Arial" panose="020B0604020202020204" pitchFamily="34" charset="0"/>
              <a:buChar char="•"/>
            </a:pPr>
            <a:r>
              <a:rPr lang="en-US" altLang="en-US" sz="2400"/>
              <a:t>  Did you use any of the training resources below?</a:t>
            </a:r>
          </a:p>
          <a:p>
            <a:pPr marL="0" indent="3175" eaLnBrk="1" hangingPunct="1">
              <a:buClrTx/>
              <a:buFont typeface="Arial" panose="020B0604020202020204" pitchFamily="34" charset="0"/>
              <a:buChar char="•"/>
            </a:pPr>
            <a:r>
              <a:rPr lang="en-US" altLang="en-US" sz="2400"/>
              <a:t>  How will site staff use the materials?</a:t>
            </a:r>
          </a:p>
          <a:p>
            <a:pPr marL="0" indent="3175" eaLnBrk="1" hangingPunct="1">
              <a:buClrTx/>
              <a:buFont typeface="Arial" panose="020B0604020202020204" pitchFamily="34" charset="0"/>
              <a:buChar char="•"/>
            </a:pPr>
            <a:r>
              <a:rPr lang="en-US" altLang="en-US" sz="2400"/>
              <a:t>  How will you continue to train and coach staff?</a:t>
            </a:r>
          </a:p>
        </p:txBody>
      </p:sp>
      <p:pic>
        <p:nvPicPr>
          <p:cNvPr id="20485" name="Picture 3" descr="MCj00787110000[1]">
            <a:extLst>
              <a:ext uri="{FF2B5EF4-FFF2-40B4-BE49-F238E27FC236}">
                <a16:creationId xmlns:a16="http://schemas.microsoft.com/office/drawing/2014/main" id="{5C748831-6C2B-1DC0-9D02-F6C1DE703B4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162800" y="1371600"/>
            <a:ext cx="1622425" cy="4011613"/>
          </a:xfrm>
        </p:spPr>
      </p:pic>
      <p:sp>
        <p:nvSpPr>
          <p:cNvPr id="6" name="TextBox 5">
            <a:extLst>
              <a:ext uri="{FF2B5EF4-FFF2-40B4-BE49-F238E27FC236}">
                <a16:creationId xmlns:a16="http://schemas.microsoft.com/office/drawing/2014/main" id="{30D40702-FAF8-48A8-B7DF-91FE594E7D89}"/>
              </a:ext>
            </a:extLst>
          </p:cNvPr>
          <p:cNvSpPr txBox="1"/>
          <p:nvPr/>
        </p:nvSpPr>
        <p:spPr>
          <a:xfrm>
            <a:off x="1752600" y="3505200"/>
            <a:ext cx="3886200" cy="2417763"/>
          </a:xfrm>
          <a:prstGeom prst="roundRect">
            <a:avLst/>
          </a:prstGeom>
          <a:ln w="50800"/>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000" b="1" dirty="0">
                <a:solidFill>
                  <a:schemeClr val="tx1"/>
                </a:solidFill>
              </a:rPr>
              <a:t>Training Resources</a:t>
            </a:r>
          </a:p>
          <a:p>
            <a:pPr algn="ctr">
              <a:defRPr/>
            </a:pPr>
            <a:endParaRPr lang="en-US" sz="800" b="1" dirty="0">
              <a:solidFill>
                <a:schemeClr val="tx1"/>
              </a:solidFill>
            </a:endParaRPr>
          </a:p>
          <a:p>
            <a:pPr>
              <a:buFont typeface="Wingdings" pitchFamily="2" charset="2"/>
              <a:buChar char="§"/>
              <a:defRPr/>
            </a:pPr>
            <a:r>
              <a:rPr lang="en-US" dirty="0">
                <a:solidFill>
                  <a:schemeClr val="tx1"/>
                </a:solidFill>
              </a:rPr>
              <a:t> Train the trainer slides</a:t>
            </a:r>
          </a:p>
          <a:p>
            <a:pPr>
              <a:buFont typeface="Wingdings" pitchFamily="2" charset="2"/>
              <a:buChar char="§"/>
              <a:defRPr/>
            </a:pPr>
            <a:r>
              <a:rPr lang="en-US" dirty="0">
                <a:solidFill>
                  <a:schemeClr val="tx1"/>
                </a:solidFill>
              </a:rPr>
              <a:t>  Facilitator's Guide</a:t>
            </a:r>
            <a:endParaRPr lang="en-US" b="1" dirty="0">
              <a:solidFill>
                <a:schemeClr val="tx1"/>
              </a:solidFill>
            </a:endParaRPr>
          </a:p>
          <a:p>
            <a:pPr>
              <a:buFont typeface="Wingdings" pitchFamily="2" charset="2"/>
              <a:buChar char="§"/>
              <a:defRPr/>
            </a:pPr>
            <a:r>
              <a:rPr lang="en-US" dirty="0">
                <a:solidFill>
                  <a:schemeClr val="tx1"/>
                </a:solidFill>
              </a:rPr>
              <a:t>  Getting Staff on Board</a:t>
            </a:r>
          </a:p>
          <a:p>
            <a:pPr>
              <a:buFont typeface="Wingdings" pitchFamily="2" charset="2"/>
              <a:buChar char="§"/>
              <a:defRPr/>
            </a:pPr>
            <a:r>
              <a:rPr lang="en-US" dirty="0">
                <a:solidFill>
                  <a:schemeClr val="tx1"/>
                </a:solidFill>
              </a:rPr>
              <a:t>  Healthy Places Healthy Kids poster</a:t>
            </a:r>
          </a:p>
          <a:p>
            <a:pPr>
              <a:buFont typeface="Wingdings" pitchFamily="2" charset="2"/>
              <a:buChar char="§"/>
              <a:defRPr/>
            </a:pPr>
            <a:r>
              <a:rPr lang="en-US" dirty="0">
                <a:solidFill>
                  <a:schemeClr val="tx1"/>
                </a:solidFill>
              </a:rPr>
              <a:t>  Key Messages for Staff</a:t>
            </a:r>
          </a:p>
          <a:p>
            <a:pPr>
              <a:buFont typeface="Wingdings" pitchFamily="2" charset="2"/>
              <a:buChar char="§"/>
              <a:defRPr/>
            </a:pPr>
            <a:r>
              <a:rPr lang="en-US" dirty="0">
                <a:solidFill>
                  <a:schemeClr val="tx1"/>
                </a:solidFill>
              </a:rPr>
              <a:t>  About Guide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51AF49F-987F-0E97-ED26-3F1E3C3709B1}"/>
              </a:ext>
            </a:extLst>
          </p:cNvPr>
          <p:cNvSpPr>
            <a:spLocks noGrp="1" noChangeArrowheads="1"/>
          </p:cNvSpPr>
          <p:nvPr>
            <p:ph type="title"/>
          </p:nvPr>
        </p:nvSpPr>
        <p:spPr/>
        <p:txBody>
          <a:bodyPr/>
          <a:lstStyle/>
          <a:p>
            <a:pPr eaLnBrk="1" hangingPunct="1"/>
            <a:r>
              <a:rPr lang="en-US" altLang="en-US"/>
              <a:t>Where Are the Opportunities?</a:t>
            </a:r>
          </a:p>
        </p:txBody>
      </p:sp>
      <p:sp>
        <p:nvSpPr>
          <p:cNvPr id="21507" name="Rectangle 3">
            <a:extLst>
              <a:ext uri="{FF2B5EF4-FFF2-40B4-BE49-F238E27FC236}">
                <a16:creationId xmlns:a16="http://schemas.microsoft.com/office/drawing/2014/main" id="{768AEBAE-CD35-6C28-5EFB-05ADAD8546D3}"/>
              </a:ext>
            </a:extLst>
          </p:cNvPr>
          <p:cNvSpPr>
            <a:spLocks noGrp="1" noChangeArrowheads="1"/>
          </p:cNvSpPr>
          <p:nvPr>
            <p:ph idx="1"/>
          </p:nvPr>
        </p:nvSpPr>
        <p:spPr>
          <a:xfrm>
            <a:off x="1371600" y="1295400"/>
            <a:ext cx="6400800" cy="4829175"/>
          </a:xfrm>
        </p:spPr>
        <p:txBody>
          <a:bodyPr/>
          <a:lstStyle/>
          <a:p>
            <a:pPr eaLnBrk="1" hangingPunct="1">
              <a:lnSpc>
                <a:spcPct val="150000"/>
              </a:lnSpc>
            </a:pPr>
            <a:r>
              <a:rPr lang="en-US" altLang="en-US"/>
              <a:t>With staff</a:t>
            </a:r>
          </a:p>
          <a:p>
            <a:pPr eaLnBrk="1" hangingPunct="1">
              <a:lnSpc>
                <a:spcPct val="150000"/>
              </a:lnSpc>
            </a:pPr>
            <a:r>
              <a:rPr lang="en-US" altLang="en-US"/>
              <a:t>With kids</a:t>
            </a:r>
          </a:p>
          <a:p>
            <a:pPr eaLnBrk="1" hangingPunct="1">
              <a:lnSpc>
                <a:spcPct val="150000"/>
              </a:lnSpc>
            </a:pPr>
            <a:r>
              <a:rPr lang="en-US" altLang="en-US"/>
              <a:t>With parents</a:t>
            </a:r>
          </a:p>
          <a:p>
            <a:pPr eaLnBrk="1" hangingPunct="1">
              <a:lnSpc>
                <a:spcPct val="150000"/>
              </a:lnSpc>
            </a:pPr>
            <a:r>
              <a:rPr lang="en-US" altLang="en-US"/>
              <a:t>With outside organizations</a:t>
            </a:r>
          </a:p>
        </p:txBody>
      </p:sp>
      <p:sp>
        <p:nvSpPr>
          <p:cNvPr id="21508" name="Footer Placeholder 3">
            <a:extLst>
              <a:ext uri="{FF2B5EF4-FFF2-40B4-BE49-F238E27FC236}">
                <a16:creationId xmlns:a16="http://schemas.microsoft.com/office/drawing/2014/main" id="{F182FFB8-E7DA-5388-B650-14E56148F66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2: Training Trainers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E9552E0-0931-0496-9527-AA457CEC00CF}"/>
              </a:ext>
            </a:extLst>
          </p:cNvPr>
          <p:cNvSpPr>
            <a:spLocks noGrp="1" noChangeArrowheads="1"/>
          </p:cNvSpPr>
          <p:nvPr>
            <p:ph type="title"/>
          </p:nvPr>
        </p:nvSpPr>
        <p:spPr/>
        <p:txBody>
          <a:bodyPr/>
          <a:lstStyle/>
          <a:p>
            <a:pPr eaLnBrk="1" hangingPunct="1"/>
            <a:r>
              <a:rPr lang="en-US" altLang="en-US"/>
              <a:t>Resources</a:t>
            </a:r>
          </a:p>
        </p:txBody>
      </p:sp>
      <p:sp>
        <p:nvSpPr>
          <p:cNvPr id="10243" name="Rectangle 3">
            <a:extLst>
              <a:ext uri="{FF2B5EF4-FFF2-40B4-BE49-F238E27FC236}">
                <a16:creationId xmlns:a16="http://schemas.microsoft.com/office/drawing/2014/main" id="{7D79146A-B962-21CD-3480-EBB0A818BCBF}"/>
              </a:ext>
            </a:extLst>
          </p:cNvPr>
          <p:cNvSpPr>
            <a:spLocks noGrp="1" noChangeArrowheads="1"/>
          </p:cNvSpPr>
          <p:nvPr>
            <p:ph idx="1"/>
          </p:nvPr>
        </p:nvSpPr>
        <p:spPr>
          <a:xfrm>
            <a:off x="609600" y="1114425"/>
            <a:ext cx="8229600" cy="5057775"/>
          </a:xfrm>
        </p:spPr>
        <p:txBody>
          <a:bodyPr>
            <a:normAutofit lnSpcReduction="10000"/>
          </a:bodyPr>
          <a:lstStyle/>
          <a:p>
            <a:pPr eaLnBrk="1" hangingPunct="1">
              <a:lnSpc>
                <a:spcPct val="80000"/>
              </a:lnSpc>
              <a:buFont typeface="Wingdings" pitchFamily="2" charset="2"/>
              <a:buNone/>
              <a:defRPr/>
            </a:pPr>
            <a:r>
              <a:rPr lang="en-US" sz="2400" b="1" dirty="0"/>
              <a:t>Web resources</a:t>
            </a:r>
          </a:p>
          <a:p>
            <a:pPr eaLnBrk="1" hangingPunct="1">
              <a:lnSpc>
                <a:spcPct val="80000"/>
              </a:lnSpc>
              <a:defRPr/>
            </a:pPr>
            <a:r>
              <a:rPr lang="en-US" sz="2000" dirty="0"/>
              <a:t>Harvard’s Prevention Research Center (HPRC): </a:t>
            </a:r>
            <a:r>
              <a:rPr lang="en-US" sz="2000" dirty="0">
                <a:hlinkClick r:id="rId3"/>
              </a:rPr>
              <a:t>www.hsph.harvard.edu/research/prc/</a:t>
            </a:r>
            <a:r>
              <a:rPr lang="en-US" sz="2000" dirty="0"/>
              <a:t> </a:t>
            </a:r>
          </a:p>
          <a:p>
            <a:pPr lvl="1" eaLnBrk="1" hangingPunct="1">
              <a:lnSpc>
                <a:spcPct val="80000"/>
              </a:lnSpc>
              <a:defRPr/>
            </a:pPr>
            <a:r>
              <a:rPr lang="en-US" sz="1800" dirty="0"/>
              <a:t>Center works with community partners to design, implement and evaluate programs that improve nutrition and physical activity, and reduce overweight and chronic disease risk among children and youth </a:t>
            </a:r>
          </a:p>
          <a:p>
            <a:pPr lvl="1" eaLnBrk="1" hangingPunct="1">
              <a:lnSpc>
                <a:spcPct val="80000"/>
              </a:lnSpc>
              <a:buFontTx/>
              <a:buNone/>
              <a:defRPr/>
            </a:pPr>
            <a:endParaRPr lang="en-US" sz="1000" dirty="0"/>
          </a:p>
          <a:p>
            <a:pPr eaLnBrk="1" hangingPunct="1">
              <a:lnSpc>
                <a:spcPct val="80000"/>
              </a:lnSpc>
              <a:defRPr/>
            </a:pPr>
            <a:r>
              <a:rPr lang="en-US" sz="2000" dirty="0"/>
              <a:t>The Nutrition Source: </a:t>
            </a:r>
            <a:r>
              <a:rPr lang="en-US" sz="2000" dirty="0">
                <a:hlinkClick r:id="rId4"/>
              </a:rPr>
              <a:t>www.hsph.harvard.edu/nutritionsource</a:t>
            </a:r>
            <a:r>
              <a:rPr lang="en-US" sz="2000" dirty="0"/>
              <a:t> </a:t>
            </a:r>
          </a:p>
          <a:p>
            <a:pPr lvl="1" eaLnBrk="1" hangingPunct="1">
              <a:lnSpc>
                <a:spcPct val="80000"/>
              </a:lnSpc>
              <a:defRPr/>
            </a:pPr>
            <a:r>
              <a:rPr lang="en-US" sz="1800" dirty="0"/>
              <a:t>An online nutrition news and resource center </a:t>
            </a:r>
          </a:p>
          <a:p>
            <a:pPr lvl="1" eaLnBrk="1" hangingPunct="1">
              <a:lnSpc>
                <a:spcPct val="80000"/>
              </a:lnSpc>
              <a:buFontTx/>
              <a:buNone/>
              <a:defRPr/>
            </a:pPr>
            <a:endParaRPr lang="en-US" sz="1000" dirty="0"/>
          </a:p>
          <a:p>
            <a:pPr>
              <a:defRPr/>
            </a:pPr>
            <a:r>
              <a:rPr lang="en-US" sz="2000" dirty="0"/>
              <a:t>Let’s Move: </a:t>
            </a:r>
            <a:r>
              <a:rPr lang="en-US" sz="2000" dirty="0">
                <a:hlinkClick r:id="rId5"/>
              </a:rPr>
              <a:t>http://www.letsmove.gov</a:t>
            </a:r>
            <a:endParaRPr lang="en-US" sz="2000" dirty="0"/>
          </a:p>
          <a:p>
            <a:pPr lvl="1">
              <a:defRPr/>
            </a:pPr>
            <a:r>
              <a:rPr lang="en-US" sz="1800" dirty="0"/>
              <a:t>Michelle Obama’s initiative to provide parents with the support they need to make healthy family choices, provide healthier school foods, help kids to be more physically active, and make healthy, affordable food available</a:t>
            </a:r>
          </a:p>
          <a:p>
            <a:pPr lvl="1">
              <a:buFontTx/>
              <a:buNone/>
              <a:defRPr/>
            </a:pPr>
            <a:endParaRPr lang="en-US" sz="1000" dirty="0"/>
          </a:p>
          <a:p>
            <a:pPr>
              <a:defRPr/>
            </a:pPr>
            <a:r>
              <a:rPr lang="en-US" sz="2000" dirty="0"/>
              <a:t>Alliance for a Healthier Generation: </a:t>
            </a:r>
            <a:r>
              <a:rPr lang="en-US" sz="2000" dirty="0">
                <a:hlinkClick r:id="rId6"/>
              </a:rPr>
              <a:t>http://www.healthiergeneration.org</a:t>
            </a:r>
            <a:endParaRPr lang="en-US" sz="2000" dirty="0"/>
          </a:p>
          <a:p>
            <a:pPr lvl="1">
              <a:defRPr/>
            </a:pPr>
            <a:r>
              <a:rPr lang="en-US" sz="1800" dirty="0"/>
              <a:t>A joint venture between the American Heart Association and the Clinton Foundation with a mission to reduce childhood obesity to empower kids nationwide to make healthy lifestyle choices</a:t>
            </a:r>
          </a:p>
        </p:txBody>
      </p:sp>
      <p:sp>
        <p:nvSpPr>
          <p:cNvPr id="22532" name="Footer Placeholder 3">
            <a:extLst>
              <a:ext uri="{FF2B5EF4-FFF2-40B4-BE49-F238E27FC236}">
                <a16:creationId xmlns:a16="http://schemas.microsoft.com/office/drawing/2014/main" id="{E54517DA-3788-5F67-E252-D5726ECCE9D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2: Training Trainers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76692DA-E1E3-3EB4-A5FE-5D6F03E2A909}"/>
              </a:ext>
            </a:extLst>
          </p:cNvPr>
          <p:cNvSpPr>
            <a:spLocks noGrp="1" noChangeArrowheads="1"/>
          </p:cNvSpPr>
          <p:nvPr>
            <p:ph type="title"/>
          </p:nvPr>
        </p:nvSpPr>
        <p:spPr/>
        <p:txBody>
          <a:bodyPr/>
          <a:lstStyle/>
          <a:p>
            <a:pPr eaLnBrk="1" hangingPunct="1"/>
            <a:r>
              <a:rPr lang="en-US" altLang="en-US"/>
              <a:t>Resources</a:t>
            </a:r>
          </a:p>
        </p:txBody>
      </p:sp>
      <p:sp>
        <p:nvSpPr>
          <p:cNvPr id="23555" name="Rectangle 3">
            <a:extLst>
              <a:ext uri="{FF2B5EF4-FFF2-40B4-BE49-F238E27FC236}">
                <a16:creationId xmlns:a16="http://schemas.microsoft.com/office/drawing/2014/main" id="{CCFBBE83-52D2-A3D9-A857-99EB962E4612}"/>
              </a:ext>
            </a:extLst>
          </p:cNvPr>
          <p:cNvSpPr>
            <a:spLocks noGrp="1" noChangeArrowheads="1"/>
          </p:cNvSpPr>
          <p:nvPr>
            <p:ph idx="1"/>
          </p:nvPr>
        </p:nvSpPr>
        <p:spPr>
          <a:xfrm>
            <a:off x="609600" y="1114425"/>
            <a:ext cx="8229600" cy="5057775"/>
          </a:xfrm>
        </p:spPr>
        <p:txBody>
          <a:bodyPr/>
          <a:lstStyle/>
          <a:p>
            <a:pPr eaLnBrk="1" hangingPunct="1">
              <a:lnSpc>
                <a:spcPct val="80000"/>
              </a:lnSpc>
              <a:buFont typeface="Wingdings" pitchFamily="2" charset="2"/>
              <a:buNone/>
            </a:pPr>
            <a:r>
              <a:rPr lang="en-US" altLang="en-US" sz="2400" b="1"/>
              <a:t>Web resources</a:t>
            </a:r>
            <a:endParaRPr lang="en-US" altLang="en-US" sz="2000"/>
          </a:p>
          <a:p>
            <a:r>
              <a:rPr lang="en-US" altLang="en-US" sz="2000"/>
              <a:t>Nemours Foundation's Center for Children's Health Media: </a:t>
            </a:r>
            <a:r>
              <a:rPr lang="en-US" altLang="en-US" sz="2000">
                <a:hlinkClick r:id="rId3"/>
              </a:rPr>
              <a:t>http://www.kidshealth.org</a:t>
            </a:r>
            <a:endParaRPr lang="en-US" altLang="en-US" sz="2000"/>
          </a:p>
          <a:p>
            <a:pPr lvl="1"/>
            <a:r>
              <a:rPr lang="en-US" altLang="en-US" sz="1800"/>
              <a:t>Doctor-approved information for families that includes sites for parents, children, and teenagers and provides a variety of health information, including nutrition and fitness topics.  Also has Spanish resources available!</a:t>
            </a:r>
          </a:p>
          <a:p>
            <a:pPr lvl="1">
              <a:buFontTx/>
              <a:buNone/>
            </a:pPr>
            <a:endParaRPr lang="en-US" altLang="en-US" sz="1000"/>
          </a:p>
          <a:p>
            <a:r>
              <a:rPr lang="en-US" altLang="en-US" sz="2000"/>
              <a:t>Ways to Enhance Children's Activity &amp; Nutrition (We Can!): </a:t>
            </a:r>
            <a:r>
              <a:rPr lang="en-US" altLang="en-US" sz="2000">
                <a:hlinkClick r:id="rId4"/>
              </a:rPr>
              <a:t>www.nhlbi.nih.gov/health/public/heart/obesity/wecan/</a:t>
            </a:r>
            <a:endParaRPr lang="en-US" altLang="en-US" sz="2000"/>
          </a:p>
          <a:p>
            <a:pPr lvl="1"/>
            <a:r>
              <a:rPr lang="en-US" altLang="en-US" sz="1800"/>
              <a:t>Resources for families &amp; communities to help prevent childhood overweight</a:t>
            </a:r>
          </a:p>
          <a:p>
            <a:pPr lvl="1">
              <a:buFontTx/>
              <a:buNone/>
            </a:pPr>
            <a:endParaRPr lang="en-US" altLang="en-US" sz="1000"/>
          </a:p>
          <a:p>
            <a:pPr eaLnBrk="1" hangingPunct="1">
              <a:lnSpc>
                <a:spcPct val="80000"/>
              </a:lnSpc>
            </a:pPr>
            <a:r>
              <a:rPr lang="en-US" altLang="en-US" sz="2000"/>
              <a:t>U.S. Department of Agriculture (USDA) resources for child care providers:</a:t>
            </a:r>
          </a:p>
          <a:p>
            <a:pPr lvl="1" eaLnBrk="1" hangingPunct="1">
              <a:lnSpc>
                <a:spcPct val="80000"/>
              </a:lnSpc>
              <a:spcBef>
                <a:spcPts val="600"/>
              </a:spcBef>
            </a:pPr>
            <a:r>
              <a:rPr lang="en-US" altLang="en-US" sz="1800"/>
              <a:t>Healthy Meals Resource System, </a:t>
            </a:r>
            <a:r>
              <a:rPr lang="en-US" altLang="en-US" sz="1800">
                <a:hlinkClick r:id="rId5"/>
              </a:rPr>
              <a:t>http://healthymeals.nal.usda.gov/</a:t>
            </a:r>
            <a:endParaRPr lang="en-US" altLang="en-US" sz="1800"/>
          </a:p>
          <a:p>
            <a:pPr lvl="1" eaLnBrk="1" hangingPunct="1">
              <a:lnSpc>
                <a:spcPct val="80000"/>
              </a:lnSpc>
              <a:spcBef>
                <a:spcPts val="600"/>
              </a:spcBef>
            </a:pPr>
            <a:r>
              <a:rPr lang="en-US" altLang="en-US" sz="1800"/>
              <a:t>Child and Adult Care Food Program, </a:t>
            </a:r>
            <a:r>
              <a:rPr lang="en-US" altLang="en-US" sz="1800">
                <a:hlinkClick r:id="rId6"/>
              </a:rPr>
              <a:t>www.fns.usda.gov/cnd/care/</a:t>
            </a:r>
            <a:endParaRPr lang="en-US" altLang="en-US" sz="1800"/>
          </a:p>
          <a:p>
            <a:pPr lvl="1" eaLnBrk="1" hangingPunct="1">
              <a:lnSpc>
                <a:spcPct val="80000"/>
              </a:lnSpc>
              <a:spcBef>
                <a:spcPts val="600"/>
              </a:spcBef>
            </a:pPr>
            <a:r>
              <a:rPr lang="en-US" altLang="en-US" sz="1800"/>
              <a:t>MyPyramid, </a:t>
            </a:r>
            <a:r>
              <a:rPr lang="en-US" altLang="en-US" sz="1800">
                <a:hlinkClick r:id="rId7"/>
              </a:rPr>
              <a:t>www.mypyramid.gov/</a:t>
            </a:r>
            <a:r>
              <a:rPr lang="en-US" altLang="en-US" sz="1800"/>
              <a:t> </a:t>
            </a:r>
          </a:p>
          <a:p>
            <a:pPr lvl="1" eaLnBrk="1" hangingPunct="1">
              <a:lnSpc>
                <a:spcPct val="80000"/>
              </a:lnSpc>
              <a:spcBef>
                <a:spcPts val="600"/>
              </a:spcBef>
              <a:buFontTx/>
              <a:buNone/>
            </a:pPr>
            <a:endParaRPr lang="en-US" altLang="en-US" sz="1800"/>
          </a:p>
        </p:txBody>
      </p:sp>
      <p:sp>
        <p:nvSpPr>
          <p:cNvPr id="23556" name="Footer Placeholder 3">
            <a:extLst>
              <a:ext uri="{FF2B5EF4-FFF2-40B4-BE49-F238E27FC236}">
                <a16:creationId xmlns:a16="http://schemas.microsoft.com/office/drawing/2014/main" id="{68998863-EA64-7BAA-AF80-22B6BCC00CE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Part 2: Training Trainers</a:t>
            </a: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TotalTime>
  <Words>2013</Words>
  <Application>Microsoft Macintosh PowerPoint</Application>
  <PresentationFormat>On-screen Show (4:3)</PresentationFormat>
  <Paragraphs>217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Wingdings</vt:lpstr>
      <vt:lpstr>Times New Roman</vt:lpstr>
      <vt:lpstr>1_Default Design</vt:lpstr>
      <vt:lpstr>Food and Fun  Afterschool Curriculum</vt:lpstr>
      <vt:lpstr>Food and Fun Afterschool Curriculum</vt:lpstr>
      <vt:lpstr>Elements for Child Care and Child/Youth Programs:</vt:lpstr>
      <vt:lpstr>Activity Options for Children</vt:lpstr>
      <vt:lpstr>Parent Communication Tools</vt:lpstr>
      <vt:lpstr>What’s Next?</vt:lpstr>
      <vt:lpstr>Where Are the Opportunities?</vt:lpstr>
      <vt:lpstr>Resources</vt:lpstr>
      <vt:lpstr>Resources</vt:lpstr>
      <vt:lpstr>Resources</vt:lpstr>
      <vt:lpstr>Planning &amp; Tracking</vt:lpstr>
      <vt:lpstr>Your Assignment</vt:lpstr>
      <vt:lpstr>PowerPoint Presentation</vt:lpstr>
    </vt:vector>
  </TitlesOfParts>
  <Company>HSPH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Harvard/YMCA Food and Fun Training</dc:title>
  <dc:creator>snobrega</dc:creator>
  <cp:lastModifiedBy>Garrone, Molly E</cp:lastModifiedBy>
  <cp:revision>99</cp:revision>
  <dcterms:created xsi:type="dcterms:W3CDTF">2006-10-18T15:42:32Z</dcterms:created>
  <dcterms:modified xsi:type="dcterms:W3CDTF">2024-02-02T21:28:23Z</dcterms:modified>
</cp:coreProperties>
</file>