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3" r:id="rId4"/>
  </p:sldMasterIdLst>
  <p:notesMasterIdLst>
    <p:notesMasterId r:id="rId9"/>
  </p:notesMasterIdLst>
  <p:handoutMasterIdLst>
    <p:handoutMasterId r:id="rId10"/>
  </p:handoutMasterIdLst>
  <p:sldIdLst>
    <p:sldId id="672" r:id="rId5"/>
    <p:sldId id="528" r:id="rId6"/>
    <p:sldId id="677" r:id="rId7"/>
    <p:sldId id="521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zmim Bhuiya" initials="NB" lastIdx="3" clrIdx="0">
    <p:extLst>
      <p:ext uri="{19B8F6BF-5375-455C-9EA6-DF929625EA0E}">
        <p15:presenceInfo xmlns:p15="http://schemas.microsoft.com/office/powerpoint/2012/main" userId="a8346fcf83aea8c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  <a:srgbClr val="0049B2"/>
    <a:srgbClr val="FF6600"/>
    <a:srgbClr val="FAD034"/>
    <a:srgbClr val="9966FF"/>
    <a:srgbClr val="CD6A21"/>
    <a:srgbClr val="A3C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046" autoAdjust="0"/>
  </p:normalViewPr>
  <p:slideViewPr>
    <p:cSldViewPr>
      <p:cViewPr>
        <p:scale>
          <a:sx n="117" d="100"/>
          <a:sy n="117" d="100"/>
        </p:scale>
        <p:origin x="2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2" d="100"/>
          <a:sy n="62" d="100"/>
        </p:scale>
        <p:origin x="3197" y="53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1925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B31F9CFF-D8FF-4EB7-BA8F-7438AE3174AF}" type="datetimeFigureOut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98308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1925" y="882918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ED6BEE-BEBC-480B-88E3-E210888A19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227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hape 2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3036888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7" tIns="91407" rIns="91407" bIns="91407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Shape 3"/>
          <p:cNvSpPr txBox="1">
            <a:spLocks noGrp="1"/>
          </p:cNvSpPr>
          <p:nvPr>
            <p:ph type="dt" idx="10"/>
          </p:nvPr>
        </p:nvSpPr>
        <p:spPr bwMode="auto">
          <a:xfrm>
            <a:off x="3973513" y="0"/>
            <a:ext cx="3035300" cy="46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7" tIns="91407" rIns="91407" bIns="91407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Shape 4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181100" y="696913"/>
            <a:ext cx="4648200" cy="3486150"/>
          </a:xfrm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700089" y="4416191"/>
            <a:ext cx="5610225" cy="4182580"/>
          </a:xfrm>
          <a:prstGeom prst="rect">
            <a:avLst/>
          </a:prstGeom>
          <a:noFill/>
          <a:ln>
            <a:noFill/>
          </a:ln>
        </p:spPr>
        <p:txBody>
          <a:bodyPr lIns="91407" tIns="91407" rIns="91407" bIns="91407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pPr lvl="0"/>
            <a:endParaRPr noProof="0"/>
          </a:p>
        </p:txBody>
      </p:sp>
      <p:sp>
        <p:nvSpPr>
          <p:cNvPr id="89094" name="Shape 6"/>
          <p:cNvSpPr txBox="1">
            <a:spLocks noGrp="1"/>
          </p:cNvSpPr>
          <p:nvPr>
            <p:ph type="ftr" idx="11"/>
          </p:nvPr>
        </p:nvSpPr>
        <p:spPr bwMode="auto">
          <a:xfrm>
            <a:off x="0" y="8827580"/>
            <a:ext cx="3036888" cy="46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7" tIns="91407" rIns="91407" bIns="91407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973513" y="8827580"/>
            <a:ext cx="3035300" cy="4672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91407" rIns="91407" bIns="91407" numCol="1" anchor="b" anchorCtr="0" compatLnSpc="1">
            <a:prstTxWarp prst="textNoShape">
              <a:avLst/>
            </a:prstTxWarp>
            <a:noAutofit/>
          </a:bodyPr>
          <a:lstStyle>
            <a:lvl1pPr indent="-88882">
              <a:buClr>
                <a:srgbClr val="000000"/>
              </a:buClr>
              <a:buFont typeface="Arial" charset="0"/>
              <a:buChar char="●"/>
              <a:defRPr>
                <a:latin typeface="Arial" charset="0"/>
                <a:cs typeface="Arial" charset="0"/>
                <a:sym typeface="Arial" charset="0"/>
              </a:defRPr>
            </a:lvl1pPr>
            <a:lvl2pPr lvl="1" indent="-88882">
              <a:buClr>
                <a:srgbClr val="000000"/>
              </a:buClr>
              <a:buFont typeface="Courier New" pitchFamily="49" charset="0"/>
              <a:buChar char="o"/>
              <a:defRPr>
                <a:latin typeface="Arial" charset="0"/>
                <a:cs typeface="Arial" charset="0"/>
                <a:sym typeface="Arial" charset="0"/>
              </a:defRPr>
            </a:lvl2pPr>
            <a:lvl3pPr lvl="2" indent="-88882">
              <a:buClr>
                <a:srgbClr val="000000"/>
              </a:buClr>
              <a:buFont typeface="Wingdings" pitchFamily="2" charset="2"/>
              <a:buChar char="§"/>
              <a:defRPr>
                <a:latin typeface="Arial" charset="0"/>
                <a:cs typeface="Arial" charset="0"/>
                <a:sym typeface="Arial" charset="0"/>
              </a:defRPr>
            </a:lvl3pPr>
            <a:lvl4pPr lvl="3" indent="-88882">
              <a:buClr>
                <a:srgbClr val="000000"/>
              </a:buClr>
              <a:buFont typeface="Arial" charset="0"/>
              <a:buChar char="●"/>
              <a:defRPr>
                <a:latin typeface="Arial" charset="0"/>
                <a:cs typeface="Arial" charset="0"/>
                <a:sym typeface="Arial" charset="0"/>
              </a:defRPr>
            </a:lvl4pPr>
            <a:lvl5pPr lvl="4" indent="-88882">
              <a:buClr>
                <a:srgbClr val="000000"/>
              </a:buClr>
              <a:buFont typeface="Courier New" pitchFamily="49" charset="0"/>
              <a:buChar char="o"/>
              <a:defRPr>
                <a:latin typeface="Arial" charset="0"/>
                <a:cs typeface="Arial" charset="0"/>
                <a:sym typeface="Arial" charset="0"/>
              </a:defRPr>
            </a:lvl5pPr>
          </a:lstStyle>
          <a:p>
            <a:pPr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 lvl="2">
              <a:defRPr/>
            </a:pPr>
            <a:endParaRPr lang="en-US"/>
          </a:p>
          <a:p>
            <a:pPr lvl="3"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  <a:p>
            <a:pPr lvl="4">
              <a:buFont typeface="Arial" charset="0"/>
              <a:buChar char="●"/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78722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 lvl="2">
              <a:defRPr/>
            </a:pPr>
            <a:endParaRPr lang="en-US"/>
          </a:p>
          <a:p>
            <a:pPr lvl="3"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  <a:p>
            <a:pPr lvl="4">
              <a:buFont typeface="Arial" charset="0"/>
              <a:buChar char="●"/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69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356BF95C-0812-4A18-ADE3-6D0FC6B4A4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headEnd/>
            <a:tailEnd/>
          </a:ln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AE40F238-2923-4179-928C-7326F6660E26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marL="57150" indent="0" algn="ctr">
              <a:buNone/>
              <a:defRPr/>
            </a:pPr>
            <a:r>
              <a:rPr lang="en-US" alt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Purpose </a:t>
            </a:r>
          </a:p>
          <a:p>
            <a:pPr marL="57150" indent="0">
              <a:buNone/>
              <a:defRPr/>
            </a:pP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To support healthy birth outcomes, positive early childhood development, and school readiness, and preparation for healthy productive adulthood by providing and assuring access to quality maternal and child health services</a:t>
            </a:r>
            <a:endParaRPr 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Family visiting team is 7</a:t>
            </a: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048FA13B-62D1-48AA-848D-B3F8D3E57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-78392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32720" indent="-276771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29477" indent="-220776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585428" indent="-220776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39778" indent="-220776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00529" indent="-22077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61279" indent="-22077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2029" indent="-22077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2779" indent="-22077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●"/>
            </a:pPr>
            <a:fld id="{4A1354DE-50AE-4D9D-9EF0-38005220ED62}" type="slidenum">
              <a:rPr lang="en-US" altLang="en-US" smtClean="0">
                <a:latin typeface="Arial Narrow" panose="020B0606020202030204" pitchFamily="34" charset="0"/>
              </a:rPr>
              <a:pPr>
                <a:buFont typeface="Arial" panose="020B0604020202020204" pitchFamily="34" charset="0"/>
                <a:buChar char="●"/>
              </a:pPr>
              <a:t>2</a:t>
            </a:fld>
            <a:endParaRPr lang="en-US" altLang="en-US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151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Additional details: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 lvl="2">
              <a:defRPr/>
            </a:pPr>
            <a:endParaRPr lang="en-US"/>
          </a:p>
          <a:p>
            <a:pPr lvl="3"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  <a:p>
            <a:pPr lvl="4">
              <a:buFont typeface="Arial" charset="0"/>
              <a:buChar char="●"/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36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 lvl="1">
              <a:defRPr/>
            </a:pPr>
            <a:endParaRPr lang="en-US"/>
          </a:p>
          <a:p>
            <a:pPr lvl="2">
              <a:defRPr/>
            </a:pPr>
            <a:endParaRPr lang="en-US"/>
          </a:p>
          <a:p>
            <a:pPr lvl="3"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  <a:p>
            <a:pPr lvl="4">
              <a:buFont typeface="Arial" charset="0"/>
              <a:buChar char="●"/>
              <a:defRPr/>
            </a:pPr>
            <a:endParaRPr lang="en-US"/>
          </a:p>
          <a:p>
            <a:pPr lvl="4">
              <a:defRPr/>
            </a:pPr>
            <a:endParaRPr lang="en-US"/>
          </a:p>
          <a:p>
            <a:pPr lvl="4">
              <a:buFont typeface="Wingdings" pitchFamily="2" charset="2"/>
              <a:buChar char="§"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9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24F2DB7A-654F-496C-B5EC-E3AA9C439203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7327237-91CE-4780-918C-7577F32D9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026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4207AF11-0BB8-4E41-B4FE-27E344ED9704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4DB9616-018C-47FB-BBA9-96117B33A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49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1BADA29D-1CA0-4D1C-BDF6-D758C846B19D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4DB956B-854C-4FA9-AF86-536685842D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83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6BEF0675-04AD-4D94-B9D7-6D5C6B7F115F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7344CA78-A60E-42A5-910E-3CD148B022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66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5969CF34-DBF7-4179-837E-C69F64E94ADF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8C6A8FD-3081-40CB-B557-814CCD01D7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64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B37975BA-21E4-4B7D-87FC-BCE7215C1C60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1454CA55-600B-4F35-86D8-66C30F0EE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00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0370E98B-77C2-4FD1-B74B-5A01EDAD0F56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8828624-5537-46F1-AD1F-0E170C225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94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1DFC8EE5-C4DF-42F1-A4D1-42F1BC3DD534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26378C8E-D2C7-4BF0-932C-E8E8F5F3EE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46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2CF2590E-5618-4156-872B-3999F62B65E1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DA68E8A1-C4F4-4AE9-981F-5C6CFF9CC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6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676D7C0C-041B-4F23-9F50-98F4B51B0B89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5353B0C-481A-4983-912A-33ABC7D90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948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9695C3CE-00B2-4EE4-A8E5-0620CAFB0012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1E78408-B9F8-4FFA-99F3-9155DB5D18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458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  <a:sym typeface="Arial"/>
              </a:defRPr>
            </a:lvl1pPr>
          </a:lstStyle>
          <a:p>
            <a:pPr>
              <a:defRPr/>
            </a:pPr>
            <a:fld id="{D0D61E4F-BD3A-40F3-8DE3-8732E71F22EF}" type="datetime1">
              <a:rPr lang="en-US"/>
              <a:pPr>
                <a:defRPr/>
              </a:pPr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  <a:sym typeface="Arial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5FED567-A8B1-46F0-8598-FD8E7FA48C3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rylandphilanthropy.org/events/advancing-racial-equity-maternal-and-child-health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0" y="1905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91440" tIns="45720" rIns="91440" bIns="4572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cs typeface="Times New Roman"/>
              </a:rPr>
              <a:t>            Rhode Island Department of Health</a:t>
            </a:r>
          </a:p>
        </p:txBody>
      </p:sp>
      <p:pic>
        <p:nvPicPr>
          <p:cNvPr id="24578" name="Picture 4" descr="HEALTH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2550"/>
            <a:ext cx="106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62050"/>
            <a:ext cx="8839200" cy="531495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  <a:defRPr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marL="0" indent="0" algn="ctr">
              <a:buNone/>
              <a:defRPr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Maternal and Child Health</a:t>
            </a:r>
          </a:p>
          <a:p>
            <a:pPr marL="0" indent="0">
              <a:buNone/>
              <a:defRPr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Rhode Island </a:t>
            </a:r>
          </a:p>
          <a:p>
            <a:pPr marL="0" indent="0">
              <a:buNone/>
              <a:defRPr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Department of Health </a:t>
            </a:r>
          </a:p>
          <a:p>
            <a:pPr marL="0" indent="0">
              <a:buNone/>
              <a:defRPr/>
            </a:pPr>
            <a:endParaRPr lang="en-US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Perinatal and Early </a:t>
            </a:r>
          </a:p>
          <a:p>
            <a:pPr marL="0" indent="0">
              <a:buNone/>
              <a:defRPr/>
            </a:pPr>
            <a:r>
              <a:rPr lang="en-US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Childhood Health</a:t>
            </a:r>
            <a:endParaRPr lang="en-US" sz="3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7CF5B38-D455-48AF-941D-15BA4F7B8B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572000" y="2667000"/>
            <a:ext cx="4152261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76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172E1C-A39D-42B0-B8CA-4A172CA1242D}"/>
              </a:ext>
            </a:extLst>
          </p:cNvPr>
          <p:cNvSpPr txBox="1"/>
          <p:nvPr/>
        </p:nvSpPr>
        <p:spPr>
          <a:xfrm>
            <a:off x="3006330" y="1015216"/>
            <a:ext cx="3152767" cy="738664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 eaLnBrk="1" hangingPunct="1">
              <a:defRPr/>
            </a:pPr>
            <a:r>
              <a:rPr lang="en-US" sz="1050" b="1" cap="smal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Division of Community Health &amp; Equity</a:t>
            </a:r>
          </a:p>
          <a:p>
            <a:pPr algn="ctr" eaLnBrk="1" hangingPunct="1">
              <a:defRPr/>
            </a:pPr>
            <a:endParaRPr lang="en-US" sz="450" cap="smal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  <a:p>
            <a:pPr algn="ctr">
              <a:defRPr/>
            </a:pPr>
            <a:endParaRPr lang="en-US" sz="900">
              <a:solidFill>
                <a:schemeClr val="bg1"/>
              </a:solidFill>
              <a:latin typeface="Times New Roman"/>
              <a:cs typeface="Times New Roman"/>
              <a:sym typeface="Arial" charset="0"/>
            </a:endParaRPr>
          </a:p>
          <a:p>
            <a:pPr algn="ctr">
              <a:defRPr/>
            </a:pPr>
            <a:r>
              <a:rPr lang="en-US" sz="900">
                <a:solidFill>
                  <a:schemeClr val="bg1"/>
                </a:solidFill>
                <a:latin typeface="Times New Roman"/>
                <a:cs typeface="Times New Roman"/>
                <a:sym typeface="Arial" charset="0"/>
              </a:rPr>
              <a:t>Kristine Campagna,  Associate Director </a:t>
            </a:r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endParaRPr lang="en-US" sz="90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930E27D-DA33-420C-9564-27B16A7EC89E}"/>
              </a:ext>
            </a:extLst>
          </p:cNvPr>
          <p:cNvSpPr txBox="1"/>
          <p:nvPr/>
        </p:nvSpPr>
        <p:spPr>
          <a:xfrm>
            <a:off x="3518544" y="3404676"/>
            <a:ext cx="1663056" cy="69249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Center for Health </a:t>
            </a:r>
          </a:p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Promotion</a:t>
            </a:r>
            <a:endParaRPr lang="en-US" sz="7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Tara Cooper, Chief </a:t>
            </a: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Jennifer Koziol, Deputy </a:t>
            </a:r>
          </a:p>
          <a:p>
            <a:pPr algn="ctr" eaLnBrk="1" hangingPunct="1">
              <a:defRPr/>
            </a:pPr>
            <a:endParaRPr lang="en-US" sz="7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0E4D988-9924-46B1-AFFB-289B509397A2}"/>
              </a:ext>
            </a:extLst>
          </p:cNvPr>
          <p:cNvSpPr txBox="1"/>
          <p:nvPr/>
        </p:nvSpPr>
        <p:spPr>
          <a:xfrm>
            <a:off x="5408476" y="3380406"/>
            <a:ext cx="1678124" cy="577081"/>
          </a:xfrm>
          <a:prstGeom prst="rect">
            <a:avLst/>
          </a:prstGeom>
          <a:solidFill>
            <a:srgbClr val="2616F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Center for Perinatal &amp;  Early Childhood Health</a:t>
            </a: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Blythe Berger, Chief   </a:t>
            </a: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Ann Barone, Deputy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10253F3-737F-48FC-9158-FC2DFFA7AEA5}"/>
              </a:ext>
            </a:extLst>
          </p:cNvPr>
          <p:cNvSpPr txBox="1"/>
          <p:nvPr/>
        </p:nvSpPr>
        <p:spPr>
          <a:xfrm>
            <a:off x="7313476" y="3376941"/>
            <a:ext cx="1678124" cy="692497"/>
          </a:xfrm>
          <a:prstGeom prst="rect">
            <a:avLst/>
          </a:prstGeom>
          <a:solidFill>
            <a:srgbClr val="881DB3"/>
          </a:solidFill>
          <a:ln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Center for </a:t>
            </a:r>
          </a:p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Preventive Services</a:t>
            </a:r>
            <a:endParaRPr lang="en-US" sz="7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Tricia Washburn, Chief</a:t>
            </a:r>
          </a:p>
          <a:p>
            <a:pPr algn="ctr" eaLnBrk="1" hangingPunct="1">
              <a:defRPr/>
            </a:pPr>
            <a:endParaRPr lang="en-US" sz="75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en-US" sz="75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Souni</a:t>
            </a: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 Phanthavong, Deputy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1DD691B-2D76-4513-81E3-A34A12410CF6}"/>
              </a:ext>
            </a:extLst>
          </p:cNvPr>
          <p:cNvSpPr txBox="1"/>
          <p:nvPr/>
        </p:nvSpPr>
        <p:spPr>
          <a:xfrm>
            <a:off x="1678411" y="3429000"/>
            <a:ext cx="1674389" cy="704039"/>
          </a:xfrm>
          <a:prstGeom prst="rect">
            <a:avLst/>
          </a:prstGeom>
          <a:solidFill>
            <a:srgbClr val="B50B0F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Center for </a:t>
            </a:r>
          </a:p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Chronic Care &amp; </a:t>
            </a:r>
          </a:p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Disease Management</a:t>
            </a:r>
            <a:endParaRPr lang="en-US" sz="75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 charset="0"/>
            </a:endParaRP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Nancy Sutton, Chief  </a:t>
            </a:r>
          </a:p>
          <a:p>
            <a:pPr algn="ctr" eaLnBrk="1" hangingPunct="1">
              <a:defRPr/>
            </a:pPr>
            <a:r>
              <a:rPr lang="en-US" sz="75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Eric Lamy, Deputy </a:t>
            </a:r>
          </a:p>
        </p:txBody>
      </p:sp>
      <p:sp>
        <p:nvSpPr>
          <p:cNvPr id="15367" name="TextBox 53">
            <a:extLst>
              <a:ext uri="{FF2B5EF4-FFF2-40B4-BE49-F238E27FC236}">
                <a16:creationId xmlns:a16="http://schemas.microsoft.com/office/drawing/2014/main" id="{A5DAEFD5-5258-4375-B198-24CB13098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7976" y="1672383"/>
            <a:ext cx="1594314" cy="3000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675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Dental Director </a:t>
            </a:r>
          </a:p>
          <a:p>
            <a:pPr algn="ctr" eaLnBrk="1" hangingPunct="1">
              <a:defRPr/>
            </a:pPr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 Zwetchkenbaum, DDS, MPH 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5BA55F8-433E-4CE9-95AE-93ECE50C346B}"/>
              </a:ext>
            </a:extLst>
          </p:cNvPr>
          <p:cNvSpPr txBox="1"/>
          <p:nvPr/>
        </p:nvSpPr>
        <p:spPr>
          <a:xfrm>
            <a:off x="4831119" y="2438780"/>
            <a:ext cx="1594312" cy="3000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675" dirty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Chief Implementation Aide</a:t>
            </a:r>
          </a:p>
          <a:p>
            <a:pPr algn="ctr" eaLnBrk="1" hangingPunct="1">
              <a:defRPr/>
            </a:pPr>
            <a:r>
              <a:rPr lang="en-US" sz="675" dirty="0"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Michelle Place</a:t>
            </a:r>
          </a:p>
        </p:txBody>
      </p:sp>
      <p:sp>
        <p:nvSpPr>
          <p:cNvPr id="15370" name="TextBox 57">
            <a:extLst>
              <a:ext uri="{FF2B5EF4-FFF2-40B4-BE49-F238E27FC236}">
                <a16:creationId xmlns:a16="http://schemas.microsoft.com/office/drawing/2014/main" id="{13D3ECC3-7322-47F0-8BFC-2B9A41CCC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1886" y="5181308"/>
            <a:ext cx="1693788" cy="30008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Diabetes/Heart Disease/Stroke   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Megan Fallon Sheridan </a:t>
            </a:r>
            <a:endParaRPr lang="en-US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1" name="TextBox 60">
            <a:extLst>
              <a:ext uri="{FF2B5EF4-FFF2-40B4-BE49-F238E27FC236}">
                <a16:creationId xmlns:a16="http://schemas.microsoft.com/office/drawing/2014/main" id="{3764967A-5F86-4939-8AA9-19747962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355" y="4130589"/>
            <a:ext cx="1698500" cy="30008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Chronic Disease Self-Management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Jasmine Franco  </a:t>
            </a:r>
          </a:p>
        </p:txBody>
      </p:sp>
      <p:sp>
        <p:nvSpPr>
          <p:cNvPr id="15374" name="TextBox 63">
            <a:extLst>
              <a:ext uri="{FF2B5EF4-FFF2-40B4-BE49-F238E27FC236}">
                <a16:creationId xmlns:a16="http://schemas.microsoft.com/office/drawing/2014/main" id="{56DBF0F0-6370-4B88-85C1-60ECA11AE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355" y="4441124"/>
            <a:ext cx="1698500" cy="30008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Women’s Cancer Screening Programs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 Lamy  </a:t>
            </a:r>
          </a:p>
        </p:txBody>
      </p:sp>
      <p:sp>
        <p:nvSpPr>
          <p:cNvPr id="15375" name="TextBox 75">
            <a:extLst>
              <a:ext uri="{FF2B5EF4-FFF2-40B4-BE49-F238E27FC236}">
                <a16:creationId xmlns:a16="http://schemas.microsoft.com/office/drawing/2014/main" id="{FF21C659-93EB-4CB8-A61C-4E1FAF0C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8544" y="4109940"/>
            <a:ext cx="1663056" cy="300082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Overdose Prevention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Jennifer Andrade-Koziol </a:t>
            </a:r>
          </a:p>
        </p:txBody>
      </p:sp>
      <p:sp>
        <p:nvSpPr>
          <p:cNvPr id="15376" name="TextBox 77">
            <a:extLst>
              <a:ext uri="{FF2B5EF4-FFF2-40B4-BE49-F238E27FC236}">
                <a16:creationId xmlns:a16="http://schemas.microsoft.com/office/drawing/2014/main" id="{1795E804-14FC-4550-A42A-706FD560A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978" y="4758226"/>
            <a:ext cx="1645622" cy="300082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Violence &amp; Injury Prevention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TBD</a:t>
            </a:r>
          </a:p>
        </p:txBody>
      </p:sp>
      <p:sp>
        <p:nvSpPr>
          <p:cNvPr id="15377" name="TextBox 78">
            <a:extLst>
              <a:ext uri="{FF2B5EF4-FFF2-40B4-BE49-F238E27FC236}">
                <a16:creationId xmlns:a16="http://schemas.microsoft.com/office/drawing/2014/main" id="{81E60B52-ECFD-485B-B45F-5AA36FB58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56" y="4427896"/>
            <a:ext cx="1643744" cy="300082"/>
          </a:xfrm>
          <a:prstGeom prst="rect">
            <a:avLst/>
          </a:prstGeom>
          <a:noFill/>
          <a:ln w="1905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Tobacco Control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Kirsten Skelly</a:t>
            </a:r>
          </a:p>
        </p:txBody>
      </p:sp>
      <p:sp>
        <p:nvSpPr>
          <p:cNvPr id="15378" name="TextBox 83">
            <a:extLst>
              <a:ext uri="{FF2B5EF4-FFF2-40B4-BE49-F238E27FC236}">
                <a16:creationId xmlns:a16="http://schemas.microsoft.com/office/drawing/2014/main" id="{E83D73F3-7C89-4F8E-A17C-7B430B16F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425" y="5076553"/>
            <a:ext cx="1684175" cy="300082"/>
          </a:xfrm>
          <a:prstGeom prst="rect">
            <a:avLst/>
          </a:prstGeom>
          <a:noFill/>
          <a:ln w="19050">
            <a:solidFill>
              <a:srgbClr val="881D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Oral Health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Sadie DeCourcy </a:t>
            </a:r>
          </a:p>
        </p:txBody>
      </p:sp>
      <p:sp>
        <p:nvSpPr>
          <p:cNvPr id="15379" name="TextBox 84">
            <a:extLst>
              <a:ext uri="{FF2B5EF4-FFF2-40B4-BE49-F238E27FC236}">
                <a16:creationId xmlns:a16="http://schemas.microsoft.com/office/drawing/2014/main" id="{4555FC64-F7B6-44E4-9608-00F744563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476" y="4737387"/>
            <a:ext cx="1678124" cy="300082"/>
          </a:xfrm>
          <a:prstGeom prst="rect">
            <a:avLst/>
          </a:prstGeom>
          <a:noFill/>
          <a:ln w="19050">
            <a:solidFill>
              <a:srgbClr val="881D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Immunization (child &amp; adult)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Lisa Gargano </a:t>
            </a:r>
          </a:p>
        </p:txBody>
      </p:sp>
      <p:sp>
        <p:nvSpPr>
          <p:cNvPr id="15381" name="TextBox 86">
            <a:extLst>
              <a:ext uri="{FF2B5EF4-FFF2-40B4-BE49-F238E27FC236}">
                <a16:creationId xmlns:a16="http://schemas.microsoft.com/office/drawing/2014/main" id="{8883B72A-66B4-4224-8DAD-E57E06202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476" y="4104208"/>
            <a:ext cx="1678124" cy="300082"/>
          </a:xfrm>
          <a:prstGeom prst="rect">
            <a:avLst/>
          </a:prstGeom>
          <a:noFill/>
          <a:ln w="19050">
            <a:solidFill>
              <a:srgbClr val="881D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Adolescent, School &amp; Reproductive Health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Sounivone Phanthavong </a:t>
            </a:r>
            <a:endParaRPr lang="en-US" altLang="en-US" sz="67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3" name="TextBox 90">
            <a:extLst>
              <a:ext uri="{FF2B5EF4-FFF2-40B4-BE49-F238E27FC236}">
                <a16:creationId xmlns:a16="http://schemas.microsoft.com/office/drawing/2014/main" id="{97950B19-8F95-41B0-9264-B201F4978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426" y="4576718"/>
            <a:ext cx="1678124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Connections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Kelley Russel</a:t>
            </a:r>
          </a:p>
        </p:txBody>
      </p:sp>
      <p:sp>
        <p:nvSpPr>
          <p:cNvPr id="15384" name="TextBox 91">
            <a:extLst>
              <a:ext uri="{FF2B5EF4-FFF2-40B4-BE49-F238E27FC236}">
                <a16:creationId xmlns:a16="http://schemas.microsoft.com/office/drawing/2014/main" id="{77F44A17-693E-4DD5-ADCD-4B0EB469C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426" y="4914236"/>
            <a:ext cx="1678124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Newborn Screening &amp; Follow-Up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Emily Eisenstein </a:t>
            </a:r>
          </a:p>
        </p:txBody>
      </p:sp>
      <p:sp>
        <p:nvSpPr>
          <p:cNvPr id="15385" name="TextBox 92">
            <a:extLst>
              <a:ext uri="{FF2B5EF4-FFF2-40B4-BE49-F238E27FC236}">
                <a16:creationId xmlns:a16="http://schemas.microsoft.com/office/drawing/2014/main" id="{236D656E-3EBC-4994-818D-3A2EC8EA6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426" y="4250714"/>
            <a:ext cx="1678124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 Home Visiting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Sara Remington </a:t>
            </a:r>
          </a:p>
        </p:txBody>
      </p:sp>
      <p:sp>
        <p:nvSpPr>
          <p:cNvPr id="15387" name="TextBox 59">
            <a:extLst>
              <a:ext uri="{FF2B5EF4-FFF2-40B4-BE49-F238E27FC236}">
                <a16:creationId xmlns:a16="http://schemas.microsoft.com/office/drawing/2014/main" id="{BEAE4F82-84D5-40DA-9C1B-4DFAF838A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427" y="5603355"/>
            <a:ext cx="1678123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Women, Infants &amp; Children</a:t>
            </a:r>
          </a:p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(WIC) </a:t>
            </a:r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 Barone </a:t>
            </a:r>
          </a:p>
        </p:txBody>
      </p:sp>
      <p:pic>
        <p:nvPicPr>
          <p:cNvPr id="15388" name="Picture 4" descr="HEALTH_white">
            <a:extLst>
              <a:ext uri="{FF2B5EF4-FFF2-40B4-BE49-F238E27FC236}">
                <a16:creationId xmlns:a16="http://schemas.microsoft.com/office/drawing/2014/main" id="{FAB76A8F-6C64-44F9-BF6C-1A671D1E1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894160"/>
            <a:ext cx="633413" cy="60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89" name="Footer Placeholder 1">
            <a:extLst>
              <a:ext uri="{FF2B5EF4-FFF2-40B4-BE49-F238E27FC236}">
                <a16:creationId xmlns:a16="http://schemas.microsoft.com/office/drawing/2014/main" id="{5F6F600A-B122-4E30-B71A-F20ED1A0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654649" y="5644117"/>
            <a:ext cx="914400" cy="1833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557213" indent="-214313"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857250" indent="-171450"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200150" indent="-171450"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1543050" indent="-171450"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n-US" altLang="en-US" sz="7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July 2024</a:t>
            </a:r>
          </a:p>
        </p:txBody>
      </p:sp>
      <p:pic>
        <p:nvPicPr>
          <p:cNvPr id="15390" name="Picture 42">
            <a:extLst>
              <a:ext uri="{FF2B5EF4-FFF2-40B4-BE49-F238E27FC236}">
                <a16:creationId xmlns:a16="http://schemas.microsoft.com/office/drawing/2014/main" id="{FA18ECFC-D3A7-4CE8-9C93-7B664FA64B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519" y="975122"/>
            <a:ext cx="1132031" cy="108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3629B1-5646-497E-B67F-3C3C09BC97D9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4582714" y="1753880"/>
            <a:ext cx="4450" cy="1496951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C084EA-800C-4B76-9168-C1F58403BC06}"/>
              </a:ext>
            </a:extLst>
          </p:cNvPr>
          <p:cNvCxnSpPr>
            <a:cxnSpLocks/>
          </p:cNvCxnSpPr>
          <p:nvPr/>
        </p:nvCxnSpPr>
        <p:spPr>
          <a:xfrm>
            <a:off x="838200" y="3240661"/>
            <a:ext cx="6733613" cy="1017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BD70825-80EF-4DD6-B90B-AA58065CAF12}"/>
              </a:ext>
            </a:extLst>
          </p:cNvPr>
          <p:cNvCxnSpPr>
            <a:cxnSpLocks/>
          </p:cNvCxnSpPr>
          <p:nvPr/>
        </p:nvCxnSpPr>
        <p:spPr>
          <a:xfrm>
            <a:off x="4584725" y="2612435"/>
            <a:ext cx="225598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470B909-4121-4E0C-9D8B-99AAD319D530}"/>
              </a:ext>
            </a:extLst>
          </p:cNvPr>
          <p:cNvCxnSpPr>
            <a:cxnSpLocks/>
          </p:cNvCxnSpPr>
          <p:nvPr/>
        </p:nvCxnSpPr>
        <p:spPr>
          <a:xfrm>
            <a:off x="4582715" y="1795463"/>
            <a:ext cx="18692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95" name="Picture 1">
            <a:extLst>
              <a:ext uri="{FF2B5EF4-FFF2-40B4-BE49-F238E27FC236}">
                <a16:creationId xmlns:a16="http://schemas.microsoft.com/office/drawing/2014/main" id="{E55B7557-E9C1-42B3-82C9-2A25ABA5C8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72" y="266576"/>
            <a:ext cx="997222" cy="8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7A37DEF-C713-4745-8878-7E85F5BEF11D}"/>
              </a:ext>
            </a:extLst>
          </p:cNvPr>
          <p:cNvCxnSpPr>
            <a:cxnSpLocks/>
          </p:cNvCxnSpPr>
          <p:nvPr/>
        </p:nvCxnSpPr>
        <p:spPr>
          <a:xfrm>
            <a:off x="7571813" y="3261139"/>
            <a:ext cx="0" cy="10829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814CE86-5ECC-4F5D-9A72-1986CE1B43F1}"/>
              </a:ext>
            </a:extLst>
          </p:cNvPr>
          <p:cNvCxnSpPr>
            <a:cxnSpLocks/>
            <a:endCxn id="51" idx="0"/>
          </p:cNvCxnSpPr>
          <p:nvPr/>
        </p:nvCxnSpPr>
        <p:spPr>
          <a:xfrm>
            <a:off x="6247538" y="3250165"/>
            <a:ext cx="0" cy="13024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322EDD6-1FED-4708-B20C-86721D023F19}"/>
              </a:ext>
            </a:extLst>
          </p:cNvPr>
          <p:cNvCxnSpPr>
            <a:cxnSpLocks/>
            <a:stCxn id="50" idx="0"/>
          </p:cNvCxnSpPr>
          <p:nvPr/>
        </p:nvCxnSpPr>
        <p:spPr>
          <a:xfrm flipV="1">
            <a:off x="4350072" y="3261140"/>
            <a:ext cx="8296" cy="14353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62">
            <a:extLst>
              <a:ext uri="{FF2B5EF4-FFF2-40B4-BE49-F238E27FC236}">
                <a16:creationId xmlns:a16="http://schemas.microsoft.com/office/drawing/2014/main" id="{5E6E134C-6FEE-4963-8A96-200A8D26A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411" y="4754052"/>
            <a:ext cx="1698500" cy="403957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Cancer Control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CKelly Smith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 Andoscia </a:t>
            </a:r>
          </a:p>
        </p:txBody>
      </p:sp>
      <p:sp>
        <p:nvSpPr>
          <p:cNvPr id="15402" name="TextBox 53">
            <a:extLst>
              <a:ext uri="{FF2B5EF4-FFF2-40B4-BE49-F238E27FC236}">
                <a16:creationId xmlns:a16="http://schemas.microsoft.com/office/drawing/2014/main" id="{88FF07CE-5810-45D8-AE2C-A8598FBB2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703" y="2083274"/>
            <a:ext cx="1642362" cy="3000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Director</a:t>
            </a:r>
          </a:p>
          <a:p>
            <a:pPr algn="ctr" eaLnBrk="1" hangingPunct="1"/>
            <a:r>
              <a:rPr lang="en-US" altLang="en-US" sz="675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Tosin</a:t>
            </a:r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Ojugbele, MD</a:t>
            </a:r>
          </a:p>
        </p:txBody>
      </p:sp>
      <p:sp>
        <p:nvSpPr>
          <p:cNvPr id="43" name="TextBox 90">
            <a:extLst>
              <a:ext uri="{FF2B5EF4-FFF2-40B4-BE49-F238E27FC236}">
                <a16:creationId xmlns:a16="http://schemas.microsoft.com/office/drawing/2014/main" id="{43DBF00C-AAAF-43B1-B8F1-C5E525814A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621" y="5265837"/>
            <a:ext cx="1658485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Pediatric Mental Health Access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Kristen Lehoullier </a:t>
            </a:r>
          </a:p>
        </p:txBody>
      </p:sp>
      <p:sp>
        <p:nvSpPr>
          <p:cNvPr id="47" name="TextBox 61">
            <a:extLst>
              <a:ext uri="{FF2B5EF4-FFF2-40B4-BE49-F238E27FC236}">
                <a16:creationId xmlns:a16="http://schemas.microsoft.com/office/drawing/2014/main" id="{9282CC1F-3515-49D0-9F37-CDCFADBB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476" y="4419511"/>
            <a:ext cx="1678124" cy="300082"/>
          </a:xfrm>
          <a:prstGeom prst="rect">
            <a:avLst/>
          </a:prstGeom>
          <a:noFill/>
          <a:ln w="19050">
            <a:solidFill>
              <a:srgbClr val="881DB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Asthma Control Program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Ashley Fogarty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330489B-7C6F-4CF6-B568-19FB127257BD}"/>
              </a:ext>
            </a:extLst>
          </p:cNvPr>
          <p:cNvSpPr txBox="1"/>
          <p:nvPr/>
        </p:nvSpPr>
        <p:spPr>
          <a:xfrm>
            <a:off x="158228" y="3406902"/>
            <a:ext cx="1415778" cy="565539"/>
          </a:xfrm>
          <a:prstGeom prst="rect">
            <a:avLst/>
          </a:prstGeom>
          <a:solidFill>
            <a:srgbClr val="C6186B"/>
          </a:solidFill>
          <a:ln>
            <a:solidFill>
              <a:schemeClr val="tx1"/>
            </a:solidFill>
          </a:ln>
        </p:spPr>
        <p:txBody>
          <a:bodyPr wrap="square" lIns="68580" tIns="34290" rIns="68580" bIns="34290" anchor="t">
            <a:spAutoFit/>
          </a:bodyPr>
          <a:lstStyle/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Community &amp; Family Health</a:t>
            </a:r>
          </a:p>
          <a:p>
            <a:pPr algn="ctr" eaLnBrk="1" hangingPunct="1">
              <a:defRPr/>
            </a:pPr>
            <a:r>
              <a:rPr lang="en-US" sz="825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 charset="0"/>
              </a:rPr>
              <a:t> </a:t>
            </a:r>
            <a:r>
              <a:rPr lang="en-US" sz="750" dirty="0">
                <a:solidFill>
                  <a:schemeClr val="bg1"/>
                </a:solidFill>
                <a:latin typeface="Times New Roman"/>
                <a:cs typeface="Times New Roman"/>
                <a:sym typeface="Arial" charset="0"/>
              </a:rPr>
              <a:t>Deborah Garneau, MCH Director </a:t>
            </a:r>
            <a:endParaRPr lang="en-US" sz="75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54" name="TextBox 61">
            <a:extLst>
              <a:ext uri="{FF2B5EF4-FFF2-40B4-BE49-F238E27FC236}">
                <a16:creationId xmlns:a16="http://schemas.microsoft.com/office/drawing/2014/main" id="{91248F62-AF93-40F6-B1F3-FF84F87B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08218"/>
            <a:ext cx="1441211" cy="403957"/>
          </a:xfrm>
          <a:prstGeom prst="rect">
            <a:avLst/>
          </a:prstGeom>
          <a:noFill/>
          <a:ln w="19050">
            <a:solidFill>
              <a:srgbClr val="C6186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MOMs Psychiatric Referral Network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Beasley </a:t>
            </a:r>
          </a:p>
        </p:txBody>
      </p:sp>
      <p:sp>
        <p:nvSpPr>
          <p:cNvPr id="57" name="TextBox 61">
            <a:extLst>
              <a:ext uri="{FF2B5EF4-FFF2-40B4-BE49-F238E27FC236}">
                <a16:creationId xmlns:a16="http://schemas.microsoft.com/office/drawing/2014/main" id="{FD4E9045-8BE3-40ED-B042-AF9C6C345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547" y="3979182"/>
            <a:ext cx="1426064" cy="403957"/>
          </a:xfrm>
          <a:prstGeom prst="rect">
            <a:avLst/>
          </a:prstGeom>
          <a:noFill/>
          <a:ln w="19050">
            <a:solidFill>
              <a:srgbClr val="C6186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MCH/Title V Block Grant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Coordinator – Aidea Downie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Needs - Colleen Polselli </a:t>
            </a:r>
          </a:p>
        </p:txBody>
      </p:sp>
      <p:sp>
        <p:nvSpPr>
          <p:cNvPr id="58" name="TextBox 59">
            <a:extLst>
              <a:ext uri="{FF2B5EF4-FFF2-40B4-BE49-F238E27FC236}">
                <a16:creationId xmlns:a16="http://schemas.microsoft.com/office/drawing/2014/main" id="{A0359126-6570-4566-AD5A-EB9E463A7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3427" y="3948360"/>
            <a:ext cx="1678123" cy="300082"/>
          </a:xfrm>
          <a:prstGeom prst="rect">
            <a:avLst/>
          </a:prstGeom>
          <a:noFill/>
          <a:ln w="19050">
            <a:solidFill>
              <a:srgbClr val="2616F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Childhood Systems Work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Blythe Berger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1DD239-8991-2A2E-1A67-1D482CCF3971}"/>
              </a:ext>
            </a:extLst>
          </p:cNvPr>
          <p:cNvCxnSpPr>
            <a:endCxn id="53" idx="0"/>
          </p:cNvCxnSpPr>
          <p:nvPr/>
        </p:nvCxnSpPr>
        <p:spPr>
          <a:xfrm flipH="1">
            <a:off x="2515606" y="3240661"/>
            <a:ext cx="12055" cy="188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534426E-E61D-BC57-76B4-502D1AA2213E}"/>
              </a:ext>
            </a:extLst>
          </p:cNvPr>
          <p:cNvCxnSpPr>
            <a:cxnSpLocks/>
          </p:cNvCxnSpPr>
          <p:nvPr/>
        </p:nvCxnSpPr>
        <p:spPr>
          <a:xfrm>
            <a:off x="838200" y="3237182"/>
            <a:ext cx="0" cy="169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64ECA4-01B6-BDAE-4A0B-ECBF44CFDCBB}"/>
              </a:ext>
            </a:extLst>
          </p:cNvPr>
          <p:cNvCxnSpPr>
            <a:stCxn id="15402" idx="3"/>
          </p:cNvCxnSpPr>
          <p:nvPr/>
        </p:nvCxnSpPr>
        <p:spPr>
          <a:xfrm>
            <a:off x="4294065" y="2233315"/>
            <a:ext cx="2886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DC9182FE-EC25-C811-6D3B-C1E027031BE2}"/>
              </a:ext>
            </a:extLst>
          </p:cNvPr>
          <p:cNvSpPr/>
          <p:nvPr/>
        </p:nvSpPr>
        <p:spPr>
          <a:xfrm>
            <a:off x="5253799" y="5585704"/>
            <a:ext cx="2116825" cy="458487"/>
          </a:xfrm>
          <a:prstGeom prst="ellipse">
            <a:avLst/>
          </a:prstGeom>
          <a:noFill/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7">
            <a:extLst>
              <a:ext uri="{FF2B5EF4-FFF2-40B4-BE49-F238E27FC236}">
                <a16:creationId xmlns:a16="http://schemas.microsoft.com/office/drawing/2014/main" id="{2C4F7F03-C365-4543-AE5F-98B3EBA51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012" y="5486219"/>
            <a:ext cx="1693788" cy="30008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Eating/Active Living    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Randi </a:t>
            </a:r>
            <a:r>
              <a:rPr lang="en-US" altLang="en-US" sz="675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Behlumer</a:t>
            </a:r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086E2EF-4A79-47F5-9D94-1E5717AEA39A}"/>
              </a:ext>
            </a:extLst>
          </p:cNvPr>
          <p:cNvSpPr/>
          <p:nvPr/>
        </p:nvSpPr>
        <p:spPr>
          <a:xfrm>
            <a:off x="2469549" y="1927129"/>
            <a:ext cx="2110610" cy="643722"/>
          </a:xfrm>
          <a:prstGeom prst="ellipse">
            <a:avLst/>
          </a:prstGeom>
          <a:noFill/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4820464-72C5-4B0F-B4A5-CDD71D4399F3}"/>
              </a:ext>
            </a:extLst>
          </p:cNvPr>
          <p:cNvSpPr/>
          <p:nvPr/>
        </p:nvSpPr>
        <p:spPr>
          <a:xfrm>
            <a:off x="1428339" y="5340525"/>
            <a:ext cx="2090205" cy="643722"/>
          </a:xfrm>
          <a:prstGeom prst="ellipse">
            <a:avLst/>
          </a:prstGeom>
          <a:noFill/>
          <a:ln>
            <a:solidFill>
              <a:srgbClr val="99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69EA68-D1AC-4E84-9235-9B8CA9BDB759}"/>
              </a:ext>
            </a:extLst>
          </p:cNvPr>
          <p:cNvCxnSpPr/>
          <p:nvPr/>
        </p:nvCxnSpPr>
        <p:spPr>
          <a:xfrm>
            <a:off x="3911836" y="2527879"/>
            <a:ext cx="2057400" cy="3014854"/>
          </a:xfrm>
          <a:prstGeom prst="straightConnector1">
            <a:avLst/>
          </a:prstGeom>
          <a:ln>
            <a:solidFill>
              <a:srgbClr val="999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07265CE-A329-4F34-A6C3-D88275816AEC}"/>
              </a:ext>
            </a:extLst>
          </p:cNvPr>
          <p:cNvCxnSpPr>
            <a:cxnSpLocks/>
          </p:cNvCxnSpPr>
          <p:nvPr/>
        </p:nvCxnSpPr>
        <p:spPr>
          <a:xfrm flipH="1">
            <a:off x="2569163" y="2570849"/>
            <a:ext cx="738179" cy="2760500"/>
          </a:xfrm>
          <a:prstGeom prst="straightConnector1">
            <a:avLst/>
          </a:prstGeom>
          <a:ln>
            <a:solidFill>
              <a:srgbClr val="9999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E3BF25-FAE7-4302-A956-00728D9F4583}"/>
              </a:ext>
            </a:extLst>
          </p:cNvPr>
          <p:cNvCxnSpPr>
            <a:stCxn id="63" idx="6"/>
            <a:endCxn id="16" idx="2"/>
          </p:cNvCxnSpPr>
          <p:nvPr/>
        </p:nvCxnSpPr>
        <p:spPr>
          <a:xfrm>
            <a:off x="3518544" y="5662386"/>
            <a:ext cx="1735255" cy="1525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1">
            <a:extLst>
              <a:ext uri="{FF2B5EF4-FFF2-40B4-BE49-F238E27FC236}">
                <a16:creationId xmlns:a16="http://schemas.microsoft.com/office/drawing/2014/main" id="{AECEEE39-E54B-4DC2-8BC0-C12ACECB2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49" y="4810361"/>
            <a:ext cx="1441211" cy="403957"/>
          </a:xfrm>
          <a:prstGeom prst="rect">
            <a:avLst/>
          </a:prstGeom>
          <a:noFill/>
          <a:ln w="19050">
            <a:solidFill>
              <a:srgbClr val="C6186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7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Perinatal Quality Collaborative Network</a:t>
            </a:r>
          </a:p>
          <a:p>
            <a:pPr algn="ctr" eaLnBrk="1" hangingPunct="1"/>
            <a:r>
              <a:rPr lang="en-US" altLang="en-US" sz="675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 Garneau </a:t>
            </a:r>
          </a:p>
        </p:txBody>
      </p:sp>
    </p:spTree>
    <p:extLst>
      <p:ext uri="{BB962C8B-B14F-4D97-AF65-F5344CB8AC3E}">
        <p14:creationId xmlns:p14="http://schemas.microsoft.com/office/powerpoint/2010/main" val="92038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0" y="1905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91440" tIns="45720" rIns="91440" bIns="45720"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Times New Roman"/>
                <a:cs typeface="Times New Roman"/>
              </a:rPr>
              <a:t>               Current Project Opportunity</a:t>
            </a:r>
            <a:endParaRPr lang="en-US" sz="32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pic>
        <p:nvPicPr>
          <p:cNvPr id="24578" name="Picture 4" descr="HEALTH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2550"/>
            <a:ext cx="106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72258"/>
            <a:ext cx="8839200" cy="5700934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2000" b="1" dirty="0"/>
              <a:t>Supporting Parents and Babies to Breastfeed for the 1</a:t>
            </a:r>
            <a:r>
              <a:rPr lang="en-US" sz="2000" b="1" baseline="30000" dirty="0"/>
              <a:t>st</a:t>
            </a:r>
            <a:r>
              <a:rPr lang="en-US" sz="2000" b="1" dirty="0"/>
              <a:t> year.</a:t>
            </a:r>
            <a:endParaRPr lang="en-US" sz="2000" b="1" dirty="0">
              <a:ea typeface="Calibri"/>
              <a:cs typeface="Calibri"/>
            </a:endParaRPr>
          </a:p>
          <a:p>
            <a:pPr marL="0" indent="0">
              <a:lnSpc>
                <a:spcPts val="1200"/>
              </a:lnSpc>
              <a:buNone/>
            </a:pPr>
            <a:endParaRPr lang="en-US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/>
              <a:t>Project: </a:t>
            </a:r>
            <a:r>
              <a:rPr lang="en-US" sz="2000" dirty="0"/>
              <a:t>Work with partners at the state and in the community to co-create and implement a RI Statewide Breastfeeding Plan to increase breastfeeding rates to support optimal child development and learning.</a:t>
            </a:r>
          </a:p>
          <a:p>
            <a:pPr marL="0" indent="0">
              <a:lnSpc>
                <a:spcPts val="900"/>
              </a:lnSpc>
              <a:spcBef>
                <a:spcPts val="600"/>
              </a:spcBef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Student Role: </a:t>
            </a:r>
            <a:r>
              <a:rPr lang="en-US" sz="2000" dirty="0"/>
              <a:t>As part of the state team, assist in documenting, organizing and enacting a one year implementation plan (part of a larger five year strategic plan) to increase breastfeeding rates and tackle breastfeeding inequities in the state of RI through strategies inclusive of communications, policy change, education etc. 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Goal: </a:t>
            </a:r>
            <a:r>
              <a:rPr lang="en-US" sz="2000" dirty="0"/>
              <a:t> Statewide changes to policy, communication, education and systems that will result in an increase in breastfeeding. </a:t>
            </a:r>
          </a:p>
          <a:p>
            <a:pPr marL="0" indent="0">
              <a:lnSpc>
                <a:spcPts val="1200"/>
              </a:lnSpc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Student will: </a:t>
            </a:r>
            <a:r>
              <a:rPr lang="en-US" sz="2000" dirty="0"/>
              <a:t>Gain experience in subject of state systems, breastfeeding support and strategic planning &amp; policy development.</a:t>
            </a:r>
          </a:p>
          <a:p>
            <a:pPr marL="0" indent="0">
              <a:lnSpc>
                <a:spcPts val="900"/>
              </a:lnSpc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Deliverables: </a:t>
            </a:r>
            <a:r>
              <a:rPr lang="en-US" sz="2000" dirty="0"/>
              <a:t>Develop draft communications and surveys for stakeholder engagement/involvement &amp; conduct research and summarize research for team.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548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 bwMode="auto">
          <a:xfrm>
            <a:off x="0" y="19050"/>
            <a:ext cx="9144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Current Project Opportunities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578" name="Picture 4" descr="HEALTH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2550"/>
            <a:ext cx="106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72258"/>
            <a:ext cx="8839200" cy="5700934"/>
          </a:xfrm>
          <a:solidFill>
            <a:schemeClr val="bg1"/>
          </a:solidFill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600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60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7899225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FF89EE5D6954295F9272BDF9C0EA7" ma:contentTypeVersion="10" ma:contentTypeDescription="Create a new document." ma:contentTypeScope="" ma:versionID="5a1431606b2b9734e3d4f2c4099fe0de">
  <xsd:schema xmlns:xsd="http://www.w3.org/2001/XMLSchema" xmlns:xs="http://www.w3.org/2001/XMLSchema" xmlns:p="http://schemas.microsoft.com/office/2006/metadata/properties" xmlns:ns3="2a5591d9-0874-4d4e-b425-3323f8f38196" xmlns:ns4="7a7819fc-ec2f-44ac-8869-3a6dee36595f" targetNamespace="http://schemas.microsoft.com/office/2006/metadata/properties" ma:root="true" ma:fieldsID="88d13422e07b09e05585ebd8e61663a9" ns3:_="" ns4:_="">
    <xsd:import namespace="2a5591d9-0874-4d4e-b425-3323f8f38196"/>
    <xsd:import namespace="7a7819fc-ec2f-44ac-8869-3a6dee36595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5591d9-0874-4d4e-b425-3323f8f38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819fc-ec2f-44ac-8869-3a6dee36595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F0FA88-D4F1-42B8-9020-87E83E231F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B2ADF9-A546-4FFE-99FD-24D06A9432D4}">
  <ds:schemaRefs>
    <ds:schemaRef ds:uri="http://purl.org/dc/dcmitype/"/>
    <ds:schemaRef ds:uri="http://purl.org/dc/terms/"/>
    <ds:schemaRef ds:uri="2a5591d9-0874-4d4e-b425-3323f8f38196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a7819fc-ec2f-44ac-8869-3a6dee36595f"/>
  </ds:schemaRefs>
</ds:datastoreItem>
</file>

<file path=customXml/itemProps3.xml><?xml version="1.0" encoding="utf-8"?>
<ds:datastoreItem xmlns:ds="http://schemas.openxmlformats.org/officeDocument/2006/customXml" ds:itemID="{DAB44A4F-E358-473A-8212-5E8F830C9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5591d9-0874-4d4e-b425-3323f8f38196"/>
    <ds:schemaRef ds:uri="7a7819fc-ec2f-44ac-8869-3a6dee3659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15593</TotalTime>
  <Words>499</Words>
  <Application>Microsoft Office PowerPoint</Application>
  <PresentationFormat>On-screen Show (4:3)</PresentationFormat>
  <Paragraphs>132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Courier New</vt:lpstr>
      <vt:lpstr>Times New Roman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Raymond</dc:creator>
  <cp:lastModifiedBy>Berger, Blythe (RIDOH)</cp:lastModifiedBy>
  <cp:revision>510</cp:revision>
  <cp:lastPrinted>2023-08-29T18:56:04Z</cp:lastPrinted>
  <dcterms:modified xsi:type="dcterms:W3CDTF">2024-09-02T12:03:45Z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0x010100751FF89EE5D6954295F9272BDF9C0EA7</vt:lpwstr>
  </property>
</Properties>
</file>