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rimo Bold" charset="1" panose="020B0704020202020204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Open Sauce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notesMasters/notesMaster1.xml" Type="http://schemas.openxmlformats.org/officeDocument/2006/relationships/notesMaster"/><Relationship Id="rId11" Target="theme/theme2.xml" Type="http://schemas.openxmlformats.org/officeDocument/2006/relationships/theme"/><Relationship Id="rId12" Target="notesSlides/notesSlide1.xml" Type="http://schemas.openxmlformats.org/officeDocument/2006/relationships/notes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Maria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Georgia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https://www.youtube.com/watch?v=1txXcHXYntM" TargetMode="External" Type="http://schemas.openxmlformats.org/officeDocument/2006/relationships/video"/><Relationship Id="rId6" Target="https://www.youtube.com/watch?v=1txXcHXYntM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39.png" Type="http://schemas.openxmlformats.org/officeDocument/2006/relationships/image"/><Relationship Id="rId39" Target="../media/image4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3197" y="7366612"/>
            <a:ext cx="16902690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27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-18302" y="1584050"/>
            <a:ext cx="18306302" cy="7194925"/>
            <a:chOff x="0" y="0"/>
            <a:chExt cx="4821413" cy="18949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21413" cy="1894960"/>
            </a:xfrm>
            <a:custGeom>
              <a:avLst/>
              <a:gdLst/>
              <a:ahLst/>
              <a:cxnLst/>
              <a:rect r="r" b="b" t="t" l="l"/>
              <a:pathLst>
                <a:path h="1894960" w="4821413">
                  <a:moveTo>
                    <a:pt x="0" y="0"/>
                  </a:moveTo>
                  <a:lnTo>
                    <a:pt x="4821413" y="0"/>
                  </a:lnTo>
                  <a:lnTo>
                    <a:pt x="4821413" y="1894960"/>
                  </a:lnTo>
                  <a:lnTo>
                    <a:pt x="0" y="1894960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21413" cy="1942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57506" y="1584050"/>
            <a:ext cx="5901754" cy="3093061"/>
          </a:xfrm>
          <a:custGeom>
            <a:avLst/>
            <a:gdLst/>
            <a:ahLst/>
            <a:cxnLst/>
            <a:rect r="r" b="b" t="t" l="l"/>
            <a:pathLst>
              <a:path h="3093061" w="5901754">
                <a:moveTo>
                  <a:pt x="0" y="0"/>
                </a:moveTo>
                <a:lnTo>
                  <a:pt x="5901754" y="0"/>
                </a:lnTo>
                <a:lnTo>
                  <a:pt x="5901754" y="3093061"/>
                </a:lnTo>
                <a:lnTo>
                  <a:pt x="0" y="3093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8302" y="0"/>
            <a:ext cx="18306302" cy="1552682"/>
            <a:chOff x="0" y="0"/>
            <a:chExt cx="4821413" cy="4089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21413" cy="408937"/>
            </a:xfrm>
            <a:custGeom>
              <a:avLst/>
              <a:gdLst/>
              <a:ahLst/>
              <a:cxnLst/>
              <a:rect r="r" b="b" t="t" l="l"/>
              <a:pathLst>
                <a:path h="408937" w="4821413">
                  <a:moveTo>
                    <a:pt x="0" y="0"/>
                  </a:moveTo>
                  <a:lnTo>
                    <a:pt x="4821413" y="0"/>
                  </a:lnTo>
                  <a:lnTo>
                    <a:pt x="4821413" y="408937"/>
                  </a:lnTo>
                  <a:lnTo>
                    <a:pt x="0" y="408937"/>
                  </a:lnTo>
                  <a:close/>
                </a:path>
              </a:pathLst>
            </a:custGeom>
            <a:solidFill>
              <a:srgbClr val="304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821413" cy="456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4703" y="4829930"/>
            <a:ext cx="7248267" cy="3589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20"/>
              </a:lnSpc>
              <a:spcBef>
                <a:spcPct val="0"/>
              </a:spcBef>
            </a:pPr>
            <a:r>
              <a:rPr lang="en-US" b="true" sz="6800">
                <a:solidFill>
                  <a:srgbClr val="30465C"/>
                </a:solidFill>
                <a:latin typeface="Arimo Bold"/>
                <a:ea typeface="Arimo Bold"/>
                <a:cs typeface="Arimo Bold"/>
                <a:sym typeface="Arimo Bold"/>
              </a:rPr>
              <a:t>Investing in the Future of</a:t>
            </a:r>
            <a:r>
              <a:rPr lang="en-US" b="true" sz="6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6800">
                <a:solidFill>
                  <a:srgbClr val="D69C9C"/>
                </a:solidFill>
                <a:latin typeface="Arimo Bold"/>
                <a:ea typeface="Arimo Bold"/>
                <a:cs typeface="Arimo Bold"/>
                <a:sym typeface="Arimo Bold"/>
              </a:rPr>
              <a:t>Women’s Health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8734318"/>
            <a:ext cx="18306302" cy="1552682"/>
            <a:chOff x="0" y="0"/>
            <a:chExt cx="4821413" cy="4089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21413" cy="408937"/>
            </a:xfrm>
            <a:custGeom>
              <a:avLst/>
              <a:gdLst/>
              <a:ahLst/>
              <a:cxnLst/>
              <a:rect r="r" b="b" t="t" l="l"/>
              <a:pathLst>
                <a:path h="408937" w="4821413">
                  <a:moveTo>
                    <a:pt x="0" y="0"/>
                  </a:moveTo>
                  <a:lnTo>
                    <a:pt x="4821413" y="0"/>
                  </a:lnTo>
                  <a:lnTo>
                    <a:pt x="4821413" y="408937"/>
                  </a:lnTo>
                  <a:lnTo>
                    <a:pt x="0" y="408937"/>
                  </a:lnTo>
                  <a:close/>
                </a:path>
              </a:pathLst>
            </a:custGeom>
            <a:solidFill>
              <a:srgbClr val="3046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821413" cy="456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>
            <a:videoFile r:link="rId5"/>
          </p:nvPr>
        </p:nvPicPr>
        <p:blipFill>
          <a:blip r:embed="rId4"/>
          <a:stretch>
            <a:fillRect/>
          </a:stretch>
        </p:blipFill>
        <p:spPr>
          <a:xfrm rot="0">
            <a:off x="7675434" y="2185962"/>
            <a:ext cx="10187662" cy="5726086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243192" y="8167983"/>
            <a:ext cx="7052146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u="sng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www.youtube.com/watch?v=1txXcHXYntM"/>
              </a:rPr>
              <a:t>https://www.youtube.com/watch?v=1txXcHXYntM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4389" y="7130147"/>
            <a:ext cx="601319" cy="601319"/>
          </a:xfrm>
          <a:custGeom>
            <a:avLst/>
            <a:gdLst/>
            <a:ahLst/>
            <a:cxnLst/>
            <a:rect r="r" b="b" t="t" l="l"/>
            <a:pathLst>
              <a:path h="601319" w="601319">
                <a:moveTo>
                  <a:pt x="0" y="0"/>
                </a:moveTo>
                <a:lnTo>
                  <a:pt x="601318" y="0"/>
                </a:lnTo>
                <a:lnTo>
                  <a:pt x="601318" y="601318"/>
                </a:lnTo>
                <a:lnTo>
                  <a:pt x="0" y="6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51514" y="4291900"/>
            <a:ext cx="3851827" cy="1332821"/>
            <a:chOff x="0" y="0"/>
            <a:chExt cx="1014473" cy="3510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14473" cy="351031"/>
            </a:xfrm>
            <a:custGeom>
              <a:avLst/>
              <a:gdLst/>
              <a:ahLst/>
              <a:cxnLst/>
              <a:rect r="r" b="b" t="t" l="l"/>
              <a:pathLst>
                <a:path h="351031" w="1014473">
                  <a:moveTo>
                    <a:pt x="102507" y="0"/>
                  </a:moveTo>
                  <a:lnTo>
                    <a:pt x="911966" y="0"/>
                  </a:lnTo>
                  <a:cubicBezTo>
                    <a:pt x="968579" y="0"/>
                    <a:pt x="1014473" y="45894"/>
                    <a:pt x="1014473" y="102507"/>
                  </a:cubicBezTo>
                  <a:lnTo>
                    <a:pt x="1014473" y="248524"/>
                  </a:lnTo>
                  <a:cubicBezTo>
                    <a:pt x="1014473" y="275711"/>
                    <a:pt x="1003673" y="301784"/>
                    <a:pt x="984449" y="321007"/>
                  </a:cubicBezTo>
                  <a:cubicBezTo>
                    <a:pt x="965226" y="340231"/>
                    <a:pt x="939153" y="351031"/>
                    <a:pt x="911966" y="351031"/>
                  </a:cubicBezTo>
                  <a:lnTo>
                    <a:pt x="102507" y="351031"/>
                  </a:lnTo>
                  <a:cubicBezTo>
                    <a:pt x="45894" y="351031"/>
                    <a:pt x="0" y="305137"/>
                    <a:pt x="0" y="248524"/>
                  </a:cubicBezTo>
                  <a:lnTo>
                    <a:pt x="0" y="102507"/>
                  </a:lnTo>
                  <a:cubicBezTo>
                    <a:pt x="0" y="75320"/>
                    <a:pt x="10800" y="49247"/>
                    <a:pt x="30024" y="30024"/>
                  </a:cubicBezTo>
                  <a:cubicBezTo>
                    <a:pt x="49247" y="10800"/>
                    <a:pt x="75320" y="0"/>
                    <a:pt x="102507" y="0"/>
                  </a:cubicBezTo>
                  <a:close/>
                </a:path>
              </a:pathLst>
            </a:custGeom>
            <a:solidFill>
              <a:srgbClr val="30465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014473" cy="398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955079" y="4291900"/>
            <a:ext cx="4390984" cy="1332821"/>
            <a:chOff x="0" y="0"/>
            <a:chExt cx="1156473" cy="3510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56473" cy="351031"/>
            </a:xfrm>
            <a:custGeom>
              <a:avLst/>
              <a:gdLst/>
              <a:ahLst/>
              <a:cxnLst/>
              <a:rect r="r" b="b" t="t" l="l"/>
              <a:pathLst>
                <a:path h="351031" w="1156473">
                  <a:moveTo>
                    <a:pt x="89920" y="0"/>
                  </a:moveTo>
                  <a:lnTo>
                    <a:pt x="1066553" y="0"/>
                  </a:lnTo>
                  <a:cubicBezTo>
                    <a:pt x="1090401" y="0"/>
                    <a:pt x="1113273" y="9474"/>
                    <a:pt x="1130136" y="26337"/>
                  </a:cubicBezTo>
                  <a:cubicBezTo>
                    <a:pt x="1146999" y="43200"/>
                    <a:pt x="1156473" y="66072"/>
                    <a:pt x="1156473" y="89920"/>
                  </a:cubicBezTo>
                  <a:lnTo>
                    <a:pt x="1156473" y="261111"/>
                  </a:lnTo>
                  <a:cubicBezTo>
                    <a:pt x="1156473" y="284959"/>
                    <a:pt x="1146999" y="307831"/>
                    <a:pt x="1130136" y="324694"/>
                  </a:cubicBezTo>
                  <a:cubicBezTo>
                    <a:pt x="1113273" y="341557"/>
                    <a:pt x="1090401" y="351031"/>
                    <a:pt x="1066553" y="351031"/>
                  </a:cubicBezTo>
                  <a:lnTo>
                    <a:pt x="89920" y="351031"/>
                  </a:lnTo>
                  <a:cubicBezTo>
                    <a:pt x="66072" y="351031"/>
                    <a:pt x="43200" y="341557"/>
                    <a:pt x="26337" y="324694"/>
                  </a:cubicBezTo>
                  <a:cubicBezTo>
                    <a:pt x="9474" y="307831"/>
                    <a:pt x="0" y="284959"/>
                    <a:pt x="0" y="261111"/>
                  </a:cubicBezTo>
                  <a:lnTo>
                    <a:pt x="0" y="89920"/>
                  </a:lnTo>
                  <a:cubicBezTo>
                    <a:pt x="0" y="66072"/>
                    <a:pt x="9474" y="43200"/>
                    <a:pt x="26337" y="26337"/>
                  </a:cubicBezTo>
                  <a:cubicBezTo>
                    <a:pt x="43200" y="9474"/>
                    <a:pt x="66072" y="0"/>
                    <a:pt x="89920" y="0"/>
                  </a:cubicBezTo>
                  <a:close/>
                </a:path>
              </a:pathLst>
            </a:custGeom>
            <a:solidFill>
              <a:srgbClr val="30465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56473" cy="398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518506" y="5885300"/>
            <a:ext cx="408822" cy="524973"/>
          </a:xfrm>
          <a:custGeom>
            <a:avLst/>
            <a:gdLst/>
            <a:ahLst/>
            <a:cxnLst/>
            <a:rect r="r" b="b" t="t" l="l"/>
            <a:pathLst>
              <a:path h="524973" w="408822">
                <a:moveTo>
                  <a:pt x="0" y="0"/>
                </a:moveTo>
                <a:lnTo>
                  <a:pt x="408822" y="0"/>
                </a:lnTo>
                <a:lnTo>
                  <a:pt x="408822" y="524972"/>
                </a:lnTo>
                <a:lnTo>
                  <a:pt x="0" y="524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55938" y="8557116"/>
            <a:ext cx="814471" cy="694336"/>
          </a:xfrm>
          <a:custGeom>
            <a:avLst/>
            <a:gdLst/>
            <a:ahLst/>
            <a:cxnLst/>
            <a:rect r="r" b="b" t="t" l="l"/>
            <a:pathLst>
              <a:path h="694336" w="814471">
                <a:moveTo>
                  <a:pt x="0" y="0"/>
                </a:moveTo>
                <a:lnTo>
                  <a:pt x="814471" y="0"/>
                </a:lnTo>
                <a:lnTo>
                  <a:pt x="814471" y="694337"/>
                </a:lnTo>
                <a:lnTo>
                  <a:pt x="0" y="694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675061" y="5877121"/>
            <a:ext cx="376224" cy="541330"/>
          </a:xfrm>
          <a:custGeom>
            <a:avLst/>
            <a:gdLst/>
            <a:ahLst/>
            <a:cxnLst/>
            <a:rect r="r" b="b" t="t" l="l"/>
            <a:pathLst>
              <a:path h="541330" w="376224">
                <a:moveTo>
                  <a:pt x="0" y="0"/>
                </a:moveTo>
                <a:lnTo>
                  <a:pt x="376224" y="0"/>
                </a:lnTo>
                <a:lnTo>
                  <a:pt x="376224" y="541330"/>
                </a:lnTo>
                <a:lnTo>
                  <a:pt x="0" y="5413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36172" y="7121070"/>
            <a:ext cx="573489" cy="573489"/>
          </a:xfrm>
          <a:custGeom>
            <a:avLst/>
            <a:gdLst/>
            <a:ahLst/>
            <a:cxnLst/>
            <a:rect r="r" b="b" t="t" l="l"/>
            <a:pathLst>
              <a:path h="573489" w="573489">
                <a:moveTo>
                  <a:pt x="0" y="0"/>
                </a:moveTo>
                <a:lnTo>
                  <a:pt x="573489" y="0"/>
                </a:lnTo>
                <a:lnTo>
                  <a:pt x="573489" y="573489"/>
                </a:lnTo>
                <a:lnTo>
                  <a:pt x="0" y="5734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96184" y="8584379"/>
            <a:ext cx="453466" cy="639811"/>
          </a:xfrm>
          <a:custGeom>
            <a:avLst/>
            <a:gdLst/>
            <a:ahLst/>
            <a:cxnLst/>
            <a:rect r="r" b="b" t="t" l="l"/>
            <a:pathLst>
              <a:path h="639811" w="453466">
                <a:moveTo>
                  <a:pt x="0" y="0"/>
                </a:moveTo>
                <a:lnTo>
                  <a:pt x="453466" y="0"/>
                </a:lnTo>
                <a:lnTo>
                  <a:pt x="453466" y="639811"/>
                </a:lnTo>
                <a:lnTo>
                  <a:pt x="0" y="639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430240" y="7106385"/>
            <a:ext cx="865867" cy="602860"/>
          </a:xfrm>
          <a:custGeom>
            <a:avLst/>
            <a:gdLst/>
            <a:ahLst/>
            <a:cxnLst/>
            <a:rect r="r" b="b" t="t" l="l"/>
            <a:pathLst>
              <a:path h="602860" w="865867">
                <a:moveTo>
                  <a:pt x="0" y="0"/>
                </a:moveTo>
                <a:lnTo>
                  <a:pt x="865867" y="0"/>
                </a:lnTo>
                <a:lnTo>
                  <a:pt x="865867" y="602859"/>
                </a:lnTo>
                <a:lnTo>
                  <a:pt x="0" y="602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480301" y="4291900"/>
            <a:ext cx="3851827" cy="1332821"/>
            <a:chOff x="0" y="0"/>
            <a:chExt cx="1014473" cy="35103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14473" cy="351031"/>
            </a:xfrm>
            <a:custGeom>
              <a:avLst/>
              <a:gdLst/>
              <a:ahLst/>
              <a:cxnLst/>
              <a:rect r="r" b="b" t="t" l="l"/>
              <a:pathLst>
                <a:path h="351031" w="1014473">
                  <a:moveTo>
                    <a:pt x="102507" y="0"/>
                  </a:moveTo>
                  <a:lnTo>
                    <a:pt x="911966" y="0"/>
                  </a:lnTo>
                  <a:cubicBezTo>
                    <a:pt x="968579" y="0"/>
                    <a:pt x="1014473" y="45894"/>
                    <a:pt x="1014473" y="102507"/>
                  </a:cubicBezTo>
                  <a:lnTo>
                    <a:pt x="1014473" y="248524"/>
                  </a:lnTo>
                  <a:cubicBezTo>
                    <a:pt x="1014473" y="275711"/>
                    <a:pt x="1003673" y="301784"/>
                    <a:pt x="984449" y="321007"/>
                  </a:cubicBezTo>
                  <a:cubicBezTo>
                    <a:pt x="965226" y="340231"/>
                    <a:pt x="939153" y="351031"/>
                    <a:pt x="911966" y="351031"/>
                  </a:cubicBezTo>
                  <a:lnTo>
                    <a:pt x="102507" y="351031"/>
                  </a:lnTo>
                  <a:cubicBezTo>
                    <a:pt x="45894" y="351031"/>
                    <a:pt x="0" y="305137"/>
                    <a:pt x="0" y="248524"/>
                  </a:cubicBezTo>
                  <a:lnTo>
                    <a:pt x="0" y="102507"/>
                  </a:lnTo>
                  <a:cubicBezTo>
                    <a:pt x="0" y="75320"/>
                    <a:pt x="10800" y="49247"/>
                    <a:pt x="30024" y="30024"/>
                  </a:cubicBezTo>
                  <a:cubicBezTo>
                    <a:pt x="49247" y="10800"/>
                    <a:pt x="75320" y="0"/>
                    <a:pt x="102507" y="0"/>
                  </a:cubicBezTo>
                  <a:close/>
                </a:path>
              </a:pathLst>
            </a:custGeom>
            <a:solidFill>
              <a:srgbClr val="30465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014473" cy="398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77493" y="2916960"/>
            <a:ext cx="15881807" cy="953362"/>
            <a:chOff x="0" y="0"/>
            <a:chExt cx="4182863" cy="2510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182863" cy="251091"/>
            </a:xfrm>
            <a:custGeom>
              <a:avLst/>
              <a:gdLst/>
              <a:ahLst/>
              <a:cxnLst/>
              <a:rect r="r" b="b" t="t" l="l"/>
              <a:pathLst>
                <a:path h="251091" w="4182863">
                  <a:moveTo>
                    <a:pt x="24861" y="0"/>
                  </a:moveTo>
                  <a:lnTo>
                    <a:pt x="4158002" y="0"/>
                  </a:lnTo>
                  <a:cubicBezTo>
                    <a:pt x="4171732" y="0"/>
                    <a:pt x="4182863" y="11131"/>
                    <a:pt x="4182863" y="24861"/>
                  </a:cubicBezTo>
                  <a:lnTo>
                    <a:pt x="4182863" y="226230"/>
                  </a:lnTo>
                  <a:cubicBezTo>
                    <a:pt x="4182863" y="239960"/>
                    <a:pt x="4171732" y="251091"/>
                    <a:pt x="4158002" y="251091"/>
                  </a:cubicBezTo>
                  <a:lnTo>
                    <a:pt x="24861" y="251091"/>
                  </a:lnTo>
                  <a:cubicBezTo>
                    <a:pt x="11131" y="251091"/>
                    <a:pt x="0" y="239960"/>
                    <a:pt x="0" y="226230"/>
                  </a:cubicBezTo>
                  <a:lnTo>
                    <a:pt x="0" y="24861"/>
                  </a:lnTo>
                  <a:cubicBezTo>
                    <a:pt x="0" y="11131"/>
                    <a:pt x="11131" y="0"/>
                    <a:pt x="24861" y="0"/>
                  </a:cubicBezTo>
                  <a:close/>
                </a:path>
              </a:pathLst>
            </a:custGeom>
            <a:solidFill>
              <a:srgbClr val="30465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4182863" cy="298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AutoShape 21" id="21"/>
          <p:cNvSpPr/>
          <p:nvPr/>
        </p:nvSpPr>
        <p:spPr>
          <a:xfrm flipH="true">
            <a:off x="9150571" y="3870321"/>
            <a:ext cx="167826" cy="421579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7812165" y="8552731"/>
            <a:ext cx="755013" cy="703106"/>
          </a:xfrm>
          <a:custGeom>
            <a:avLst/>
            <a:gdLst/>
            <a:ahLst/>
            <a:cxnLst/>
            <a:rect r="r" b="b" t="t" l="l"/>
            <a:pathLst>
              <a:path h="703106" w="755013">
                <a:moveTo>
                  <a:pt x="0" y="0"/>
                </a:moveTo>
                <a:lnTo>
                  <a:pt x="755013" y="0"/>
                </a:lnTo>
                <a:lnTo>
                  <a:pt x="755013" y="703106"/>
                </a:lnTo>
                <a:lnTo>
                  <a:pt x="0" y="7031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996939" y="8573752"/>
            <a:ext cx="489187" cy="661064"/>
          </a:xfrm>
          <a:custGeom>
            <a:avLst/>
            <a:gdLst/>
            <a:ahLst/>
            <a:cxnLst/>
            <a:rect r="r" b="b" t="t" l="l"/>
            <a:pathLst>
              <a:path h="661064" w="489187">
                <a:moveTo>
                  <a:pt x="0" y="0"/>
                </a:moveTo>
                <a:lnTo>
                  <a:pt x="489187" y="0"/>
                </a:lnTo>
                <a:lnTo>
                  <a:pt x="489187" y="661064"/>
                </a:lnTo>
                <a:lnTo>
                  <a:pt x="0" y="6610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924134" y="7122290"/>
            <a:ext cx="531075" cy="571049"/>
          </a:xfrm>
          <a:custGeom>
            <a:avLst/>
            <a:gdLst/>
            <a:ahLst/>
            <a:cxnLst/>
            <a:rect r="r" b="b" t="t" l="l"/>
            <a:pathLst>
              <a:path h="571049" w="531075">
                <a:moveTo>
                  <a:pt x="0" y="0"/>
                </a:moveTo>
                <a:lnTo>
                  <a:pt x="531075" y="0"/>
                </a:lnTo>
                <a:lnTo>
                  <a:pt x="531075" y="571049"/>
                </a:lnTo>
                <a:lnTo>
                  <a:pt x="0" y="57104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334852" y="7182165"/>
            <a:ext cx="1584087" cy="631655"/>
          </a:xfrm>
          <a:custGeom>
            <a:avLst/>
            <a:gdLst/>
            <a:ahLst/>
            <a:cxnLst/>
            <a:rect r="r" b="b" t="t" l="l"/>
            <a:pathLst>
              <a:path h="631655" w="1584087">
                <a:moveTo>
                  <a:pt x="0" y="0"/>
                </a:moveTo>
                <a:lnTo>
                  <a:pt x="1584087" y="0"/>
                </a:lnTo>
                <a:lnTo>
                  <a:pt x="1584087" y="631655"/>
                </a:lnTo>
                <a:lnTo>
                  <a:pt x="0" y="63165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892600" y="5883021"/>
            <a:ext cx="594144" cy="529531"/>
          </a:xfrm>
          <a:custGeom>
            <a:avLst/>
            <a:gdLst/>
            <a:ahLst/>
            <a:cxnLst/>
            <a:rect r="r" b="b" t="t" l="l"/>
            <a:pathLst>
              <a:path h="529531" w="594144">
                <a:moveTo>
                  <a:pt x="0" y="0"/>
                </a:moveTo>
                <a:lnTo>
                  <a:pt x="594143" y="0"/>
                </a:lnTo>
                <a:lnTo>
                  <a:pt x="594143" y="529530"/>
                </a:lnTo>
                <a:lnTo>
                  <a:pt x="0" y="52953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914682" y="5822052"/>
            <a:ext cx="665612" cy="651467"/>
          </a:xfrm>
          <a:custGeom>
            <a:avLst/>
            <a:gdLst/>
            <a:ahLst/>
            <a:cxnLst/>
            <a:rect r="r" b="b" t="t" l="l"/>
            <a:pathLst>
              <a:path h="651467" w="665612">
                <a:moveTo>
                  <a:pt x="0" y="0"/>
                </a:moveTo>
                <a:lnTo>
                  <a:pt x="665611" y="0"/>
                </a:lnTo>
                <a:lnTo>
                  <a:pt x="665611" y="651468"/>
                </a:lnTo>
                <a:lnTo>
                  <a:pt x="0" y="65146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115525" y="8614970"/>
            <a:ext cx="679045" cy="673104"/>
          </a:xfrm>
          <a:custGeom>
            <a:avLst/>
            <a:gdLst/>
            <a:ahLst/>
            <a:cxnLst/>
            <a:rect r="r" b="b" t="t" l="l"/>
            <a:pathLst>
              <a:path h="673104" w="679045">
                <a:moveTo>
                  <a:pt x="0" y="0"/>
                </a:moveTo>
                <a:lnTo>
                  <a:pt x="679046" y="0"/>
                </a:lnTo>
                <a:lnTo>
                  <a:pt x="679046" y="673103"/>
                </a:lnTo>
                <a:lnTo>
                  <a:pt x="0" y="67310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433949" y="7130147"/>
            <a:ext cx="631655" cy="631655"/>
          </a:xfrm>
          <a:custGeom>
            <a:avLst/>
            <a:gdLst/>
            <a:ahLst/>
            <a:cxnLst/>
            <a:rect r="r" b="b" t="t" l="l"/>
            <a:pathLst>
              <a:path h="631655" w="631655">
                <a:moveTo>
                  <a:pt x="0" y="0"/>
                </a:moveTo>
                <a:lnTo>
                  <a:pt x="631655" y="0"/>
                </a:lnTo>
                <a:lnTo>
                  <a:pt x="631655" y="631655"/>
                </a:lnTo>
                <a:lnTo>
                  <a:pt x="0" y="63165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501153" y="5738169"/>
            <a:ext cx="497247" cy="596398"/>
          </a:xfrm>
          <a:custGeom>
            <a:avLst/>
            <a:gdLst/>
            <a:ahLst/>
            <a:cxnLst/>
            <a:rect r="r" b="b" t="t" l="l"/>
            <a:pathLst>
              <a:path h="596398" w="497247">
                <a:moveTo>
                  <a:pt x="0" y="0"/>
                </a:moveTo>
                <a:lnTo>
                  <a:pt x="497247" y="0"/>
                </a:lnTo>
                <a:lnTo>
                  <a:pt x="497247" y="596398"/>
                </a:lnTo>
                <a:lnTo>
                  <a:pt x="0" y="59639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159917" y="5738169"/>
            <a:ext cx="590262" cy="590262"/>
          </a:xfrm>
          <a:custGeom>
            <a:avLst/>
            <a:gdLst/>
            <a:ahLst/>
            <a:cxnLst/>
            <a:rect r="r" b="b" t="t" l="l"/>
            <a:pathLst>
              <a:path h="590262" w="590262">
                <a:moveTo>
                  <a:pt x="0" y="0"/>
                </a:moveTo>
                <a:lnTo>
                  <a:pt x="590262" y="0"/>
                </a:lnTo>
                <a:lnTo>
                  <a:pt x="590262" y="590262"/>
                </a:lnTo>
                <a:lnTo>
                  <a:pt x="0" y="59026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160012" y="4739113"/>
            <a:ext cx="438395" cy="438395"/>
          </a:xfrm>
          <a:custGeom>
            <a:avLst/>
            <a:gdLst/>
            <a:ahLst/>
            <a:cxnLst/>
            <a:rect r="r" b="b" t="t" l="l"/>
            <a:pathLst>
              <a:path h="438395" w="438395">
                <a:moveTo>
                  <a:pt x="0" y="0"/>
                </a:moveTo>
                <a:lnTo>
                  <a:pt x="438395" y="0"/>
                </a:lnTo>
                <a:lnTo>
                  <a:pt x="438395" y="438395"/>
                </a:lnTo>
                <a:lnTo>
                  <a:pt x="0" y="43839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698487" y="4739113"/>
            <a:ext cx="438395" cy="438395"/>
          </a:xfrm>
          <a:custGeom>
            <a:avLst/>
            <a:gdLst/>
            <a:ahLst/>
            <a:cxnLst/>
            <a:rect r="r" b="b" t="t" l="l"/>
            <a:pathLst>
              <a:path h="438395" w="438395">
                <a:moveTo>
                  <a:pt x="0" y="0"/>
                </a:moveTo>
                <a:lnTo>
                  <a:pt x="438395" y="0"/>
                </a:lnTo>
                <a:lnTo>
                  <a:pt x="438395" y="438395"/>
                </a:lnTo>
                <a:lnTo>
                  <a:pt x="0" y="43839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440655" y="8656601"/>
            <a:ext cx="618243" cy="495367"/>
          </a:xfrm>
          <a:custGeom>
            <a:avLst/>
            <a:gdLst/>
            <a:ahLst/>
            <a:cxnLst/>
            <a:rect r="r" b="b" t="t" l="l"/>
            <a:pathLst>
              <a:path h="495367" w="618243">
                <a:moveTo>
                  <a:pt x="0" y="0"/>
                </a:moveTo>
                <a:lnTo>
                  <a:pt x="618243" y="0"/>
                </a:lnTo>
                <a:lnTo>
                  <a:pt x="618243" y="495367"/>
                </a:lnTo>
                <a:lnTo>
                  <a:pt x="0" y="49536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7110698" y="4497470"/>
            <a:ext cx="4046493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Disproportionately Impacted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961822" y="4582361"/>
            <a:ext cx="3831211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Directly </a:t>
            </a:r>
          </a:p>
          <a:p>
            <a:pPr algn="ctr" marL="0" indent="0" lvl="0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Impacted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082793" y="6576604"/>
            <a:ext cx="1280247" cy="29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Menopause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119412" y="6576604"/>
            <a:ext cx="1487524" cy="297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Menstruation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082631" y="7779302"/>
            <a:ext cx="1280571" cy="61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Fertility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Diagnostics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199745" y="9259499"/>
            <a:ext cx="1046343" cy="61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Maternal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Health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594010" y="7779301"/>
            <a:ext cx="1722077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Supply Chain &amp;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Logistics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87331" y="7779302"/>
            <a:ext cx="1351684" cy="61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Pelvic Floor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Health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913038" y="6419441"/>
            <a:ext cx="1673478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Clinical Trials &amp;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R&amp;D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087102" y="9259499"/>
            <a:ext cx="1552142" cy="61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Reproductive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Healthcare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588189" y="6419441"/>
            <a:ext cx="1202964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Chronic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Conditions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5185204" y="7779301"/>
            <a:ext cx="1129145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Staffing &amp;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Licensure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410894" y="7779301"/>
            <a:ext cx="1557554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Family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Mental Health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580846" y="7936464"/>
            <a:ext cx="1178286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Aging Care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444373" y="6419441"/>
            <a:ext cx="1715907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Cardiovascular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Health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775363" y="9259498"/>
            <a:ext cx="1359369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Genomics &amp;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DNA 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949307" y="3036790"/>
            <a:ext cx="14932538" cy="576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24"/>
              </a:lnSpc>
              <a:spcBef>
                <a:spcPct val="0"/>
              </a:spcBef>
            </a:pPr>
            <a:r>
              <a:rPr lang="en-US" sz="337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Tech-driven innovations that improve areas where women’s health is ...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382968" y="4531590"/>
            <a:ext cx="4046493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Indirectly</a:t>
            </a:r>
          </a:p>
          <a:p>
            <a:pPr algn="ctr" marL="0" indent="0" lvl="0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Impacted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609458" y="9416661"/>
            <a:ext cx="1160426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Caregiving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589031" y="6419441"/>
            <a:ext cx="1732035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Data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Interoperability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828171" y="9259498"/>
            <a:ext cx="838633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Cancer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Care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4617709" y="9259499"/>
            <a:ext cx="2264136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Healthcare </a:t>
            </a:r>
          </a:p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Payment Structures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028700" y="697635"/>
            <a:ext cx="16806978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900">
                <a:solidFill>
                  <a:srgbClr val="30465C"/>
                </a:solidFill>
                <a:latin typeface="Open Sauce"/>
                <a:ea typeface="Open Sauce"/>
                <a:cs typeface="Open Sauce"/>
                <a:sym typeface="Open Sauce"/>
              </a:rPr>
              <a:t>Initial first movers in SRH, we continue to lead the charge on broadening the scope of women’s health.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34868" y="1554288"/>
            <a:ext cx="13905282" cy="7704012"/>
          </a:xfrm>
          <a:custGeom>
            <a:avLst/>
            <a:gdLst/>
            <a:ahLst/>
            <a:cxnLst/>
            <a:rect r="r" b="b" t="t" l="l"/>
            <a:pathLst>
              <a:path h="7704012" w="13905282">
                <a:moveTo>
                  <a:pt x="0" y="0"/>
                </a:moveTo>
                <a:lnTo>
                  <a:pt x="13905282" y="0"/>
                </a:lnTo>
                <a:lnTo>
                  <a:pt x="13905282" y="7704012"/>
                </a:lnTo>
                <a:lnTo>
                  <a:pt x="0" y="7704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7658" y="470138"/>
            <a:ext cx="17472684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900">
                <a:solidFill>
                  <a:srgbClr val="30465C"/>
                </a:solidFill>
                <a:latin typeface="Open Sauce"/>
                <a:ea typeface="Open Sauce"/>
                <a:cs typeface="Open Sauce"/>
                <a:sym typeface="Open Sauce"/>
              </a:rPr>
              <a:t>We invest in the category leaders in women’s healthcare.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7728" y="266574"/>
            <a:ext cx="4745935" cy="1570346"/>
          </a:xfrm>
          <a:custGeom>
            <a:avLst/>
            <a:gdLst/>
            <a:ahLst/>
            <a:cxnLst/>
            <a:rect r="r" b="b" t="t" l="l"/>
            <a:pathLst>
              <a:path h="1570346" w="4745935">
                <a:moveTo>
                  <a:pt x="0" y="0"/>
                </a:moveTo>
                <a:lnTo>
                  <a:pt x="4745935" y="0"/>
                </a:lnTo>
                <a:lnTo>
                  <a:pt x="4745935" y="1570346"/>
                </a:lnTo>
                <a:lnTo>
                  <a:pt x="0" y="1570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7698" y="1996840"/>
            <a:ext cx="7805159" cy="5997876"/>
          </a:xfrm>
          <a:custGeom>
            <a:avLst/>
            <a:gdLst/>
            <a:ahLst/>
            <a:cxnLst/>
            <a:rect r="r" b="b" t="t" l="l"/>
            <a:pathLst>
              <a:path h="5997876" w="7805159">
                <a:moveTo>
                  <a:pt x="0" y="0"/>
                </a:moveTo>
                <a:lnTo>
                  <a:pt x="7805159" y="0"/>
                </a:lnTo>
                <a:lnTo>
                  <a:pt x="7805159" y="5997877"/>
                </a:lnTo>
                <a:lnTo>
                  <a:pt x="0" y="5997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8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25000" y="7803361"/>
            <a:ext cx="8322717" cy="2340764"/>
          </a:xfrm>
          <a:custGeom>
            <a:avLst/>
            <a:gdLst/>
            <a:ahLst/>
            <a:cxnLst/>
            <a:rect r="r" b="b" t="t" l="l"/>
            <a:pathLst>
              <a:path h="2340764" w="8322717">
                <a:moveTo>
                  <a:pt x="0" y="0"/>
                </a:moveTo>
                <a:lnTo>
                  <a:pt x="8322717" y="0"/>
                </a:lnTo>
                <a:lnTo>
                  <a:pt x="8322717" y="2340764"/>
                </a:lnTo>
                <a:lnTo>
                  <a:pt x="0" y="23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25000" y="2384845"/>
            <a:ext cx="8322717" cy="1518896"/>
          </a:xfrm>
          <a:custGeom>
            <a:avLst/>
            <a:gdLst/>
            <a:ahLst/>
            <a:cxnLst/>
            <a:rect r="r" b="b" t="t" l="l"/>
            <a:pathLst>
              <a:path h="1518896" w="8322717">
                <a:moveTo>
                  <a:pt x="0" y="0"/>
                </a:moveTo>
                <a:lnTo>
                  <a:pt x="8322717" y="0"/>
                </a:lnTo>
                <a:lnTo>
                  <a:pt x="8322717" y="1518896"/>
                </a:lnTo>
                <a:lnTo>
                  <a:pt x="0" y="1518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25000" y="266574"/>
            <a:ext cx="8322717" cy="2018259"/>
          </a:xfrm>
          <a:custGeom>
            <a:avLst/>
            <a:gdLst/>
            <a:ahLst/>
            <a:cxnLst/>
            <a:rect r="r" b="b" t="t" l="l"/>
            <a:pathLst>
              <a:path h="2018259" w="8322717">
                <a:moveTo>
                  <a:pt x="0" y="0"/>
                </a:moveTo>
                <a:lnTo>
                  <a:pt x="8322717" y="0"/>
                </a:lnTo>
                <a:lnTo>
                  <a:pt x="8322717" y="2018258"/>
                </a:lnTo>
                <a:lnTo>
                  <a:pt x="0" y="201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25000" y="6065434"/>
            <a:ext cx="8322717" cy="1591720"/>
          </a:xfrm>
          <a:custGeom>
            <a:avLst/>
            <a:gdLst/>
            <a:ahLst/>
            <a:cxnLst/>
            <a:rect r="r" b="b" t="t" l="l"/>
            <a:pathLst>
              <a:path h="1591720" w="8322717">
                <a:moveTo>
                  <a:pt x="0" y="0"/>
                </a:moveTo>
                <a:lnTo>
                  <a:pt x="8322717" y="0"/>
                </a:lnTo>
                <a:lnTo>
                  <a:pt x="8322717" y="1591720"/>
                </a:lnTo>
                <a:lnTo>
                  <a:pt x="0" y="1591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25000" y="4059473"/>
            <a:ext cx="8322717" cy="1872611"/>
          </a:xfrm>
          <a:custGeom>
            <a:avLst/>
            <a:gdLst/>
            <a:ahLst/>
            <a:cxnLst/>
            <a:rect r="r" b="b" t="t" l="l"/>
            <a:pathLst>
              <a:path h="1872611" w="8322717">
                <a:moveTo>
                  <a:pt x="0" y="0"/>
                </a:moveTo>
                <a:lnTo>
                  <a:pt x="8322717" y="0"/>
                </a:lnTo>
                <a:lnTo>
                  <a:pt x="8322717" y="1872611"/>
                </a:lnTo>
                <a:lnTo>
                  <a:pt x="0" y="187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5759" y="5143500"/>
            <a:ext cx="9144000" cy="2604786"/>
          </a:xfrm>
          <a:custGeom>
            <a:avLst/>
            <a:gdLst/>
            <a:ahLst/>
            <a:cxnLst/>
            <a:rect r="r" b="b" t="t" l="l"/>
            <a:pathLst>
              <a:path h="2604786" w="9144000">
                <a:moveTo>
                  <a:pt x="0" y="0"/>
                </a:moveTo>
                <a:lnTo>
                  <a:pt x="9144000" y="0"/>
                </a:lnTo>
                <a:lnTo>
                  <a:pt x="9144000" y="2604786"/>
                </a:lnTo>
                <a:lnTo>
                  <a:pt x="0" y="26047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443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5759" y="6314944"/>
            <a:ext cx="8908241" cy="3435746"/>
          </a:xfrm>
          <a:custGeom>
            <a:avLst/>
            <a:gdLst/>
            <a:ahLst/>
            <a:cxnLst/>
            <a:rect r="r" b="b" t="t" l="l"/>
            <a:pathLst>
              <a:path h="3435746" w="8908241">
                <a:moveTo>
                  <a:pt x="0" y="0"/>
                </a:moveTo>
                <a:lnTo>
                  <a:pt x="8908241" y="0"/>
                </a:lnTo>
                <a:lnTo>
                  <a:pt x="8908241" y="3435746"/>
                </a:lnTo>
                <a:lnTo>
                  <a:pt x="0" y="3435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403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887818" y="9802827"/>
            <a:ext cx="1613566" cy="255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17"/>
              </a:lnSpc>
              <a:spcBef>
                <a:spcPct val="0"/>
              </a:spcBef>
            </a:pPr>
            <a:r>
              <a:rPr lang="en-US" sz="1512">
                <a:solidFill>
                  <a:srgbClr val="30465C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DAGRBJFOto8</dc:identifier>
  <dcterms:modified xsi:type="dcterms:W3CDTF">2011-08-01T06:04:30Z</dcterms:modified>
  <cp:revision>1</cp:revision>
  <dc:title>HSPH SteelSky Presentation</dc:title>
</cp:coreProperties>
</file>