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20"/>
  </p:notesMasterIdLst>
  <p:sldIdLst>
    <p:sldId id="256" r:id="rId5"/>
    <p:sldId id="257" r:id="rId6"/>
    <p:sldId id="272" r:id="rId7"/>
    <p:sldId id="270" r:id="rId8"/>
    <p:sldId id="273" r:id="rId9"/>
    <p:sldId id="274" r:id="rId10"/>
    <p:sldId id="275" r:id="rId11"/>
    <p:sldId id="283" r:id="rId12"/>
    <p:sldId id="271" r:id="rId13"/>
    <p:sldId id="284" r:id="rId14"/>
    <p:sldId id="258" r:id="rId15"/>
    <p:sldId id="261" r:id="rId16"/>
    <p:sldId id="268" r:id="rId17"/>
    <p:sldId id="262" r:id="rId18"/>
    <p:sldId id="259" r:id="rId1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Raleway 1" panose="020B0604020202020204" charset="0"/>
      <p:regular r:id="rId25"/>
    </p:embeddedFont>
    <p:embeddedFont>
      <p:font typeface="Raleway 1 Bold" panose="020B0604020202020204" charset="0"/>
      <p:regular r:id="rId26"/>
      <p:bold r:id="rId27"/>
    </p:embeddedFont>
    <p:embeddedFont>
      <p:font typeface="Raleway 2" panose="020B0604020202020204" charset="0"/>
      <p:regular r:id="rId28"/>
    </p:embeddedFont>
    <p:embeddedFont>
      <p:font typeface="Raleway SemiBold" pitchFamily="2" charset="0"/>
      <p:regular r:id="rId29"/>
      <p:bold r:id="rId30"/>
      <p:italic r:id="rId31"/>
      <p:boldItalic r:id="rId32"/>
    </p:embeddedFont>
    <p:embeddedFont>
      <p:font typeface="Verdana" panose="020B0604030504040204" pitchFamily="34" charset="0"/>
      <p:regular r:id="rId33"/>
      <p:bold r:id="rId34"/>
      <p:italic r:id="rId35"/>
      <p:boldItalic r:id="rId36"/>
    </p:embeddedFont>
    <p:embeddedFont>
      <p:font typeface="Walter Turncoat" panose="02000000000000000000" pitchFamily="2" charset="0"/>
      <p:regular r:id="rId37"/>
    </p:embeddedFont>
    <p:embeddedFont>
      <p:font typeface="Walter Turncoat 2" panose="020B0604020202020204" charset="0"/>
      <p:regular r:id="rId3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srael Rivera" initials="IR" lastIdx="1" clrIdx="0">
    <p:extLst>
      <p:ext uri="{19B8F6BF-5375-455C-9EA6-DF929625EA0E}">
        <p15:presenceInfo xmlns:p15="http://schemas.microsoft.com/office/powerpoint/2012/main" userId="S-1-5-21-3157192911-3679063604-3344683658-268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481"/>
    <a:srgbClr val="00AF9A"/>
    <a:srgbClr val="004455"/>
    <a:srgbClr val="FD7142"/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97" autoAdjust="0"/>
    <p:restoredTop sz="94609" autoAdjust="0"/>
  </p:normalViewPr>
  <p:slideViewPr>
    <p:cSldViewPr>
      <p:cViewPr varScale="1">
        <p:scale>
          <a:sx n="82" d="100"/>
          <a:sy n="82" d="100"/>
        </p:scale>
        <p:origin x="165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6.fntdata"/><Relationship Id="rId39" Type="http://schemas.openxmlformats.org/officeDocument/2006/relationships/commentAuthors" Target="commentAuthors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font" Target="fonts/font17.fntdata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11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font" Target="fonts/font1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A57556-8177-4D45-A75D-7587125444B7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C8B62D-28C1-430A-B433-DF185A684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5463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60675" y="512763"/>
            <a:ext cx="342265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 dirty="0"/>
              <a:t>Explain BRIEFLY about POP, specific focus on early childhood for the last 7 years, Ripple launched in 2020, and commitment to DEIB.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svg"/><Relationship Id="rId4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sv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7.svg"/><Relationship Id="rId5" Type="http://schemas.openxmlformats.org/officeDocument/2006/relationships/image" Target="../media/image22.svg"/><Relationship Id="rId10" Type="http://schemas.openxmlformats.org/officeDocument/2006/relationships/image" Target="../media/image4.png"/><Relationship Id="rId4" Type="http://schemas.openxmlformats.org/officeDocument/2006/relationships/image" Target="../media/image21.png"/><Relationship Id="rId9" Type="http://schemas.openxmlformats.org/officeDocument/2006/relationships/image" Target="../media/image26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svg"/><Relationship Id="rId7" Type="http://schemas.openxmlformats.org/officeDocument/2006/relationships/image" Target="../media/image33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37.svg"/><Relationship Id="rId5" Type="http://schemas.openxmlformats.org/officeDocument/2006/relationships/image" Target="../media/image31.sv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sv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720596" y="0"/>
            <a:ext cx="3864418" cy="6858000"/>
          </a:xfrm>
          <a:custGeom>
            <a:avLst/>
            <a:gdLst/>
            <a:ahLst/>
            <a:cxnLst/>
            <a:rect l="l" t="t" r="r" b="b"/>
            <a:pathLst>
              <a:path w="3864418" h="6858000">
                <a:moveTo>
                  <a:pt x="0" y="0"/>
                </a:moveTo>
                <a:lnTo>
                  <a:pt x="3864418" y="0"/>
                </a:lnTo>
                <a:lnTo>
                  <a:pt x="3864418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06081" r="-59950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69919" y="5327593"/>
            <a:ext cx="8804161" cy="1319945"/>
            <a:chOff x="0" y="0"/>
            <a:chExt cx="3560511" cy="53380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560511" cy="533802"/>
            </a:xfrm>
            <a:custGeom>
              <a:avLst/>
              <a:gdLst/>
              <a:ahLst/>
              <a:cxnLst/>
              <a:rect l="l" t="t" r="r" b="b"/>
              <a:pathLst>
                <a:path w="3560511" h="533802">
                  <a:moveTo>
                    <a:pt x="0" y="0"/>
                  </a:moveTo>
                  <a:lnTo>
                    <a:pt x="3560511" y="0"/>
                  </a:lnTo>
                  <a:lnTo>
                    <a:pt x="3560511" y="533802"/>
                  </a:lnTo>
                  <a:lnTo>
                    <a:pt x="0" y="533802"/>
                  </a:lnTo>
                  <a:close/>
                </a:path>
              </a:pathLst>
            </a:custGeom>
            <a:solidFill>
              <a:srgbClr val="FD714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560511" cy="5719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22"/>
                </a:lnSpc>
              </a:pPr>
              <a:endParaRPr/>
            </a:p>
          </p:txBody>
        </p:sp>
      </p:grpSp>
      <p:sp>
        <p:nvSpPr>
          <p:cNvPr id="6" name="AutoShape 6"/>
          <p:cNvSpPr/>
          <p:nvPr/>
        </p:nvSpPr>
        <p:spPr>
          <a:xfrm>
            <a:off x="315965" y="5454755"/>
            <a:ext cx="8512070" cy="1065621"/>
          </a:xfrm>
          <a:prstGeom prst="rect">
            <a:avLst/>
          </a:prstGeom>
          <a:solidFill>
            <a:srgbClr val="007481"/>
          </a:solidFill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505428" y="355124"/>
            <a:ext cx="3700922" cy="4492619"/>
            <a:chOff x="0" y="0"/>
            <a:chExt cx="4934563" cy="5990159"/>
          </a:xfrm>
        </p:grpSpPr>
        <p:sp>
          <p:nvSpPr>
            <p:cNvPr id="8" name="Freeform 8"/>
            <p:cNvSpPr/>
            <p:nvPr/>
          </p:nvSpPr>
          <p:spPr>
            <a:xfrm>
              <a:off x="492622" y="0"/>
              <a:ext cx="3708388" cy="3708388"/>
            </a:xfrm>
            <a:custGeom>
              <a:avLst/>
              <a:gdLst/>
              <a:ahLst/>
              <a:cxnLst/>
              <a:rect l="l" t="t" r="r" b="b"/>
              <a:pathLst>
                <a:path w="3708388" h="3708388">
                  <a:moveTo>
                    <a:pt x="0" y="0"/>
                  </a:moveTo>
                  <a:lnTo>
                    <a:pt x="3708389" y="0"/>
                  </a:lnTo>
                  <a:lnTo>
                    <a:pt x="3708389" y="3708388"/>
                  </a:lnTo>
                  <a:lnTo>
                    <a:pt x="0" y="37083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>
              <a:off x="0" y="3528569"/>
              <a:ext cx="4934563" cy="1516236"/>
            </a:xfrm>
            <a:custGeom>
              <a:avLst/>
              <a:gdLst/>
              <a:ahLst/>
              <a:cxnLst/>
              <a:rect l="l" t="t" r="r" b="b"/>
              <a:pathLst>
                <a:path w="4934563" h="1516236">
                  <a:moveTo>
                    <a:pt x="0" y="0"/>
                  </a:moveTo>
                  <a:lnTo>
                    <a:pt x="4934563" y="0"/>
                  </a:lnTo>
                  <a:lnTo>
                    <a:pt x="4934563" y="1516237"/>
                  </a:lnTo>
                  <a:lnTo>
                    <a:pt x="0" y="15162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70129" t="-20314" b="-138156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492622" y="5121006"/>
              <a:ext cx="3708388" cy="869154"/>
            </a:xfrm>
            <a:custGeom>
              <a:avLst/>
              <a:gdLst/>
              <a:ahLst/>
              <a:cxnLst/>
              <a:rect l="l" t="t" r="r" b="b"/>
              <a:pathLst>
                <a:path w="3708388" h="869154">
                  <a:moveTo>
                    <a:pt x="0" y="0"/>
                  </a:moveTo>
                  <a:lnTo>
                    <a:pt x="3708389" y="0"/>
                  </a:lnTo>
                  <a:lnTo>
                    <a:pt x="3708389" y="869153"/>
                  </a:lnTo>
                  <a:lnTo>
                    <a:pt x="0" y="8691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112380" t="-232338" r="-23604" b="-137688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505428" y="5569290"/>
            <a:ext cx="8133143" cy="807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06"/>
              </a:lnSpc>
            </a:pPr>
            <a:r>
              <a:rPr lang="en-US" sz="2564" spc="128">
                <a:solidFill>
                  <a:srgbClr val="FFFFFF"/>
                </a:solidFill>
                <a:latin typeface="Raleway 1"/>
              </a:rPr>
              <a:t>Parents have the power to shape their children's futures and make their communities stronger.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9144000" cy="1623146"/>
            <a:chOff x="0" y="0"/>
            <a:chExt cx="4639733" cy="82359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639733" cy="823596"/>
            </a:xfrm>
            <a:custGeom>
              <a:avLst/>
              <a:gdLst/>
              <a:ahLst/>
              <a:cxnLst/>
              <a:rect l="l" t="t" r="r" b="b"/>
              <a:pathLst>
                <a:path w="4639733" h="823596">
                  <a:moveTo>
                    <a:pt x="0" y="0"/>
                  </a:moveTo>
                  <a:lnTo>
                    <a:pt x="4639733" y="0"/>
                  </a:lnTo>
                  <a:lnTo>
                    <a:pt x="4639733" y="823596"/>
                  </a:lnTo>
                  <a:lnTo>
                    <a:pt x="0" y="823596"/>
                  </a:lnTo>
                  <a:close/>
                </a:path>
              </a:pathLst>
            </a:custGeom>
            <a:solidFill>
              <a:srgbClr val="007481"/>
            </a:solidFill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167268" y="533443"/>
            <a:ext cx="8609273" cy="5528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20"/>
              </a:lnSpc>
            </a:pP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Raleway SemiBold"/>
              </a:rPr>
              <a:t>Project Summary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8DA26D-4B9C-4614-8CC7-8088D0595F73}"/>
              </a:ext>
            </a:extLst>
          </p:cNvPr>
          <p:cNvSpPr txBox="1"/>
          <p:nvPr/>
        </p:nvSpPr>
        <p:spPr>
          <a:xfrm>
            <a:off x="762000" y="2274838"/>
            <a:ext cx="7620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481"/>
                </a:solidFill>
              </a:rPr>
              <a:t>In collaboration with our Regional Director, the Families First Western Mass Advisory Council, and our administrative team, the selected intern will assist in managing Advisory Council meetings and in developing a comprehensive 3-year strategic plan. </a:t>
            </a:r>
          </a:p>
          <a:p>
            <a:endParaRPr lang="en-US" sz="2400" dirty="0">
              <a:solidFill>
                <a:srgbClr val="00748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5502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9144000" cy="1623146"/>
            <a:chOff x="0" y="0"/>
            <a:chExt cx="4639733" cy="82359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639733" cy="823596"/>
            </a:xfrm>
            <a:custGeom>
              <a:avLst/>
              <a:gdLst/>
              <a:ahLst/>
              <a:cxnLst/>
              <a:rect l="l" t="t" r="r" b="b"/>
              <a:pathLst>
                <a:path w="4639733" h="823596">
                  <a:moveTo>
                    <a:pt x="0" y="0"/>
                  </a:moveTo>
                  <a:lnTo>
                    <a:pt x="4639733" y="0"/>
                  </a:lnTo>
                  <a:lnTo>
                    <a:pt x="4639733" y="823596"/>
                  </a:lnTo>
                  <a:lnTo>
                    <a:pt x="0" y="823596"/>
                  </a:lnTo>
                  <a:close/>
                </a:path>
              </a:pathLst>
            </a:custGeom>
            <a:solidFill>
              <a:srgbClr val="007481"/>
            </a:solidFill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167268" y="533443"/>
            <a:ext cx="8609273" cy="5528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20"/>
              </a:lnSpc>
            </a:pP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Raleway SemiBold"/>
              </a:rPr>
              <a:t>Project Summary/Goals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8DA26D-4B9C-4614-8CC7-8088D0595F73}"/>
              </a:ext>
            </a:extLst>
          </p:cNvPr>
          <p:cNvSpPr txBox="1"/>
          <p:nvPr/>
        </p:nvSpPr>
        <p:spPr>
          <a:xfrm>
            <a:off x="661904" y="1752600"/>
            <a:ext cx="762000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solidFill>
                  <a:srgbClr val="007481"/>
                </a:solidFill>
              </a:rPr>
              <a:t>Project Goals</a:t>
            </a:r>
          </a:p>
          <a:p>
            <a:endParaRPr lang="en-US" sz="1600" b="1" u="sng" dirty="0">
              <a:solidFill>
                <a:srgbClr val="007481"/>
              </a:solidFill>
            </a:endParaRPr>
          </a:p>
          <a:p>
            <a:r>
              <a:rPr lang="en-US" b="1" i="1" dirty="0">
                <a:solidFill>
                  <a:srgbClr val="007481"/>
                </a:solidFill>
              </a:rPr>
              <a:t>1. Landscape Analysis:</a:t>
            </a:r>
          </a:p>
          <a:p>
            <a:r>
              <a:rPr lang="en-US" dirty="0">
                <a:solidFill>
                  <a:srgbClr val="007481"/>
                </a:solidFill>
              </a:rPr>
              <a:t>   - Collaborate with the Regional Director and administrative team to conduct a thorough landscape analysis. This will involve assessing current regional operations and identifying key trends, challenges, and opportunities.</a:t>
            </a:r>
          </a:p>
          <a:p>
            <a:endParaRPr lang="en-US" i="1" dirty="0">
              <a:solidFill>
                <a:srgbClr val="007481"/>
              </a:solidFill>
            </a:endParaRPr>
          </a:p>
          <a:p>
            <a:r>
              <a:rPr lang="en-US" b="1" i="1" dirty="0">
                <a:solidFill>
                  <a:srgbClr val="007481"/>
                </a:solidFill>
              </a:rPr>
              <a:t>2. Strategic Growth Plan Development:</a:t>
            </a:r>
          </a:p>
          <a:p>
            <a:r>
              <a:rPr lang="en-US" dirty="0">
                <a:solidFill>
                  <a:srgbClr val="007481"/>
                </a:solidFill>
              </a:rPr>
              <a:t>   - Work closely with the Advisory Council and Regional Director to formulate a 3-year strategic growth plan. The plan will focus on:</a:t>
            </a:r>
          </a:p>
          <a:p>
            <a:r>
              <a:rPr lang="en-US" dirty="0">
                <a:solidFill>
                  <a:srgbClr val="007481"/>
                </a:solidFill>
              </a:rPr>
              <a:t>     - Gaining a deeper understanding of the regions currently served.</a:t>
            </a:r>
          </a:p>
          <a:p>
            <a:r>
              <a:rPr lang="en-US" dirty="0">
                <a:solidFill>
                  <a:srgbClr val="007481"/>
                </a:solidFill>
              </a:rPr>
              <a:t>     - Identifying and exploring new avenues and potential partners for collaboration.</a:t>
            </a:r>
          </a:p>
          <a:p>
            <a:r>
              <a:rPr lang="en-US" dirty="0">
                <a:solidFill>
                  <a:srgbClr val="007481"/>
                </a:solidFill>
              </a:rPr>
              <a:t>     - Expanding our services beyond the current geographic scope to new regions.</a:t>
            </a:r>
          </a:p>
          <a:p>
            <a:endParaRPr lang="en-US" dirty="0">
              <a:solidFill>
                <a:srgbClr val="007481"/>
              </a:solidFill>
            </a:endParaRPr>
          </a:p>
          <a:p>
            <a:r>
              <a:rPr lang="en-US" dirty="0">
                <a:solidFill>
                  <a:srgbClr val="007481"/>
                </a:solidFill>
              </a:rPr>
              <a:t>*The intern’s role will be pivotal in facilitating these initiatives and ensuring the strategic plan aligns with our mission and growth objectives</a:t>
            </a:r>
            <a:r>
              <a:rPr lang="en-US" sz="2400" dirty="0">
                <a:solidFill>
                  <a:srgbClr val="007481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9144000" cy="1623146"/>
            <a:chOff x="0" y="0"/>
            <a:chExt cx="4639733" cy="82359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639733" cy="823596"/>
            </a:xfrm>
            <a:custGeom>
              <a:avLst/>
              <a:gdLst/>
              <a:ahLst/>
              <a:cxnLst/>
              <a:rect l="l" t="t" r="r" b="b"/>
              <a:pathLst>
                <a:path w="4639733" h="823596">
                  <a:moveTo>
                    <a:pt x="0" y="0"/>
                  </a:moveTo>
                  <a:lnTo>
                    <a:pt x="4639733" y="0"/>
                  </a:lnTo>
                  <a:lnTo>
                    <a:pt x="4639733" y="823596"/>
                  </a:lnTo>
                  <a:lnTo>
                    <a:pt x="0" y="823596"/>
                  </a:lnTo>
                  <a:close/>
                </a:path>
              </a:pathLst>
            </a:custGeom>
            <a:solidFill>
              <a:srgbClr val="007481"/>
            </a:solidFill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167268" y="533443"/>
            <a:ext cx="8609273" cy="5528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20"/>
              </a:lnSpc>
            </a:pP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Raleway SemiBold"/>
              </a:rPr>
              <a:t>Community Partners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A97E57-4EAA-45F0-AFB5-A010553052F7}"/>
              </a:ext>
            </a:extLst>
          </p:cNvPr>
          <p:cNvSpPr txBox="1"/>
          <p:nvPr/>
        </p:nvSpPr>
        <p:spPr>
          <a:xfrm>
            <a:off x="1228757" y="1888589"/>
            <a:ext cx="2255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AF9A"/>
                </a:solidFill>
                <a:latin typeface="Raleway 2" panose="020B0604020202020204" charset="0"/>
              </a:rPr>
              <a:t>Seasoned Partners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5993D0-17BF-4724-9690-1B67EB57EC4B}"/>
              </a:ext>
            </a:extLst>
          </p:cNvPr>
          <p:cNvSpPr txBox="1"/>
          <p:nvPr/>
        </p:nvSpPr>
        <p:spPr>
          <a:xfrm>
            <a:off x="5160140" y="1887462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AF9A"/>
                </a:solidFill>
                <a:latin typeface="Raleway 2" panose="020B0604020202020204" charset="0"/>
              </a:rPr>
              <a:t>New Partners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7BA6070-4559-4D5E-8A78-9CE8CA921B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5712" y="2341375"/>
            <a:ext cx="1947618" cy="12958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18955F3-FEB6-4802-B1AF-C96A4CC324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339036"/>
            <a:ext cx="4495800" cy="73277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5E903D4-7BA8-40DB-8854-9493096A91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707" y="3111910"/>
            <a:ext cx="1947618" cy="140163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6004370-667D-446D-9269-EBE2C69382B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803" y="4749182"/>
            <a:ext cx="1963522" cy="124937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2C23E15-D6EC-43FB-8B2C-B2CC5D0AFB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140" y="4343816"/>
            <a:ext cx="2949120" cy="244545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A65952D-02D5-4348-BD50-DD9F8F4EF64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113" y="3736722"/>
            <a:ext cx="2219084" cy="129816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ED6C7A3-AE06-A6F6-0B1C-B913004DC3A5}"/>
              </a:ext>
            </a:extLst>
          </p:cNvPr>
          <p:cNvSpPr txBox="1"/>
          <p:nvPr/>
        </p:nvSpPr>
        <p:spPr>
          <a:xfrm>
            <a:off x="843182" y="6287635"/>
            <a:ext cx="7457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Families First Western Mass has strategically assessed the landscape within the communities of Holyoke, Chicopee and Springfield </a:t>
            </a:r>
          </a:p>
        </p:txBody>
      </p:sp>
    </p:spTree>
    <p:extLst>
      <p:ext uri="{BB962C8B-B14F-4D97-AF65-F5344CB8AC3E}">
        <p14:creationId xmlns:p14="http://schemas.microsoft.com/office/powerpoint/2010/main" val="21518433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CF7E18-7AED-6EDD-3115-30F5636428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9613544B-4FD2-CBB5-EBFB-669AA6F8878B}"/>
              </a:ext>
            </a:extLst>
          </p:cNvPr>
          <p:cNvGrpSpPr/>
          <p:nvPr/>
        </p:nvGrpSpPr>
        <p:grpSpPr>
          <a:xfrm>
            <a:off x="0" y="0"/>
            <a:ext cx="9144000" cy="1623146"/>
            <a:chOff x="0" y="0"/>
            <a:chExt cx="4639733" cy="823596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A9D70958-929F-7441-557C-CCDD6E419152}"/>
                </a:ext>
              </a:extLst>
            </p:cNvPr>
            <p:cNvSpPr/>
            <p:nvPr/>
          </p:nvSpPr>
          <p:spPr>
            <a:xfrm>
              <a:off x="0" y="0"/>
              <a:ext cx="4639733" cy="823596"/>
            </a:xfrm>
            <a:custGeom>
              <a:avLst/>
              <a:gdLst/>
              <a:ahLst/>
              <a:cxnLst/>
              <a:rect l="l" t="t" r="r" b="b"/>
              <a:pathLst>
                <a:path w="4639733" h="823596">
                  <a:moveTo>
                    <a:pt x="0" y="0"/>
                  </a:moveTo>
                  <a:lnTo>
                    <a:pt x="4639733" y="0"/>
                  </a:lnTo>
                  <a:lnTo>
                    <a:pt x="4639733" y="823596"/>
                  </a:lnTo>
                  <a:lnTo>
                    <a:pt x="0" y="823596"/>
                  </a:lnTo>
                  <a:close/>
                </a:path>
              </a:pathLst>
            </a:custGeom>
            <a:solidFill>
              <a:srgbClr val="007481"/>
            </a:solidFill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4" name="TextBox 4">
            <a:extLst>
              <a:ext uri="{FF2B5EF4-FFF2-40B4-BE49-F238E27FC236}">
                <a16:creationId xmlns:a16="http://schemas.microsoft.com/office/drawing/2014/main" id="{310D8684-5CD7-5C14-EA56-024FA546CFA0}"/>
              </a:ext>
            </a:extLst>
          </p:cNvPr>
          <p:cNvSpPr txBox="1"/>
          <p:nvPr/>
        </p:nvSpPr>
        <p:spPr>
          <a:xfrm>
            <a:off x="267363" y="520690"/>
            <a:ext cx="8609273" cy="5528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20"/>
              </a:lnSpc>
            </a:pP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Raleway SemiBold"/>
              </a:rPr>
              <a:t>Current Funders</a:t>
            </a:r>
          </a:p>
        </p:txBody>
      </p:sp>
      <p:pic>
        <p:nvPicPr>
          <p:cNvPr id="6" name="Picture 5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EE45332D-9259-C753-A48F-07C140234F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377219"/>
            <a:ext cx="3933493" cy="845087"/>
          </a:xfrm>
          <a:prstGeom prst="rect">
            <a:avLst/>
          </a:prstGeom>
        </p:spPr>
      </p:pic>
      <p:pic>
        <p:nvPicPr>
          <p:cNvPr id="8" name="Picture 7" descr="A blue sign with white text&#10;&#10;Description automatically generated">
            <a:extLst>
              <a:ext uri="{FF2B5EF4-FFF2-40B4-BE49-F238E27FC236}">
                <a16:creationId xmlns:a16="http://schemas.microsoft.com/office/drawing/2014/main" id="{2842169C-1C2B-6ECA-2696-F1DEF35E7C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800" y="2014443"/>
            <a:ext cx="4960006" cy="1056001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061948ED-9F57-1FDF-6EC1-DEF7F83603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00200" y="4637428"/>
            <a:ext cx="2457450" cy="838200"/>
          </a:xfrm>
          <a:prstGeom prst="rect">
            <a:avLst/>
          </a:prstGeom>
        </p:spPr>
      </p:pic>
      <p:pic>
        <p:nvPicPr>
          <p:cNvPr id="15" name="Picture 14" descr="A close-up of a logo&#10;&#10;Description automatically generated">
            <a:extLst>
              <a:ext uri="{FF2B5EF4-FFF2-40B4-BE49-F238E27FC236}">
                <a16:creationId xmlns:a16="http://schemas.microsoft.com/office/drawing/2014/main" id="{ED5AE266-FE92-954A-A16A-E8103071A24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528527"/>
            <a:ext cx="3365581" cy="105600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B65D1BE-1F58-8882-B740-A7AB14204F4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483" y="3567072"/>
            <a:ext cx="3317849" cy="581229"/>
          </a:xfrm>
          <a:prstGeom prst="rect">
            <a:avLst/>
          </a:prstGeom>
        </p:spPr>
      </p:pic>
      <p:pic>
        <p:nvPicPr>
          <p:cNvPr id="22" name="Picture 21" descr="A red square with white text&#10;&#10;Description automatically generated">
            <a:extLst>
              <a:ext uri="{FF2B5EF4-FFF2-40B4-BE49-F238E27FC236}">
                <a16:creationId xmlns:a16="http://schemas.microsoft.com/office/drawing/2014/main" id="{5C4AB1AD-0644-7069-224B-EFE6A3B5A86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93" y="1826518"/>
            <a:ext cx="2667000" cy="1482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3376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31812"/>
            <a:ext cx="9144000" cy="1623146"/>
            <a:chOff x="0" y="0"/>
            <a:chExt cx="4639733" cy="82359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639733" cy="823596"/>
            </a:xfrm>
            <a:custGeom>
              <a:avLst/>
              <a:gdLst/>
              <a:ahLst/>
              <a:cxnLst/>
              <a:rect l="l" t="t" r="r" b="b"/>
              <a:pathLst>
                <a:path w="4639733" h="823596">
                  <a:moveTo>
                    <a:pt x="0" y="0"/>
                  </a:moveTo>
                  <a:lnTo>
                    <a:pt x="4639733" y="0"/>
                  </a:lnTo>
                  <a:lnTo>
                    <a:pt x="4639733" y="823596"/>
                  </a:lnTo>
                  <a:lnTo>
                    <a:pt x="0" y="823596"/>
                  </a:lnTo>
                  <a:close/>
                </a:path>
              </a:pathLst>
            </a:custGeom>
            <a:solidFill>
              <a:srgbClr val="007481"/>
            </a:solidFill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F2040EB0-4356-4A5B-BD1A-27C7EDCF1E34}"/>
              </a:ext>
            </a:extLst>
          </p:cNvPr>
          <p:cNvSpPr txBox="1"/>
          <p:nvPr/>
        </p:nvSpPr>
        <p:spPr>
          <a:xfrm>
            <a:off x="533400" y="1981200"/>
            <a:ext cx="3657600" cy="2207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kern="1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Springfield</a:t>
            </a:r>
            <a:endParaRPr lang="en-US" kern="1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1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NNCC</a:t>
            </a:r>
            <a:endParaRPr lang="en-US" kern="1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1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Springfield Public Schools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1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MLK Family Jr. Services</a:t>
            </a:r>
            <a:endParaRPr lang="en-US" kern="1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000" kern="1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Networking events </a:t>
            </a:r>
            <a:endParaRPr lang="en-US" sz="2400" kern="1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32C9E5-2654-44D5-9124-188B63025444}"/>
              </a:ext>
            </a:extLst>
          </p:cNvPr>
          <p:cNvSpPr txBox="1"/>
          <p:nvPr/>
        </p:nvSpPr>
        <p:spPr>
          <a:xfrm>
            <a:off x="1104900" y="179596"/>
            <a:ext cx="739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Raleway SemiBold" pitchFamily="2" charset="0"/>
              </a:rPr>
              <a:t>Plan to expand programming in Springfield &amp; Chicopee areas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5F529E-9F77-41DB-8CCC-E179CC3A03CE}"/>
              </a:ext>
            </a:extLst>
          </p:cNvPr>
          <p:cNvSpPr txBox="1"/>
          <p:nvPr/>
        </p:nvSpPr>
        <p:spPr>
          <a:xfrm>
            <a:off x="4800600" y="1981200"/>
            <a:ext cx="38862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</a:rPr>
              <a:t>Chicopee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Chicopee Public Schools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Chicopee Boys &amp; Girls Club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VOC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Networking events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54C7F8-3978-4036-B83C-4AD48C354B34}"/>
              </a:ext>
            </a:extLst>
          </p:cNvPr>
          <p:cNvSpPr txBox="1"/>
          <p:nvPr/>
        </p:nvSpPr>
        <p:spPr>
          <a:xfrm>
            <a:off x="609600" y="5181600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are currently working on strengthening and expanding on programming within the Springfield, and Chicopee areas.</a:t>
            </a:r>
          </a:p>
        </p:txBody>
      </p:sp>
    </p:spTree>
    <p:extLst>
      <p:ext uri="{BB962C8B-B14F-4D97-AF65-F5344CB8AC3E}">
        <p14:creationId xmlns:p14="http://schemas.microsoft.com/office/powerpoint/2010/main" val="32538444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630" t="-1666" r="-11699" b="-166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-4548090" y="5539545"/>
            <a:ext cx="13887146" cy="1358540"/>
          </a:xfrm>
          <a:custGeom>
            <a:avLst/>
            <a:gdLst/>
            <a:ahLst/>
            <a:cxnLst/>
            <a:rect l="l" t="t" r="r" b="b"/>
            <a:pathLst>
              <a:path w="13887146" h="1358540">
                <a:moveTo>
                  <a:pt x="0" y="0"/>
                </a:moveTo>
                <a:lnTo>
                  <a:pt x="13887146" y="0"/>
                </a:lnTo>
                <a:lnTo>
                  <a:pt x="13887146" y="1358540"/>
                </a:lnTo>
                <a:lnTo>
                  <a:pt x="0" y="135854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65999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461105" b="-461105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-162224" y="-1035613"/>
            <a:ext cx="4464613" cy="4464613"/>
            <a:chOff x="0" y="0"/>
            <a:chExt cx="5952818" cy="5952818"/>
          </a:xfrm>
        </p:grpSpPr>
        <p:sp>
          <p:nvSpPr>
            <p:cNvPr id="5" name="Freeform 5"/>
            <p:cNvSpPr/>
            <p:nvPr/>
          </p:nvSpPr>
          <p:spPr>
            <a:xfrm>
              <a:off x="0" y="1350546"/>
              <a:ext cx="5952818" cy="3251727"/>
            </a:xfrm>
            <a:custGeom>
              <a:avLst/>
              <a:gdLst/>
              <a:ahLst/>
              <a:cxnLst/>
              <a:rect l="l" t="t" r="r" b="b"/>
              <a:pathLst>
                <a:path w="5952818" h="3251727">
                  <a:moveTo>
                    <a:pt x="0" y="0"/>
                  </a:moveTo>
                  <a:lnTo>
                    <a:pt x="5952818" y="0"/>
                  </a:lnTo>
                  <a:lnTo>
                    <a:pt x="5952818" y="3251726"/>
                  </a:lnTo>
                  <a:lnTo>
                    <a:pt x="0" y="32517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5952818" cy="5952818"/>
            </a:xfrm>
            <a:custGeom>
              <a:avLst/>
              <a:gdLst/>
              <a:ahLst/>
              <a:cxnLst/>
              <a:rect l="l" t="t" r="r" b="b"/>
              <a:pathLst>
                <a:path w="5952818" h="5952818">
                  <a:moveTo>
                    <a:pt x="0" y="0"/>
                  </a:moveTo>
                  <a:lnTo>
                    <a:pt x="5952818" y="0"/>
                  </a:lnTo>
                  <a:lnTo>
                    <a:pt x="5952818" y="5952818"/>
                  </a:lnTo>
                  <a:lnTo>
                    <a:pt x="0" y="59528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2882810" y="5687276"/>
            <a:ext cx="6456246" cy="12108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050"/>
              </a:lnSpc>
            </a:pPr>
            <a:r>
              <a:rPr lang="en-US" sz="8873">
                <a:solidFill>
                  <a:srgbClr val="FD7142"/>
                </a:solidFill>
                <a:latin typeface="Raleway 1 Bold"/>
              </a:rPr>
              <a:t>Thank You!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47625"/>
            <a:ext cx="9144000" cy="1623146"/>
            <a:chOff x="0" y="0"/>
            <a:chExt cx="4639733" cy="82359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639733" cy="823596"/>
            </a:xfrm>
            <a:custGeom>
              <a:avLst/>
              <a:gdLst/>
              <a:ahLst/>
              <a:cxnLst/>
              <a:rect l="l" t="t" r="r" b="b"/>
              <a:pathLst>
                <a:path w="4639733" h="823596">
                  <a:moveTo>
                    <a:pt x="0" y="0"/>
                  </a:moveTo>
                  <a:lnTo>
                    <a:pt x="4639733" y="0"/>
                  </a:lnTo>
                  <a:lnTo>
                    <a:pt x="4639733" y="823596"/>
                  </a:lnTo>
                  <a:lnTo>
                    <a:pt x="0" y="823596"/>
                  </a:lnTo>
                  <a:close/>
                </a:path>
              </a:pathLst>
            </a:custGeom>
            <a:solidFill>
              <a:srgbClr val="007481"/>
            </a:solidFill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167268" y="533443"/>
            <a:ext cx="8609273" cy="5528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20"/>
              </a:lnSpc>
            </a:pP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Raleway SemiBold"/>
              </a:rPr>
              <a:t>Agenda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299137" y="2088877"/>
            <a:ext cx="4091227" cy="1052945"/>
            <a:chOff x="0" y="0"/>
            <a:chExt cx="5454970" cy="1403927"/>
          </a:xfrm>
        </p:grpSpPr>
        <p:grpSp>
          <p:nvGrpSpPr>
            <p:cNvPr id="6" name="Group 6"/>
            <p:cNvGrpSpPr/>
            <p:nvPr/>
          </p:nvGrpSpPr>
          <p:grpSpPr>
            <a:xfrm>
              <a:off x="887588" y="0"/>
              <a:ext cx="4567382" cy="1403927"/>
              <a:chOff x="0" y="0"/>
              <a:chExt cx="1353298" cy="415978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1353298" cy="415978"/>
              </a:xfrm>
              <a:custGeom>
                <a:avLst/>
                <a:gdLst/>
                <a:ahLst/>
                <a:cxnLst/>
                <a:rect l="l" t="t" r="r" b="b"/>
                <a:pathLst>
                  <a:path w="1353298" h="415978">
                    <a:moveTo>
                      <a:pt x="0" y="0"/>
                    </a:moveTo>
                    <a:lnTo>
                      <a:pt x="1353298" y="0"/>
                    </a:lnTo>
                    <a:lnTo>
                      <a:pt x="1353298" y="415978"/>
                    </a:lnTo>
                    <a:lnTo>
                      <a:pt x="0" y="415978"/>
                    </a:lnTo>
                    <a:close/>
                  </a:path>
                </a:pathLst>
              </a:custGeom>
              <a:solidFill>
                <a:srgbClr val="CFD2D3"/>
              </a:solid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38100"/>
                <a:ext cx="1353298" cy="45407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061"/>
                  </a:lnSpc>
                </a:pPr>
                <a:endParaRPr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0" y="107599"/>
              <a:ext cx="1188729" cy="1188729"/>
              <a:chOff x="0" y="0"/>
              <a:chExt cx="812800" cy="8128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061"/>
                  </a:lnSpc>
                </a:pPr>
                <a:endParaRPr/>
              </a:p>
            </p:txBody>
          </p:sp>
        </p:grpSp>
        <p:grpSp>
          <p:nvGrpSpPr>
            <p:cNvPr id="12" name="Group 12"/>
            <p:cNvGrpSpPr/>
            <p:nvPr/>
          </p:nvGrpSpPr>
          <p:grpSpPr>
            <a:xfrm>
              <a:off x="72518" y="180117"/>
              <a:ext cx="1043694" cy="1043694"/>
              <a:chOff x="0" y="0"/>
              <a:chExt cx="812800" cy="8128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AF9A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061"/>
                  </a:lnSpc>
                </a:pPr>
                <a:endParaRPr/>
              </a:p>
            </p:txBody>
          </p:sp>
        </p:grpSp>
      </p:grpSp>
      <p:grpSp>
        <p:nvGrpSpPr>
          <p:cNvPr id="15" name="Group 15"/>
          <p:cNvGrpSpPr/>
          <p:nvPr/>
        </p:nvGrpSpPr>
        <p:grpSpPr>
          <a:xfrm>
            <a:off x="293851" y="3692236"/>
            <a:ext cx="4091227" cy="1052945"/>
            <a:chOff x="0" y="0"/>
            <a:chExt cx="5454970" cy="1403927"/>
          </a:xfrm>
        </p:grpSpPr>
        <p:grpSp>
          <p:nvGrpSpPr>
            <p:cNvPr id="16" name="Group 16"/>
            <p:cNvGrpSpPr/>
            <p:nvPr/>
          </p:nvGrpSpPr>
          <p:grpSpPr>
            <a:xfrm>
              <a:off x="887588" y="0"/>
              <a:ext cx="4567382" cy="1403927"/>
              <a:chOff x="0" y="0"/>
              <a:chExt cx="1353298" cy="415978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1353298" cy="415978"/>
              </a:xfrm>
              <a:custGeom>
                <a:avLst/>
                <a:gdLst/>
                <a:ahLst/>
                <a:cxnLst/>
                <a:rect l="l" t="t" r="r" b="b"/>
                <a:pathLst>
                  <a:path w="1353298" h="415978">
                    <a:moveTo>
                      <a:pt x="0" y="0"/>
                    </a:moveTo>
                    <a:lnTo>
                      <a:pt x="1353298" y="0"/>
                    </a:lnTo>
                    <a:lnTo>
                      <a:pt x="1353298" y="415978"/>
                    </a:lnTo>
                    <a:lnTo>
                      <a:pt x="0" y="415978"/>
                    </a:lnTo>
                    <a:close/>
                  </a:path>
                </a:pathLst>
              </a:custGeom>
              <a:solidFill>
                <a:srgbClr val="CFD2D3"/>
              </a:solid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0" y="-38100"/>
                <a:ext cx="1353298" cy="45407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061"/>
                  </a:lnSpc>
                </a:pPr>
                <a:endParaRPr/>
              </a:p>
            </p:txBody>
          </p:sp>
        </p:grpSp>
        <p:grpSp>
          <p:nvGrpSpPr>
            <p:cNvPr id="19" name="Group 19"/>
            <p:cNvGrpSpPr/>
            <p:nvPr/>
          </p:nvGrpSpPr>
          <p:grpSpPr>
            <a:xfrm>
              <a:off x="0" y="107599"/>
              <a:ext cx="1188729" cy="1188729"/>
              <a:chOff x="0" y="0"/>
              <a:chExt cx="812800" cy="81280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TextBox 21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061"/>
                  </a:lnSpc>
                </a:pPr>
                <a:endParaRPr/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72518" y="180117"/>
              <a:ext cx="1043694" cy="1043694"/>
              <a:chOff x="0" y="0"/>
              <a:chExt cx="812800" cy="812800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2ED9C3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TextBox 2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061"/>
                  </a:lnSpc>
                </a:pPr>
                <a:endParaRPr/>
              </a:p>
            </p:txBody>
          </p:sp>
        </p:grpSp>
      </p:grpSp>
      <p:grpSp>
        <p:nvGrpSpPr>
          <p:cNvPr id="25" name="Group 25"/>
          <p:cNvGrpSpPr/>
          <p:nvPr/>
        </p:nvGrpSpPr>
        <p:grpSpPr>
          <a:xfrm>
            <a:off x="4710836" y="3623119"/>
            <a:ext cx="4091227" cy="1149386"/>
            <a:chOff x="0" y="-128588"/>
            <a:chExt cx="5454970" cy="1532515"/>
          </a:xfrm>
        </p:grpSpPr>
        <p:grpSp>
          <p:nvGrpSpPr>
            <p:cNvPr id="26" name="Group 26"/>
            <p:cNvGrpSpPr/>
            <p:nvPr/>
          </p:nvGrpSpPr>
          <p:grpSpPr>
            <a:xfrm>
              <a:off x="781340" y="-128588"/>
              <a:ext cx="4673630" cy="1532515"/>
              <a:chOff x="-31481" y="-38100"/>
              <a:chExt cx="1384779" cy="454078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-31481" y="-6219"/>
                <a:ext cx="1353298" cy="415978"/>
              </a:xfrm>
              <a:custGeom>
                <a:avLst/>
                <a:gdLst/>
                <a:ahLst/>
                <a:cxnLst/>
                <a:rect l="l" t="t" r="r" b="b"/>
                <a:pathLst>
                  <a:path w="1353298" h="415978">
                    <a:moveTo>
                      <a:pt x="0" y="0"/>
                    </a:moveTo>
                    <a:lnTo>
                      <a:pt x="1353298" y="0"/>
                    </a:lnTo>
                    <a:lnTo>
                      <a:pt x="1353298" y="415978"/>
                    </a:lnTo>
                    <a:lnTo>
                      <a:pt x="0" y="415978"/>
                    </a:lnTo>
                    <a:close/>
                  </a:path>
                </a:pathLst>
              </a:custGeom>
              <a:solidFill>
                <a:srgbClr val="CFD2D3"/>
              </a:solidFill>
            </p:spPr>
            <p:txBody>
              <a:bodyPr/>
              <a:lstStyle/>
              <a:p>
                <a:pPr algn="ctr"/>
                <a:endParaRPr lang="en-US" sz="1400" dirty="0">
                  <a:latin typeface="Raleway 1" panose="020B0604020202020204" charset="0"/>
                </a:endParaRPr>
              </a:p>
              <a:p>
                <a:pPr algn="ctr"/>
                <a:endParaRPr lang="en-US" sz="1400" dirty="0">
                  <a:latin typeface="Raleway 1" panose="020B0604020202020204" charset="0"/>
                </a:endParaRPr>
              </a:p>
              <a:p>
                <a:pPr algn="ctr"/>
                <a:endParaRPr lang="en-US" sz="1400" dirty="0">
                  <a:latin typeface="Raleway 1" panose="020B0604020202020204" charset="0"/>
                </a:endParaRPr>
              </a:p>
            </p:txBody>
          </p:sp>
          <p:sp>
            <p:nvSpPr>
              <p:cNvPr id="28" name="TextBox 28"/>
              <p:cNvSpPr txBox="1"/>
              <p:nvPr/>
            </p:nvSpPr>
            <p:spPr>
              <a:xfrm>
                <a:off x="0" y="-38100"/>
                <a:ext cx="1353298" cy="45407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061"/>
                  </a:lnSpc>
                </a:pPr>
                <a:endParaRPr/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0" y="107599"/>
              <a:ext cx="1188729" cy="1188729"/>
              <a:chOff x="0" y="0"/>
              <a:chExt cx="812800" cy="812800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TextBox 31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061"/>
                  </a:lnSpc>
                </a:pPr>
                <a:endParaRPr/>
              </a:p>
            </p:txBody>
          </p:sp>
        </p:grpSp>
        <p:grpSp>
          <p:nvGrpSpPr>
            <p:cNvPr id="32" name="Group 32"/>
            <p:cNvGrpSpPr/>
            <p:nvPr/>
          </p:nvGrpSpPr>
          <p:grpSpPr>
            <a:xfrm>
              <a:off x="72518" y="180117"/>
              <a:ext cx="1043694" cy="1043694"/>
              <a:chOff x="0" y="0"/>
              <a:chExt cx="812800" cy="812800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87E1D1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TextBox 3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061"/>
                  </a:lnSpc>
                </a:pPr>
                <a:endParaRPr/>
              </a:p>
            </p:txBody>
          </p:sp>
        </p:grpSp>
      </p:grpSp>
      <p:grpSp>
        <p:nvGrpSpPr>
          <p:cNvPr id="35" name="Group 35"/>
          <p:cNvGrpSpPr/>
          <p:nvPr/>
        </p:nvGrpSpPr>
        <p:grpSpPr>
          <a:xfrm>
            <a:off x="4758922" y="2105891"/>
            <a:ext cx="4091227" cy="1052945"/>
            <a:chOff x="0" y="0"/>
            <a:chExt cx="5454970" cy="1403927"/>
          </a:xfrm>
        </p:grpSpPr>
        <p:grpSp>
          <p:nvGrpSpPr>
            <p:cNvPr id="36" name="Group 36"/>
            <p:cNvGrpSpPr/>
            <p:nvPr/>
          </p:nvGrpSpPr>
          <p:grpSpPr>
            <a:xfrm>
              <a:off x="887588" y="0"/>
              <a:ext cx="4567382" cy="1403927"/>
              <a:chOff x="0" y="0"/>
              <a:chExt cx="1353298" cy="415978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1353298" cy="415978"/>
              </a:xfrm>
              <a:custGeom>
                <a:avLst/>
                <a:gdLst/>
                <a:ahLst/>
                <a:cxnLst/>
                <a:rect l="l" t="t" r="r" b="b"/>
                <a:pathLst>
                  <a:path w="1353298" h="415978">
                    <a:moveTo>
                      <a:pt x="0" y="0"/>
                    </a:moveTo>
                    <a:lnTo>
                      <a:pt x="1353298" y="0"/>
                    </a:lnTo>
                    <a:lnTo>
                      <a:pt x="1353298" y="415978"/>
                    </a:lnTo>
                    <a:lnTo>
                      <a:pt x="0" y="415978"/>
                    </a:lnTo>
                    <a:close/>
                  </a:path>
                </a:pathLst>
              </a:custGeom>
              <a:solidFill>
                <a:srgbClr val="CFD2D3"/>
              </a:solid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8" name="TextBox 38"/>
              <p:cNvSpPr txBox="1"/>
              <p:nvPr/>
            </p:nvSpPr>
            <p:spPr>
              <a:xfrm>
                <a:off x="0" y="-38100"/>
                <a:ext cx="1353298" cy="45407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061"/>
                  </a:lnSpc>
                </a:pPr>
                <a:endParaRPr/>
              </a:p>
            </p:txBody>
          </p:sp>
        </p:grpSp>
        <p:grpSp>
          <p:nvGrpSpPr>
            <p:cNvPr id="39" name="Group 39"/>
            <p:cNvGrpSpPr/>
            <p:nvPr/>
          </p:nvGrpSpPr>
          <p:grpSpPr>
            <a:xfrm>
              <a:off x="0" y="107599"/>
              <a:ext cx="1188729" cy="1188729"/>
              <a:chOff x="0" y="0"/>
              <a:chExt cx="812800" cy="812800"/>
            </a:xfrm>
          </p:grpSpPr>
          <p:sp>
            <p:nvSpPr>
              <p:cNvPr id="40" name="Freeform 4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TextBox 41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061"/>
                  </a:lnSpc>
                </a:pPr>
                <a:endParaRPr/>
              </a:p>
            </p:txBody>
          </p:sp>
        </p:grpSp>
        <p:grpSp>
          <p:nvGrpSpPr>
            <p:cNvPr id="42" name="Group 42"/>
            <p:cNvGrpSpPr/>
            <p:nvPr/>
          </p:nvGrpSpPr>
          <p:grpSpPr>
            <a:xfrm>
              <a:off x="72518" y="180117"/>
              <a:ext cx="1043694" cy="1043694"/>
              <a:chOff x="0" y="0"/>
              <a:chExt cx="812800" cy="812800"/>
            </a:xfrm>
          </p:grpSpPr>
          <p:sp>
            <p:nvSpPr>
              <p:cNvPr id="43" name="Freeform 4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4455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TextBox 4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061"/>
                  </a:lnSpc>
                </a:pPr>
                <a:endParaRPr/>
              </a:p>
            </p:txBody>
          </p:sp>
        </p:grpSp>
      </p:grpSp>
      <p:sp>
        <p:nvSpPr>
          <p:cNvPr id="65" name="TextBox 65"/>
          <p:cNvSpPr txBox="1"/>
          <p:nvPr/>
        </p:nvSpPr>
        <p:spPr>
          <a:xfrm>
            <a:off x="1447598" y="2277671"/>
            <a:ext cx="2694888" cy="4180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850"/>
              </a:lnSpc>
            </a:pPr>
            <a:r>
              <a:rPr lang="en-US" sz="1400" dirty="0">
                <a:solidFill>
                  <a:srgbClr val="000000"/>
                </a:solidFill>
                <a:latin typeface="Raleway 2"/>
              </a:rPr>
              <a:t>Introductions</a:t>
            </a:r>
          </a:p>
        </p:txBody>
      </p:sp>
      <p:sp>
        <p:nvSpPr>
          <p:cNvPr id="68" name="TextBox 68"/>
          <p:cNvSpPr txBox="1"/>
          <p:nvPr/>
        </p:nvSpPr>
        <p:spPr>
          <a:xfrm>
            <a:off x="5902204" y="2329608"/>
            <a:ext cx="2682442" cy="3661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400" dirty="0">
                <a:solidFill>
                  <a:srgbClr val="000000"/>
                </a:solidFill>
                <a:latin typeface="Raleway 2"/>
              </a:rPr>
              <a:t>Western MA Expansion</a:t>
            </a:r>
          </a:p>
        </p:txBody>
      </p:sp>
      <p:sp>
        <p:nvSpPr>
          <p:cNvPr id="71" name="TextBox 71"/>
          <p:cNvSpPr txBox="1"/>
          <p:nvPr/>
        </p:nvSpPr>
        <p:spPr>
          <a:xfrm>
            <a:off x="649125" y="2253961"/>
            <a:ext cx="172085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dirty="0">
                <a:solidFill>
                  <a:schemeClr val="accent6">
                    <a:lumMod val="75000"/>
                  </a:schemeClr>
                </a:solidFill>
                <a:latin typeface="Walter Turncoat"/>
              </a:rPr>
              <a:t>1</a:t>
            </a:r>
          </a:p>
        </p:txBody>
      </p:sp>
      <p:sp>
        <p:nvSpPr>
          <p:cNvPr id="72" name="TextBox 72"/>
          <p:cNvSpPr txBox="1"/>
          <p:nvPr/>
        </p:nvSpPr>
        <p:spPr>
          <a:xfrm>
            <a:off x="593324" y="3840884"/>
            <a:ext cx="283686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dirty="0">
                <a:solidFill>
                  <a:schemeClr val="accent6">
                    <a:lumMod val="75000"/>
                  </a:schemeClr>
                </a:solidFill>
                <a:latin typeface="Walter Turncoat"/>
              </a:rPr>
              <a:t>2</a:t>
            </a:r>
          </a:p>
        </p:txBody>
      </p:sp>
      <p:sp>
        <p:nvSpPr>
          <p:cNvPr id="73" name="TextBox 73"/>
          <p:cNvSpPr txBox="1"/>
          <p:nvPr/>
        </p:nvSpPr>
        <p:spPr>
          <a:xfrm>
            <a:off x="582609" y="5427230"/>
            <a:ext cx="305118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dirty="0">
                <a:solidFill>
                  <a:srgbClr val="FEFFFF"/>
                </a:solidFill>
                <a:latin typeface="Walter Turncoat"/>
              </a:rPr>
              <a:t>3</a:t>
            </a:r>
          </a:p>
        </p:txBody>
      </p:sp>
      <p:sp>
        <p:nvSpPr>
          <p:cNvPr id="74" name="TextBox 74"/>
          <p:cNvSpPr txBox="1"/>
          <p:nvPr/>
        </p:nvSpPr>
        <p:spPr>
          <a:xfrm>
            <a:off x="5045357" y="2253961"/>
            <a:ext cx="318929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dirty="0">
                <a:solidFill>
                  <a:schemeClr val="accent6">
                    <a:lumMod val="75000"/>
                  </a:schemeClr>
                </a:solidFill>
                <a:latin typeface="Walter Turncoat"/>
              </a:rPr>
              <a:t>3</a:t>
            </a:r>
          </a:p>
        </p:txBody>
      </p:sp>
      <p:sp>
        <p:nvSpPr>
          <p:cNvPr id="75" name="TextBox 75"/>
          <p:cNvSpPr txBox="1"/>
          <p:nvPr/>
        </p:nvSpPr>
        <p:spPr>
          <a:xfrm>
            <a:off x="5035673" y="3840884"/>
            <a:ext cx="338296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dirty="0">
                <a:solidFill>
                  <a:schemeClr val="accent6">
                    <a:lumMod val="75000"/>
                  </a:schemeClr>
                </a:solidFill>
                <a:latin typeface="Walter Turncoat"/>
              </a:rPr>
              <a:t>4</a:t>
            </a:r>
          </a:p>
        </p:txBody>
      </p:sp>
      <p:sp>
        <p:nvSpPr>
          <p:cNvPr id="76" name="TextBox 76"/>
          <p:cNvSpPr txBox="1"/>
          <p:nvPr/>
        </p:nvSpPr>
        <p:spPr>
          <a:xfrm>
            <a:off x="5022259" y="5427230"/>
            <a:ext cx="365125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dirty="0">
                <a:solidFill>
                  <a:srgbClr val="FEFFFF"/>
                </a:solidFill>
                <a:latin typeface="Walter Turncoat"/>
              </a:rPr>
              <a:t>6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332CC699-22D2-450C-BF84-B5AAA9F79206}"/>
              </a:ext>
            </a:extLst>
          </p:cNvPr>
          <p:cNvSpPr txBox="1"/>
          <p:nvPr/>
        </p:nvSpPr>
        <p:spPr>
          <a:xfrm>
            <a:off x="1444197" y="3945820"/>
            <a:ext cx="213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Raleway 2" panose="020B0604020202020204" charset="0"/>
              </a:rPr>
              <a:t>Who is Families First</a:t>
            </a:r>
          </a:p>
        </p:txBody>
      </p:sp>
      <p:sp>
        <p:nvSpPr>
          <p:cNvPr id="45" name="TextBox 68">
            <a:extLst>
              <a:ext uri="{FF2B5EF4-FFF2-40B4-BE49-F238E27FC236}">
                <a16:creationId xmlns:a16="http://schemas.microsoft.com/office/drawing/2014/main" id="{48689B43-61FD-969C-FDCA-0B181D65CA24}"/>
              </a:ext>
            </a:extLst>
          </p:cNvPr>
          <p:cNvSpPr txBox="1"/>
          <p:nvPr/>
        </p:nvSpPr>
        <p:spPr>
          <a:xfrm>
            <a:off x="5902204" y="3960275"/>
            <a:ext cx="2682442" cy="3661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400" dirty="0">
                <a:solidFill>
                  <a:srgbClr val="000000"/>
                </a:solidFill>
                <a:latin typeface="Raleway 2"/>
              </a:rPr>
              <a:t>Project Summary/Goals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4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3751486" y="0"/>
            <a:ext cx="5392514" cy="6858000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326604" y="5300908"/>
            <a:ext cx="1070713" cy="871292"/>
          </a:xfrm>
          <a:custGeom>
            <a:avLst/>
            <a:gdLst/>
            <a:ahLst/>
            <a:cxnLst/>
            <a:rect l="l" t="t" r="r" b="b"/>
            <a:pathLst>
              <a:path w="1070713" h="871292">
                <a:moveTo>
                  <a:pt x="0" y="0"/>
                </a:moveTo>
                <a:lnTo>
                  <a:pt x="1070712" y="0"/>
                </a:lnTo>
                <a:lnTo>
                  <a:pt x="1070712" y="871292"/>
                </a:lnTo>
                <a:lnTo>
                  <a:pt x="0" y="8712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4196145" y="1838743"/>
            <a:ext cx="4580397" cy="2277629"/>
            <a:chOff x="0" y="0"/>
            <a:chExt cx="6107195" cy="3036839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4"/>
            <a:srcRect t="15563" b="9895"/>
            <a:stretch>
              <a:fillRect/>
            </a:stretch>
          </p:blipFill>
          <p:spPr>
            <a:xfrm>
              <a:off x="0" y="0"/>
              <a:ext cx="6107195" cy="3036839"/>
            </a:xfrm>
            <a:prstGeom prst="rect">
              <a:avLst/>
            </a:prstGeom>
          </p:spPr>
        </p:pic>
      </p:grpSp>
      <p:sp>
        <p:nvSpPr>
          <p:cNvPr id="6" name="Freeform 6"/>
          <p:cNvSpPr/>
          <p:nvPr/>
        </p:nvSpPr>
        <p:spPr>
          <a:xfrm>
            <a:off x="281214" y="3634653"/>
            <a:ext cx="1161492" cy="711414"/>
          </a:xfrm>
          <a:custGeom>
            <a:avLst/>
            <a:gdLst/>
            <a:ahLst/>
            <a:cxnLst/>
            <a:rect l="l" t="t" r="r" b="b"/>
            <a:pathLst>
              <a:path w="1161492" h="711414">
                <a:moveTo>
                  <a:pt x="0" y="0"/>
                </a:moveTo>
                <a:lnTo>
                  <a:pt x="1161492" y="0"/>
                </a:lnTo>
                <a:lnTo>
                  <a:pt x="1161492" y="711414"/>
                </a:lnTo>
                <a:lnTo>
                  <a:pt x="0" y="7114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598814" y="1925340"/>
            <a:ext cx="526291" cy="921297"/>
          </a:xfrm>
          <a:custGeom>
            <a:avLst/>
            <a:gdLst/>
            <a:ahLst/>
            <a:cxnLst/>
            <a:rect l="l" t="t" r="r" b="b"/>
            <a:pathLst>
              <a:path w="526291" h="921297">
                <a:moveTo>
                  <a:pt x="0" y="0"/>
                </a:moveTo>
                <a:lnTo>
                  <a:pt x="526292" y="0"/>
                </a:lnTo>
                <a:lnTo>
                  <a:pt x="526292" y="921298"/>
                </a:lnTo>
                <a:lnTo>
                  <a:pt x="0" y="92129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8" name="Group 8"/>
          <p:cNvGrpSpPr/>
          <p:nvPr/>
        </p:nvGrpSpPr>
        <p:grpSpPr>
          <a:xfrm>
            <a:off x="0" y="0"/>
            <a:ext cx="9144000" cy="1623146"/>
            <a:chOff x="0" y="0"/>
            <a:chExt cx="4639733" cy="823596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639733" cy="823596"/>
            </a:xfrm>
            <a:custGeom>
              <a:avLst/>
              <a:gdLst/>
              <a:ahLst/>
              <a:cxnLst/>
              <a:rect l="l" t="t" r="r" b="b"/>
              <a:pathLst>
                <a:path w="4639733" h="823596">
                  <a:moveTo>
                    <a:pt x="0" y="0"/>
                  </a:moveTo>
                  <a:lnTo>
                    <a:pt x="4639733" y="0"/>
                  </a:lnTo>
                  <a:lnTo>
                    <a:pt x="4639733" y="823596"/>
                  </a:lnTo>
                  <a:lnTo>
                    <a:pt x="0" y="823596"/>
                  </a:lnTo>
                  <a:close/>
                </a:path>
              </a:pathLst>
            </a:custGeom>
            <a:solidFill>
              <a:srgbClr val="007481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4196145" y="4322445"/>
            <a:ext cx="4580397" cy="2181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79"/>
              </a:lnSpc>
            </a:pPr>
            <a:r>
              <a:rPr lang="en-US" sz="2400" spc="88">
                <a:solidFill>
                  <a:srgbClr val="004455"/>
                </a:solidFill>
                <a:latin typeface="Raleway 1"/>
              </a:rPr>
              <a:t>Families First partners with parents to </a:t>
            </a:r>
            <a:r>
              <a:rPr lang="en-US" sz="2400" spc="88">
                <a:solidFill>
                  <a:srgbClr val="FD7142"/>
                </a:solidFill>
                <a:latin typeface="Raleway 1 Bold"/>
              </a:rPr>
              <a:t>amplify their power</a:t>
            </a:r>
            <a:r>
              <a:rPr lang="en-US" sz="2400" spc="88">
                <a:solidFill>
                  <a:srgbClr val="004455"/>
                </a:solidFill>
                <a:latin typeface="Raleway 1"/>
              </a:rPr>
              <a:t> so they can positively impact the lives of children and communities through our groundbreaking programs.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67268" y="533443"/>
            <a:ext cx="8609273" cy="613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20"/>
              </a:lnSpc>
            </a:pPr>
            <a:r>
              <a:rPr lang="en-US" sz="4400">
                <a:solidFill>
                  <a:srgbClr val="FFFFFF"/>
                </a:solidFill>
                <a:latin typeface="Raleway SemiBold"/>
              </a:rPr>
              <a:t>OUR VISION AND MISSION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627081" y="1976053"/>
            <a:ext cx="1794506" cy="870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05"/>
              </a:lnSpc>
            </a:pPr>
            <a:r>
              <a:rPr lang="en-US" sz="2100" spc="105" dirty="0">
                <a:solidFill>
                  <a:srgbClr val="FFFFFF"/>
                </a:solidFill>
                <a:latin typeface="Raleway 1 Bold"/>
              </a:rPr>
              <a:t>Every parent</a:t>
            </a:r>
            <a:r>
              <a:rPr lang="en-US" sz="2100" spc="105" dirty="0">
                <a:solidFill>
                  <a:srgbClr val="FFFFFF"/>
                </a:solidFill>
                <a:latin typeface="Raleway 1"/>
              </a:rPr>
              <a:t> is strong and supported.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080055" y="4937148"/>
            <a:ext cx="46672" cy="2247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00"/>
              </a:lnSpc>
              <a:spcBef>
                <a:spcPct val="0"/>
              </a:spcBef>
            </a:pPr>
            <a:r>
              <a:rPr lang="en-US" sz="1600" spc="80">
                <a:solidFill>
                  <a:srgbClr val="000000"/>
                </a:solidFill>
                <a:latin typeface="Walter Turncoat 2"/>
              </a:rPr>
              <a:t>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627081" y="5301615"/>
            <a:ext cx="1794506" cy="870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05"/>
              </a:lnSpc>
            </a:pPr>
            <a:r>
              <a:rPr lang="en-US" sz="2100" spc="105" dirty="0">
                <a:solidFill>
                  <a:srgbClr val="FFFFFF"/>
                </a:solidFill>
                <a:latin typeface="Raleway 1 Bold"/>
              </a:rPr>
              <a:t>Every child </a:t>
            </a:r>
            <a:r>
              <a:rPr lang="en-US" sz="2100" spc="105" dirty="0">
                <a:solidFill>
                  <a:srgbClr val="FFFFFF"/>
                </a:solidFill>
                <a:latin typeface="Raleway 1"/>
              </a:rPr>
              <a:t>is thriving and resilient.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627081" y="3207408"/>
            <a:ext cx="1794506" cy="1710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05"/>
              </a:lnSpc>
            </a:pPr>
            <a:r>
              <a:rPr lang="en-US" sz="2100" spc="105" dirty="0">
                <a:solidFill>
                  <a:srgbClr val="FFFFFF"/>
                </a:solidFill>
                <a:latin typeface="Raleway 1 Bold"/>
              </a:rPr>
              <a:t>Every community</a:t>
            </a:r>
            <a:r>
              <a:rPr lang="en-US" sz="2100" spc="105" dirty="0">
                <a:solidFill>
                  <a:srgbClr val="FFFFFF"/>
                </a:solidFill>
                <a:latin typeface="Raleway 1"/>
              </a:rPr>
              <a:t> benefits from the power of parents.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47625"/>
            <a:ext cx="9144000" cy="1623146"/>
            <a:chOff x="0" y="0"/>
            <a:chExt cx="4639733" cy="82359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639733" cy="823596"/>
            </a:xfrm>
            <a:custGeom>
              <a:avLst/>
              <a:gdLst/>
              <a:ahLst/>
              <a:cxnLst/>
              <a:rect l="l" t="t" r="r" b="b"/>
              <a:pathLst>
                <a:path w="4639733" h="823596">
                  <a:moveTo>
                    <a:pt x="0" y="0"/>
                  </a:moveTo>
                  <a:lnTo>
                    <a:pt x="4639733" y="0"/>
                  </a:lnTo>
                  <a:lnTo>
                    <a:pt x="4639733" y="823596"/>
                  </a:lnTo>
                  <a:lnTo>
                    <a:pt x="0" y="823596"/>
                  </a:lnTo>
                  <a:close/>
                </a:path>
              </a:pathLst>
            </a:custGeom>
            <a:solidFill>
              <a:srgbClr val="007481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Freeform 4"/>
          <p:cNvSpPr/>
          <p:nvPr/>
        </p:nvSpPr>
        <p:spPr>
          <a:xfrm>
            <a:off x="0" y="3553787"/>
            <a:ext cx="9144000" cy="3304213"/>
          </a:xfrm>
          <a:custGeom>
            <a:avLst/>
            <a:gdLst/>
            <a:ahLst/>
            <a:cxnLst/>
            <a:rect l="l" t="t" r="r" b="b"/>
            <a:pathLst>
              <a:path w="9144000" h="3304213">
                <a:moveTo>
                  <a:pt x="0" y="0"/>
                </a:moveTo>
                <a:lnTo>
                  <a:pt x="9144000" y="0"/>
                </a:lnTo>
                <a:lnTo>
                  <a:pt x="9144000" y="3304213"/>
                </a:lnTo>
                <a:lnTo>
                  <a:pt x="0" y="330421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20881" b="-3789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167268" y="533443"/>
            <a:ext cx="8609273" cy="6076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20"/>
              </a:lnSpc>
            </a:pPr>
            <a:r>
              <a:rPr lang="en-US" sz="4400" dirty="0">
                <a:solidFill>
                  <a:srgbClr val="FFFFFF"/>
                </a:solidFill>
                <a:latin typeface="Raleway SemiBold"/>
              </a:rPr>
              <a:t>OUR HISTORY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31660" y="2012204"/>
            <a:ext cx="7480680" cy="1095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79"/>
              </a:lnSpc>
            </a:pPr>
            <a:r>
              <a:rPr lang="en-US" sz="2400" spc="88">
                <a:solidFill>
                  <a:srgbClr val="004455"/>
                </a:solidFill>
                <a:latin typeface="Raleway 1"/>
              </a:rPr>
              <a:t>Since 1988, Families First has worked with families so they can strengthen their knowledge, skills, and support systems.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/>
          <p:nvPr/>
        </p:nvSpPr>
        <p:spPr>
          <a:xfrm>
            <a:off x="685800" y="-152400"/>
            <a:ext cx="5042952" cy="6858000"/>
          </a:xfrm>
          <a:prstGeom prst="rect">
            <a:avLst/>
          </a:prstGeom>
          <a:solidFill>
            <a:srgbClr val="FFFFFF">
              <a:alpha val="85882"/>
            </a:srgbClr>
          </a:solid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438149" y="3543695"/>
            <a:ext cx="8267701" cy="30746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en-US" b="0" spc="103" dirty="0">
                <a:solidFill>
                  <a:srgbClr val="00445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“</a:t>
            </a:r>
            <a:r>
              <a:rPr lang="en-US" b="0" dirty="0">
                <a:solidFill>
                  <a:srgbClr val="00445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Since I’ve been in the program, I’ve noticed a huge change in my life and my children’s lives. I started to become a stronger mother and started to maintain a lot of things at home that I wasn’t before. I had given up on myself, not realizing that I have children who depend on me, so I was happy that I joined this program for that little bit of strength that I needed to let me know that this isn’t the end for me. As my kids continue to grow, I still have a long journey in front of me.”</a:t>
            </a:r>
            <a:endParaRPr lang="en-US" spc="103" dirty="0">
              <a:solidFill>
                <a:srgbClr val="00445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US" spc="103" dirty="0">
              <a:solidFill>
                <a:srgbClr val="00445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pc="88" dirty="0">
                <a:solidFill>
                  <a:srgbClr val="00445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– Families First Parent Leader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080055" y="4937148"/>
            <a:ext cx="46672" cy="2247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00"/>
              </a:lnSpc>
              <a:spcBef>
                <a:spcPct val="0"/>
              </a:spcBef>
            </a:pPr>
            <a:r>
              <a:rPr lang="en-US" sz="1600" spc="80">
                <a:solidFill>
                  <a:srgbClr val="000000"/>
                </a:solidFill>
                <a:latin typeface="Walter Turncoat 2"/>
              </a:rPr>
              <a:t>.</a:t>
            </a:r>
          </a:p>
        </p:txBody>
      </p:sp>
      <p:grpSp>
        <p:nvGrpSpPr>
          <p:cNvPr id="2" name="Group 2">
            <a:extLst>
              <a:ext uri="{FF2B5EF4-FFF2-40B4-BE49-F238E27FC236}">
                <a16:creationId xmlns:a16="http://schemas.microsoft.com/office/drawing/2014/main" id="{A9D81C1A-E530-EFF9-C0CE-AFD4A353671E}"/>
              </a:ext>
            </a:extLst>
          </p:cNvPr>
          <p:cNvGrpSpPr/>
          <p:nvPr/>
        </p:nvGrpSpPr>
        <p:grpSpPr>
          <a:xfrm>
            <a:off x="0" y="-47626"/>
            <a:ext cx="9144000" cy="3324225"/>
            <a:chOff x="0" y="0"/>
            <a:chExt cx="4639733" cy="823596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D6DC5E54-6430-D885-10B8-AD6575FAA990}"/>
                </a:ext>
              </a:extLst>
            </p:cNvPr>
            <p:cNvSpPr/>
            <p:nvPr/>
          </p:nvSpPr>
          <p:spPr>
            <a:xfrm>
              <a:off x="0" y="0"/>
              <a:ext cx="4639733" cy="823596"/>
            </a:xfrm>
            <a:custGeom>
              <a:avLst/>
              <a:gdLst/>
              <a:ahLst/>
              <a:cxnLst/>
              <a:rect l="l" t="t" r="r" b="b"/>
              <a:pathLst>
                <a:path w="4639733" h="823596">
                  <a:moveTo>
                    <a:pt x="0" y="0"/>
                  </a:moveTo>
                  <a:lnTo>
                    <a:pt x="4639733" y="0"/>
                  </a:lnTo>
                  <a:lnTo>
                    <a:pt x="4639733" y="823596"/>
                  </a:lnTo>
                  <a:lnTo>
                    <a:pt x="0" y="823596"/>
                  </a:lnTo>
                  <a:close/>
                </a:path>
              </a:pathLst>
            </a:custGeom>
            <a:solidFill>
              <a:srgbClr val="007481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TextBox 5">
            <a:extLst>
              <a:ext uri="{FF2B5EF4-FFF2-40B4-BE49-F238E27FC236}">
                <a16:creationId xmlns:a16="http://schemas.microsoft.com/office/drawing/2014/main" id="{DD1C30F7-1F4E-67A1-4E8D-0B1662C40377}"/>
              </a:ext>
            </a:extLst>
          </p:cNvPr>
          <p:cNvSpPr txBox="1"/>
          <p:nvPr/>
        </p:nvSpPr>
        <p:spPr>
          <a:xfrm>
            <a:off x="358612" y="1045093"/>
            <a:ext cx="2261106" cy="11798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620"/>
              </a:lnSpc>
            </a:pPr>
            <a:r>
              <a:rPr lang="en-US" sz="4400" dirty="0">
                <a:solidFill>
                  <a:srgbClr val="FFFFFF"/>
                </a:solidFill>
                <a:latin typeface="Raleway SemiBold"/>
              </a:rPr>
              <a:t>Parent’s</a:t>
            </a:r>
          </a:p>
          <a:p>
            <a:pPr algn="ctr">
              <a:lnSpc>
                <a:spcPts val="4620"/>
              </a:lnSpc>
            </a:pPr>
            <a:r>
              <a:rPr lang="en-US" sz="4400" dirty="0">
                <a:solidFill>
                  <a:srgbClr val="FFFFFF"/>
                </a:solidFill>
                <a:latin typeface="Raleway SemiBold"/>
              </a:rPr>
              <a:t>Voice</a:t>
            </a:r>
          </a:p>
        </p:txBody>
      </p:sp>
      <p:pic>
        <p:nvPicPr>
          <p:cNvPr id="11" name="Picture 10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6654DAF6-813B-036E-291F-110ACFDF7B0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2" t="2017" r="5782" b="22581"/>
          <a:stretch/>
        </p:blipFill>
        <p:spPr>
          <a:xfrm>
            <a:off x="2870706" y="152400"/>
            <a:ext cx="5930393" cy="296519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9144000" cy="1623146"/>
            <a:chOff x="0" y="0"/>
            <a:chExt cx="4639733" cy="82359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639733" cy="823596"/>
            </a:xfrm>
            <a:custGeom>
              <a:avLst/>
              <a:gdLst/>
              <a:ahLst/>
              <a:cxnLst/>
              <a:rect l="l" t="t" r="r" b="b"/>
              <a:pathLst>
                <a:path w="4639733" h="823596">
                  <a:moveTo>
                    <a:pt x="0" y="0"/>
                  </a:moveTo>
                  <a:lnTo>
                    <a:pt x="4639733" y="0"/>
                  </a:lnTo>
                  <a:lnTo>
                    <a:pt x="4639733" y="823596"/>
                  </a:lnTo>
                  <a:lnTo>
                    <a:pt x="0" y="823596"/>
                  </a:lnTo>
                  <a:close/>
                </a:path>
              </a:pathLst>
            </a:custGeom>
            <a:solidFill>
              <a:srgbClr val="007481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Freeform 4"/>
          <p:cNvSpPr/>
          <p:nvPr/>
        </p:nvSpPr>
        <p:spPr>
          <a:xfrm>
            <a:off x="486082" y="2006180"/>
            <a:ext cx="1188715" cy="967317"/>
          </a:xfrm>
          <a:custGeom>
            <a:avLst/>
            <a:gdLst/>
            <a:ahLst/>
            <a:cxnLst/>
            <a:rect l="l" t="t" r="r" b="b"/>
            <a:pathLst>
              <a:path w="1188715" h="967317">
                <a:moveTo>
                  <a:pt x="0" y="0"/>
                </a:moveTo>
                <a:lnTo>
                  <a:pt x="1188714" y="0"/>
                </a:lnTo>
                <a:lnTo>
                  <a:pt x="1188714" y="967317"/>
                </a:lnTo>
                <a:lnTo>
                  <a:pt x="0" y="96731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/>
          <p:nvPr/>
        </p:nvGrpSpPr>
        <p:grpSpPr>
          <a:xfrm>
            <a:off x="6789350" y="2196328"/>
            <a:ext cx="320764" cy="320764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Freeform 7"/>
          <p:cNvSpPr/>
          <p:nvPr/>
        </p:nvSpPr>
        <p:spPr>
          <a:xfrm>
            <a:off x="432800" y="3633368"/>
            <a:ext cx="1295278" cy="1021650"/>
          </a:xfrm>
          <a:custGeom>
            <a:avLst/>
            <a:gdLst/>
            <a:ahLst/>
            <a:cxnLst/>
            <a:rect l="l" t="t" r="r" b="b"/>
            <a:pathLst>
              <a:path w="1295278" h="1021650">
                <a:moveTo>
                  <a:pt x="0" y="0"/>
                </a:moveTo>
                <a:lnTo>
                  <a:pt x="1295278" y="0"/>
                </a:lnTo>
                <a:lnTo>
                  <a:pt x="1295278" y="1021650"/>
                </a:lnTo>
                <a:lnTo>
                  <a:pt x="0" y="10216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-15560" y="492419"/>
            <a:ext cx="9171792" cy="699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00"/>
              </a:lnSpc>
            </a:pPr>
            <a:r>
              <a:rPr lang="en-US" sz="4400" spc="219">
                <a:solidFill>
                  <a:srgbClr val="FFFFFF"/>
                </a:solidFill>
                <a:latin typeface="Raleway SemiBold"/>
              </a:rPr>
              <a:t>OUR PROGRAMS</a:t>
            </a:r>
          </a:p>
        </p:txBody>
      </p:sp>
      <p:sp>
        <p:nvSpPr>
          <p:cNvPr id="9" name="Freeform 9"/>
          <p:cNvSpPr/>
          <p:nvPr/>
        </p:nvSpPr>
        <p:spPr>
          <a:xfrm>
            <a:off x="432800" y="5253082"/>
            <a:ext cx="1147718" cy="1147718"/>
          </a:xfrm>
          <a:custGeom>
            <a:avLst/>
            <a:gdLst/>
            <a:ahLst/>
            <a:cxnLst/>
            <a:rect l="l" t="t" r="r" b="b"/>
            <a:pathLst>
              <a:path w="1147718" h="1147718">
                <a:moveTo>
                  <a:pt x="0" y="0"/>
                </a:moveTo>
                <a:lnTo>
                  <a:pt x="1147718" y="0"/>
                </a:lnTo>
                <a:lnTo>
                  <a:pt x="1147718" y="1147718"/>
                </a:lnTo>
                <a:lnTo>
                  <a:pt x="0" y="114771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2084111" y="2488113"/>
            <a:ext cx="3833643" cy="4279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00"/>
              </a:lnSpc>
              <a:spcBef>
                <a:spcPct val="0"/>
              </a:spcBef>
            </a:pPr>
            <a:r>
              <a:rPr lang="en-US" sz="1600" spc="80">
                <a:solidFill>
                  <a:srgbClr val="004455"/>
                </a:solidFill>
                <a:latin typeface="Walter Turncoat 2"/>
              </a:rPr>
              <a:t>12 interactive group sessions </a:t>
            </a:r>
          </a:p>
          <a:p>
            <a:pPr>
              <a:lnSpc>
                <a:spcPts val="1600"/>
              </a:lnSpc>
              <a:spcBef>
                <a:spcPct val="0"/>
              </a:spcBef>
            </a:pPr>
            <a:r>
              <a:rPr lang="en-US" sz="1600" spc="80">
                <a:solidFill>
                  <a:srgbClr val="004455"/>
                </a:solidFill>
                <a:latin typeface="Walter Turncoat 2"/>
              </a:rPr>
              <a:t>Parent leadership opportunities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084111" y="1999160"/>
            <a:ext cx="4508439" cy="375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99"/>
              </a:lnSpc>
            </a:pPr>
            <a:r>
              <a:rPr lang="en-US" sz="2399" spc="120">
                <a:solidFill>
                  <a:srgbClr val="004455"/>
                </a:solidFill>
                <a:latin typeface="Raleway 1"/>
              </a:rPr>
              <a:t>Power of Parenting Program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084111" y="3649845"/>
            <a:ext cx="4315437" cy="375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99"/>
              </a:lnSpc>
            </a:pPr>
            <a:r>
              <a:rPr lang="en-US" sz="2399" spc="120">
                <a:solidFill>
                  <a:srgbClr val="004455"/>
                </a:solidFill>
                <a:latin typeface="Raleway 1"/>
              </a:rPr>
              <a:t>The Ripple Program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084111" y="5396411"/>
            <a:ext cx="3067358" cy="384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99"/>
              </a:lnSpc>
            </a:pPr>
            <a:r>
              <a:rPr lang="en-US" sz="2399" spc="120">
                <a:solidFill>
                  <a:srgbClr val="004455"/>
                </a:solidFill>
                <a:latin typeface="Raleway 1"/>
              </a:rPr>
              <a:t>Alumni Services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084111" y="4177498"/>
            <a:ext cx="3833643" cy="62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00"/>
              </a:lnSpc>
              <a:spcBef>
                <a:spcPct val="0"/>
              </a:spcBef>
            </a:pPr>
            <a:r>
              <a:rPr lang="en-US" sz="1600" spc="80">
                <a:solidFill>
                  <a:srgbClr val="004455"/>
                </a:solidFill>
                <a:latin typeface="Walter Turncoat 2"/>
              </a:rPr>
              <a:t>Parent leadership trainings</a:t>
            </a:r>
          </a:p>
          <a:p>
            <a:pPr>
              <a:lnSpc>
                <a:spcPts val="1600"/>
              </a:lnSpc>
              <a:spcBef>
                <a:spcPct val="0"/>
              </a:spcBef>
            </a:pPr>
            <a:r>
              <a:rPr lang="en-US" sz="1600" spc="80">
                <a:solidFill>
                  <a:srgbClr val="004455"/>
                </a:solidFill>
                <a:latin typeface="Walter Turncoat 2"/>
              </a:rPr>
              <a:t>Community impact projects</a:t>
            </a:r>
          </a:p>
          <a:p>
            <a:pPr>
              <a:lnSpc>
                <a:spcPts val="1600"/>
              </a:lnSpc>
              <a:spcBef>
                <a:spcPct val="0"/>
              </a:spcBef>
            </a:pPr>
            <a:r>
              <a:rPr lang="en-US" sz="1600" spc="80">
                <a:solidFill>
                  <a:srgbClr val="004455"/>
                </a:solidFill>
                <a:latin typeface="Walter Turncoat 2"/>
              </a:rPr>
              <a:t>Stipends &amp; resources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084111" y="5910580"/>
            <a:ext cx="3833643" cy="4216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00"/>
              </a:lnSpc>
              <a:spcBef>
                <a:spcPct val="0"/>
              </a:spcBef>
            </a:pPr>
            <a:r>
              <a:rPr lang="en-US" sz="1600" spc="80">
                <a:solidFill>
                  <a:srgbClr val="004455"/>
                </a:solidFill>
                <a:latin typeface="Walter Turncoat 2"/>
              </a:rPr>
              <a:t>Continued parenting knowledge and skills, social support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63902" y="2888753"/>
            <a:ext cx="1767318" cy="3472856"/>
            <a:chOff x="0" y="0"/>
            <a:chExt cx="846719" cy="166383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46719" cy="1663839"/>
            </a:xfrm>
            <a:custGeom>
              <a:avLst/>
              <a:gdLst/>
              <a:ahLst/>
              <a:cxnLst/>
              <a:rect l="l" t="t" r="r" b="b"/>
              <a:pathLst>
                <a:path w="846719" h="1663839">
                  <a:moveTo>
                    <a:pt x="0" y="0"/>
                  </a:moveTo>
                  <a:lnTo>
                    <a:pt x="846719" y="0"/>
                  </a:lnTo>
                  <a:lnTo>
                    <a:pt x="846719" y="1663839"/>
                  </a:lnTo>
                  <a:lnTo>
                    <a:pt x="0" y="1663839"/>
                  </a:lnTo>
                  <a:close/>
                </a:path>
              </a:pathLst>
            </a:custGeom>
            <a:solidFill>
              <a:srgbClr val="007481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Freeform 4"/>
          <p:cNvSpPr/>
          <p:nvPr/>
        </p:nvSpPr>
        <p:spPr>
          <a:xfrm>
            <a:off x="232077" y="3646046"/>
            <a:ext cx="1175360" cy="1175360"/>
          </a:xfrm>
          <a:custGeom>
            <a:avLst/>
            <a:gdLst/>
            <a:ahLst/>
            <a:cxnLst/>
            <a:rect l="l" t="t" r="r" b="b"/>
            <a:pathLst>
              <a:path w="1175360" h="1175360">
                <a:moveTo>
                  <a:pt x="0" y="0"/>
                </a:moveTo>
                <a:lnTo>
                  <a:pt x="1175360" y="0"/>
                </a:lnTo>
                <a:lnTo>
                  <a:pt x="1175360" y="1175359"/>
                </a:lnTo>
                <a:lnTo>
                  <a:pt x="0" y="11753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/>
          <p:nvPr/>
        </p:nvGrpSpPr>
        <p:grpSpPr>
          <a:xfrm>
            <a:off x="1774901" y="2888753"/>
            <a:ext cx="1767318" cy="3472856"/>
            <a:chOff x="0" y="0"/>
            <a:chExt cx="846719" cy="166383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46719" cy="1663839"/>
            </a:xfrm>
            <a:custGeom>
              <a:avLst/>
              <a:gdLst/>
              <a:ahLst/>
              <a:cxnLst/>
              <a:rect l="l" t="t" r="r" b="b"/>
              <a:pathLst>
                <a:path w="846719" h="1663839">
                  <a:moveTo>
                    <a:pt x="0" y="0"/>
                  </a:moveTo>
                  <a:lnTo>
                    <a:pt x="846719" y="0"/>
                  </a:lnTo>
                  <a:lnTo>
                    <a:pt x="846719" y="1663839"/>
                  </a:lnTo>
                  <a:lnTo>
                    <a:pt x="0" y="1663839"/>
                  </a:lnTo>
                  <a:close/>
                </a:path>
              </a:pathLst>
            </a:custGeom>
            <a:solidFill>
              <a:srgbClr val="00AF9A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3631024" y="2888753"/>
            <a:ext cx="1767318" cy="3472856"/>
            <a:chOff x="0" y="0"/>
            <a:chExt cx="846719" cy="1663839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46719" cy="1663839"/>
            </a:xfrm>
            <a:custGeom>
              <a:avLst/>
              <a:gdLst/>
              <a:ahLst/>
              <a:cxnLst/>
              <a:rect l="l" t="t" r="r" b="b"/>
              <a:pathLst>
                <a:path w="846719" h="1663839">
                  <a:moveTo>
                    <a:pt x="0" y="0"/>
                  </a:moveTo>
                  <a:lnTo>
                    <a:pt x="846719" y="0"/>
                  </a:lnTo>
                  <a:lnTo>
                    <a:pt x="846719" y="1663839"/>
                  </a:lnTo>
                  <a:lnTo>
                    <a:pt x="0" y="1663839"/>
                  </a:lnTo>
                  <a:close/>
                </a:path>
              </a:pathLst>
            </a:custGeom>
            <a:solidFill>
              <a:srgbClr val="FD7142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2185417" y="3606161"/>
            <a:ext cx="947872" cy="1230442"/>
            <a:chOff x="0" y="0"/>
            <a:chExt cx="4771390" cy="6193790"/>
          </a:xfrm>
        </p:grpSpPr>
        <p:sp>
          <p:nvSpPr>
            <p:cNvPr id="10" name="Freeform 10"/>
            <p:cNvSpPr/>
            <p:nvPr/>
          </p:nvSpPr>
          <p:spPr>
            <a:xfrm>
              <a:off x="11430" y="1845310"/>
              <a:ext cx="1484630" cy="4349750"/>
            </a:xfrm>
            <a:custGeom>
              <a:avLst/>
              <a:gdLst/>
              <a:ahLst/>
              <a:cxnLst/>
              <a:rect l="l" t="t" r="r" b="b"/>
              <a:pathLst>
                <a:path w="1484630" h="4349750">
                  <a:moveTo>
                    <a:pt x="1270" y="2218690"/>
                  </a:moveTo>
                  <a:cubicBezTo>
                    <a:pt x="2540" y="2218690"/>
                    <a:pt x="2540" y="2218690"/>
                    <a:pt x="1270" y="2218690"/>
                  </a:cubicBezTo>
                  <a:cubicBezTo>
                    <a:pt x="2540" y="2352040"/>
                    <a:pt x="0" y="2486660"/>
                    <a:pt x="2540" y="2620010"/>
                  </a:cubicBezTo>
                  <a:cubicBezTo>
                    <a:pt x="7620" y="2790190"/>
                    <a:pt x="63500" y="2942590"/>
                    <a:pt x="158750" y="3083560"/>
                  </a:cubicBezTo>
                  <a:cubicBezTo>
                    <a:pt x="204470" y="3152140"/>
                    <a:pt x="247650" y="3232150"/>
                    <a:pt x="262890" y="3312160"/>
                  </a:cubicBezTo>
                  <a:cubicBezTo>
                    <a:pt x="317500" y="3585210"/>
                    <a:pt x="359410" y="3860800"/>
                    <a:pt x="406400" y="4136390"/>
                  </a:cubicBezTo>
                  <a:cubicBezTo>
                    <a:pt x="433070" y="4290060"/>
                    <a:pt x="497840" y="4347210"/>
                    <a:pt x="650240" y="4348480"/>
                  </a:cubicBezTo>
                  <a:cubicBezTo>
                    <a:pt x="709930" y="4349750"/>
                    <a:pt x="768350" y="4349750"/>
                    <a:pt x="828040" y="4348480"/>
                  </a:cubicBezTo>
                  <a:cubicBezTo>
                    <a:pt x="979170" y="4347210"/>
                    <a:pt x="1051560" y="4288790"/>
                    <a:pt x="1076960" y="4138930"/>
                  </a:cubicBezTo>
                  <a:cubicBezTo>
                    <a:pt x="1111250" y="3938270"/>
                    <a:pt x="1137920" y="3735070"/>
                    <a:pt x="1177290" y="3534410"/>
                  </a:cubicBezTo>
                  <a:cubicBezTo>
                    <a:pt x="1205230" y="3393440"/>
                    <a:pt x="1217930" y="3234690"/>
                    <a:pt x="1294130" y="3121660"/>
                  </a:cubicBezTo>
                  <a:cubicBezTo>
                    <a:pt x="1405890" y="2954020"/>
                    <a:pt x="1478280" y="2785110"/>
                    <a:pt x="1480820" y="2586990"/>
                  </a:cubicBezTo>
                  <a:cubicBezTo>
                    <a:pt x="1484630" y="2330450"/>
                    <a:pt x="1483360" y="2075180"/>
                    <a:pt x="1482090" y="1818640"/>
                  </a:cubicBezTo>
                  <a:cubicBezTo>
                    <a:pt x="1480820" y="1625600"/>
                    <a:pt x="1395730" y="1482090"/>
                    <a:pt x="1210310" y="1418590"/>
                  </a:cubicBezTo>
                  <a:cubicBezTo>
                    <a:pt x="895350" y="1310640"/>
                    <a:pt x="576580" y="1310640"/>
                    <a:pt x="262890" y="1421130"/>
                  </a:cubicBezTo>
                  <a:cubicBezTo>
                    <a:pt x="88900" y="1482090"/>
                    <a:pt x="5080" y="1619250"/>
                    <a:pt x="2540" y="1803400"/>
                  </a:cubicBezTo>
                  <a:cubicBezTo>
                    <a:pt x="0" y="1943100"/>
                    <a:pt x="1270" y="2081530"/>
                    <a:pt x="1270" y="2218690"/>
                  </a:cubicBezTo>
                  <a:close/>
                  <a:moveTo>
                    <a:pt x="1323340" y="612140"/>
                  </a:moveTo>
                  <a:cubicBezTo>
                    <a:pt x="1325880" y="276860"/>
                    <a:pt x="1062990" y="7620"/>
                    <a:pt x="731520" y="3810"/>
                  </a:cubicBezTo>
                  <a:cubicBezTo>
                    <a:pt x="407670" y="0"/>
                    <a:pt x="128270" y="275590"/>
                    <a:pt x="123190" y="601980"/>
                  </a:cubicBezTo>
                  <a:cubicBezTo>
                    <a:pt x="118110" y="929640"/>
                    <a:pt x="388620" y="1201420"/>
                    <a:pt x="720090" y="1205230"/>
                  </a:cubicBezTo>
                  <a:cubicBezTo>
                    <a:pt x="1057910" y="1207770"/>
                    <a:pt x="1320800" y="949960"/>
                    <a:pt x="1323340" y="612140"/>
                  </a:cubicBezTo>
                  <a:close/>
                </a:path>
              </a:pathLst>
            </a:custGeom>
            <a:solidFill>
              <a:srgbClr val="00445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1511300" y="12700"/>
              <a:ext cx="3235960" cy="2821940"/>
            </a:xfrm>
            <a:custGeom>
              <a:avLst/>
              <a:gdLst/>
              <a:ahLst/>
              <a:cxnLst/>
              <a:rect l="l" t="t" r="r" b="b"/>
              <a:pathLst>
                <a:path w="3235960" h="2821940">
                  <a:moveTo>
                    <a:pt x="1617980" y="0"/>
                  </a:moveTo>
                  <a:cubicBezTo>
                    <a:pt x="2512060" y="0"/>
                    <a:pt x="3235960" y="584200"/>
                    <a:pt x="3235960" y="1305560"/>
                  </a:cubicBezTo>
                  <a:cubicBezTo>
                    <a:pt x="3235960" y="2012950"/>
                    <a:pt x="2632710" y="2606040"/>
                    <a:pt x="1767840" y="2606040"/>
                  </a:cubicBezTo>
                  <a:cubicBezTo>
                    <a:pt x="1751330" y="2606040"/>
                    <a:pt x="1734820" y="2606040"/>
                    <a:pt x="1717040" y="2604770"/>
                  </a:cubicBezTo>
                  <a:cubicBezTo>
                    <a:pt x="1567180" y="2600960"/>
                    <a:pt x="1418590" y="2569210"/>
                    <a:pt x="1285240" y="2565400"/>
                  </a:cubicBezTo>
                  <a:lnTo>
                    <a:pt x="11430" y="2821940"/>
                  </a:lnTo>
                  <a:lnTo>
                    <a:pt x="312420" y="2075180"/>
                  </a:lnTo>
                  <a:cubicBezTo>
                    <a:pt x="116840" y="1859280"/>
                    <a:pt x="1270" y="1593850"/>
                    <a:pt x="1270" y="1305560"/>
                  </a:cubicBezTo>
                  <a:cubicBezTo>
                    <a:pt x="0" y="584200"/>
                    <a:pt x="723900" y="0"/>
                    <a:pt x="1617980" y="0"/>
                  </a:cubicBezTo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5485903" y="2888753"/>
            <a:ext cx="1767318" cy="3472856"/>
            <a:chOff x="0" y="0"/>
            <a:chExt cx="846719" cy="1663839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46719" cy="1663839"/>
            </a:xfrm>
            <a:custGeom>
              <a:avLst/>
              <a:gdLst/>
              <a:ahLst/>
              <a:cxnLst/>
              <a:rect l="l" t="t" r="r" b="b"/>
              <a:pathLst>
                <a:path w="846719" h="1663839">
                  <a:moveTo>
                    <a:pt x="0" y="0"/>
                  </a:moveTo>
                  <a:lnTo>
                    <a:pt x="846719" y="0"/>
                  </a:lnTo>
                  <a:lnTo>
                    <a:pt x="846719" y="1663839"/>
                  </a:lnTo>
                  <a:lnTo>
                    <a:pt x="0" y="1663839"/>
                  </a:lnTo>
                  <a:close/>
                </a:path>
              </a:pathLst>
            </a:custGeom>
            <a:solidFill>
              <a:srgbClr val="87E1D1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" name="Freeform 14"/>
          <p:cNvSpPr/>
          <p:nvPr/>
        </p:nvSpPr>
        <p:spPr>
          <a:xfrm>
            <a:off x="3748577" y="3440076"/>
            <a:ext cx="1524354" cy="1524354"/>
          </a:xfrm>
          <a:custGeom>
            <a:avLst/>
            <a:gdLst/>
            <a:ahLst/>
            <a:cxnLst/>
            <a:rect l="l" t="t" r="r" b="b"/>
            <a:pathLst>
              <a:path w="1524354" h="1524354">
                <a:moveTo>
                  <a:pt x="0" y="0"/>
                </a:moveTo>
                <a:lnTo>
                  <a:pt x="1524354" y="0"/>
                </a:lnTo>
                <a:lnTo>
                  <a:pt x="1524354" y="1524355"/>
                </a:lnTo>
                <a:lnTo>
                  <a:pt x="0" y="152435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5" name="Group 15"/>
          <p:cNvGrpSpPr/>
          <p:nvPr/>
        </p:nvGrpSpPr>
        <p:grpSpPr>
          <a:xfrm>
            <a:off x="7365194" y="2888753"/>
            <a:ext cx="1853474" cy="3472856"/>
            <a:chOff x="0" y="0"/>
            <a:chExt cx="887996" cy="1663839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87996" cy="1663839"/>
            </a:xfrm>
            <a:custGeom>
              <a:avLst/>
              <a:gdLst/>
              <a:ahLst/>
              <a:cxnLst/>
              <a:rect l="l" t="t" r="r" b="b"/>
              <a:pathLst>
                <a:path w="887996" h="1663839">
                  <a:moveTo>
                    <a:pt x="0" y="0"/>
                  </a:moveTo>
                  <a:lnTo>
                    <a:pt x="887996" y="0"/>
                  </a:lnTo>
                  <a:lnTo>
                    <a:pt x="887996" y="1663839"/>
                  </a:lnTo>
                  <a:lnTo>
                    <a:pt x="0" y="1663839"/>
                  </a:lnTo>
                  <a:close/>
                </a:path>
              </a:pathLst>
            </a:custGeom>
            <a:solidFill>
              <a:srgbClr val="004455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" name="Freeform 17"/>
          <p:cNvSpPr/>
          <p:nvPr/>
        </p:nvSpPr>
        <p:spPr>
          <a:xfrm>
            <a:off x="7437058" y="3634387"/>
            <a:ext cx="1630852" cy="1198676"/>
          </a:xfrm>
          <a:custGeom>
            <a:avLst/>
            <a:gdLst/>
            <a:ahLst/>
            <a:cxnLst/>
            <a:rect l="l" t="t" r="r" b="b"/>
            <a:pathLst>
              <a:path w="1630852" h="1198676">
                <a:moveTo>
                  <a:pt x="0" y="0"/>
                </a:moveTo>
                <a:lnTo>
                  <a:pt x="1630852" y="0"/>
                </a:lnTo>
                <a:lnTo>
                  <a:pt x="1630852" y="1198677"/>
                </a:lnTo>
                <a:lnTo>
                  <a:pt x="0" y="119867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8" name="Group 18"/>
          <p:cNvGrpSpPr/>
          <p:nvPr/>
        </p:nvGrpSpPr>
        <p:grpSpPr>
          <a:xfrm>
            <a:off x="0" y="0"/>
            <a:ext cx="9144000" cy="1623146"/>
            <a:chOff x="0" y="0"/>
            <a:chExt cx="4639733" cy="823596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4639733" cy="823596"/>
            </a:xfrm>
            <a:custGeom>
              <a:avLst/>
              <a:gdLst/>
              <a:ahLst/>
              <a:cxnLst/>
              <a:rect l="l" t="t" r="r" b="b"/>
              <a:pathLst>
                <a:path w="4639733" h="823596">
                  <a:moveTo>
                    <a:pt x="0" y="0"/>
                  </a:moveTo>
                  <a:lnTo>
                    <a:pt x="4639733" y="0"/>
                  </a:lnTo>
                  <a:lnTo>
                    <a:pt x="4639733" y="823596"/>
                  </a:lnTo>
                  <a:lnTo>
                    <a:pt x="0" y="823596"/>
                  </a:lnTo>
                  <a:close/>
                </a:path>
              </a:pathLst>
            </a:custGeom>
            <a:solidFill>
              <a:srgbClr val="007481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1934200" y="394589"/>
            <a:ext cx="6677461" cy="9209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56"/>
              </a:lnSpc>
            </a:pPr>
            <a:r>
              <a:rPr lang="en-US" sz="3600" spc="179">
                <a:solidFill>
                  <a:srgbClr val="FFFFFF"/>
                </a:solidFill>
                <a:latin typeface="Raleway SemiBold"/>
              </a:rPr>
              <a:t>THE POWER OF PARENTING PROGRAM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0" y="5133298"/>
            <a:ext cx="1703721" cy="6547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32"/>
              </a:lnSpc>
            </a:pPr>
            <a:r>
              <a:rPr lang="en-US" sz="1700" spc="85">
                <a:solidFill>
                  <a:srgbClr val="FFFFFF"/>
                </a:solidFill>
                <a:latin typeface="Raleway 1"/>
              </a:rPr>
              <a:t>EVIDENCE-</a:t>
            </a:r>
          </a:p>
          <a:p>
            <a:pPr algn="ctr">
              <a:lnSpc>
                <a:spcPts val="1632"/>
              </a:lnSpc>
            </a:pPr>
            <a:r>
              <a:rPr lang="en-US" sz="1700" spc="85">
                <a:solidFill>
                  <a:srgbClr val="FFFFFF"/>
                </a:solidFill>
                <a:latin typeface="Raleway 1"/>
              </a:rPr>
              <a:t>INFORMED </a:t>
            </a:r>
          </a:p>
          <a:p>
            <a:pPr algn="ctr">
              <a:lnSpc>
                <a:spcPts val="1632"/>
              </a:lnSpc>
            </a:pPr>
            <a:r>
              <a:rPr lang="en-US" sz="1700" spc="85">
                <a:solidFill>
                  <a:srgbClr val="FFFFFF"/>
                </a:solidFill>
                <a:latin typeface="Raleway 1"/>
              </a:rPr>
              <a:t>CURRICULUM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778910" y="5127838"/>
            <a:ext cx="1760886" cy="4474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32"/>
              </a:lnSpc>
            </a:pPr>
            <a:r>
              <a:rPr lang="en-US" sz="1700" spc="85">
                <a:solidFill>
                  <a:srgbClr val="FFFFFF"/>
                </a:solidFill>
                <a:latin typeface="Raleway 1"/>
              </a:rPr>
              <a:t>EXPERT</a:t>
            </a:r>
          </a:p>
          <a:p>
            <a:pPr algn="ctr">
              <a:lnSpc>
                <a:spcPts val="1632"/>
              </a:lnSpc>
            </a:pPr>
            <a:r>
              <a:rPr lang="en-US" sz="1700" spc="85">
                <a:solidFill>
                  <a:srgbClr val="FFFFFF"/>
                </a:solidFill>
                <a:latin typeface="Raleway 1"/>
              </a:rPr>
              <a:t>FACILITATORS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3623165" y="5108831"/>
            <a:ext cx="1775177" cy="6546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31"/>
              </a:lnSpc>
            </a:pPr>
            <a:r>
              <a:rPr lang="en-US" sz="1699" spc="84">
                <a:solidFill>
                  <a:srgbClr val="FFFFFF"/>
                </a:solidFill>
                <a:latin typeface="Raleway 1"/>
              </a:rPr>
              <a:t>PARENT</a:t>
            </a:r>
          </a:p>
          <a:p>
            <a:pPr algn="ctr">
              <a:lnSpc>
                <a:spcPts val="1632"/>
              </a:lnSpc>
            </a:pPr>
            <a:r>
              <a:rPr lang="en-US" sz="1700" spc="85">
                <a:solidFill>
                  <a:srgbClr val="FFFFFF"/>
                </a:solidFill>
                <a:latin typeface="Raleway 1"/>
              </a:rPr>
              <a:t>CAFÉ DISCUSSIONS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7365194" y="5140303"/>
            <a:ext cx="1768032" cy="6547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32"/>
              </a:lnSpc>
            </a:pPr>
            <a:r>
              <a:rPr lang="en-US" sz="1700" spc="85">
                <a:solidFill>
                  <a:srgbClr val="FFFDFB"/>
                </a:solidFill>
                <a:latin typeface="Raleway 1"/>
              </a:rPr>
              <a:t>COMMUNITY-BASED PARTNERS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5493049" y="5165649"/>
            <a:ext cx="1768032" cy="6547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32"/>
              </a:lnSpc>
            </a:pPr>
            <a:r>
              <a:rPr lang="en-US" sz="1700" spc="85">
                <a:solidFill>
                  <a:srgbClr val="004455"/>
                </a:solidFill>
                <a:latin typeface="Raleway 1"/>
              </a:rPr>
              <a:t>PARENT LEADERSHIP</a:t>
            </a:r>
          </a:p>
          <a:p>
            <a:pPr algn="ctr">
              <a:lnSpc>
                <a:spcPts val="1632"/>
              </a:lnSpc>
            </a:pPr>
            <a:r>
              <a:rPr lang="en-US" sz="1700" spc="85">
                <a:solidFill>
                  <a:srgbClr val="004455"/>
                </a:solidFill>
                <a:latin typeface="Raleway 1"/>
              </a:rPr>
              <a:t>OPPORTUNIIES</a:t>
            </a:r>
          </a:p>
        </p:txBody>
      </p:sp>
      <p:sp>
        <p:nvSpPr>
          <p:cNvPr id="26" name="Freeform 26"/>
          <p:cNvSpPr/>
          <p:nvPr/>
        </p:nvSpPr>
        <p:spPr>
          <a:xfrm>
            <a:off x="5425500" y="3262608"/>
            <a:ext cx="1879291" cy="1879291"/>
          </a:xfrm>
          <a:custGeom>
            <a:avLst/>
            <a:gdLst/>
            <a:ahLst/>
            <a:cxnLst/>
            <a:rect l="l" t="t" r="r" b="b"/>
            <a:pathLst>
              <a:path w="1879291" h="1879291">
                <a:moveTo>
                  <a:pt x="0" y="0"/>
                </a:moveTo>
                <a:lnTo>
                  <a:pt x="1879291" y="0"/>
                </a:lnTo>
                <a:lnTo>
                  <a:pt x="1879291" y="1879291"/>
                </a:lnTo>
                <a:lnTo>
                  <a:pt x="0" y="187929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7" name="Freeform 27"/>
          <p:cNvSpPr/>
          <p:nvPr/>
        </p:nvSpPr>
        <p:spPr>
          <a:xfrm>
            <a:off x="394359" y="327914"/>
            <a:ext cx="1188715" cy="967317"/>
          </a:xfrm>
          <a:custGeom>
            <a:avLst/>
            <a:gdLst/>
            <a:ahLst/>
            <a:cxnLst/>
            <a:rect l="l" t="t" r="r" b="b"/>
            <a:pathLst>
              <a:path w="1188715" h="967317">
                <a:moveTo>
                  <a:pt x="0" y="0"/>
                </a:moveTo>
                <a:lnTo>
                  <a:pt x="1188715" y="0"/>
                </a:lnTo>
                <a:lnTo>
                  <a:pt x="1188715" y="967317"/>
                </a:lnTo>
                <a:lnTo>
                  <a:pt x="0" y="96731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8" name="Group 28"/>
          <p:cNvGrpSpPr/>
          <p:nvPr/>
        </p:nvGrpSpPr>
        <p:grpSpPr>
          <a:xfrm>
            <a:off x="988716" y="1791700"/>
            <a:ext cx="7854851" cy="820681"/>
            <a:chOff x="324307" y="-57150"/>
            <a:chExt cx="10473133" cy="1094241"/>
          </a:xfrm>
        </p:grpSpPr>
        <p:sp>
          <p:nvSpPr>
            <p:cNvPr id="29" name="TextBox 29"/>
            <p:cNvSpPr txBox="1"/>
            <p:nvPr/>
          </p:nvSpPr>
          <p:spPr>
            <a:xfrm>
              <a:off x="512358" y="-57150"/>
              <a:ext cx="9179325" cy="10934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en-US" sz="2400" spc="120" dirty="0">
                  <a:solidFill>
                    <a:srgbClr val="004455"/>
                  </a:solidFill>
                  <a:latin typeface="Raleway 1 Bold"/>
                </a:rPr>
                <a:t>Developmentally-staged </a:t>
              </a:r>
              <a:r>
                <a:rPr lang="en-US" sz="2400" spc="120" dirty="0">
                  <a:solidFill>
                    <a:srgbClr val="004455"/>
                  </a:solidFill>
                  <a:latin typeface="Raleway 1"/>
                </a:rPr>
                <a:t>curriculum:</a:t>
              </a:r>
            </a:p>
            <a:p>
              <a:pPr algn="ctr">
                <a:lnSpc>
                  <a:spcPts val="3359"/>
                </a:lnSpc>
              </a:pPr>
              <a:r>
                <a:rPr lang="en-US" sz="2400" spc="120" dirty="0">
                  <a:solidFill>
                    <a:srgbClr val="004455"/>
                  </a:solidFill>
                  <a:latin typeface="Raleway 1"/>
                </a:rPr>
                <a:t>      to age                &amp; ages                to    </a:t>
              </a:r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324307" y="511946"/>
              <a:ext cx="1584953" cy="5251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59"/>
                </a:lnSpc>
              </a:pPr>
              <a:r>
                <a:rPr lang="en-US" sz="2400" spc="360" dirty="0">
                  <a:solidFill>
                    <a:srgbClr val="FD7142"/>
                  </a:solidFill>
                  <a:latin typeface="Walter Turncoat 2"/>
                </a:rPr>
                <a:t>BIRTH </a:t>
              </a:r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3395357" y="511175"/>
              <a:ext cx="1738084" cy="5251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59"/>
                </a:lnSpc>
              </a:pPr>
              <a:r>
                <a:rPr lang="en-US" sz="2400" spc="360" dirty="0">
                  <a:solidFill>
                    <a:srgbClr val="FD7142"/>
                  </a:solidFill>
                  <a:latin typeface="Walter Turncoat 2"/>
                </a:rPr>
                <a:t>THREE </a:t>
              </a:r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6829218" y="511175"/>
              <a:ext cx="1738084" cy="5251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59"/>
                </a:lnSpc>
              </a:pPr>
              <a:r>
                <a:rPr lang="en-US" sz="2400" spc="360" dirty="0">
                  <a:solidFill>
                    <a:srgbClr val="FD7142"/>
                  </a:solidFill>
                  <a:latin typeface="Walter Turncoat 2"/>
                </a:rPr>
                <a:t>THREE </a:t>
              </a:r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9212487" y="511175"/>
              <a:ext cx="1584953" cy="5251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59"/>
                </a:lnSpc>
              </a:pPr>
              <a:r>
                <a:rPr lang="en-US" sz="2400" spc="360" dirty="0">
                  <a:solidFill>
                    <a:srgbClr val="FD7142"/>
                  </a:solidFill>
                  <a:latin typeface="Walter Turncoat 2"/>
                </a:rPr>
                <a:t>EIGHT 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9144000" cy="1623146"/>
            <a:chOff x="0" y="0"/>
            <a:chExt cx="4639733" cy="82359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639733" cy="823596"/>
            </a:xfrm>
            <a:custGeom>
              <a:avLst/>
              <a:gdLst/>
              <a:ahLst/>
              <a:cxnLst/>
              <a:rect l="l" t="t" r="r" b="b"/>
              <a:pathLst>
                <a:path w="4639733" h="823596">
                  <a:moveTo>
                    <a:pt x="0" y="0"/>
                  </a:moveTo>
                  <a:lnTo>
                    <a:pt x="4639733" y="0"/>
                  </a:lnTo>
                  <a:lnTo>
                    <a:pt x="4639733" y="823596"/>
                  </a:lnTo>
                  <a:lnTo>
                    <a:pt x="0" y="823596"/>
                  </a:lnTo>
                  <a:close/>
                </a:path>
              </a:pathLst>
            </a:custGeom>
            <a:solidFill>
              <a:srgbClr val="007481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Freeform 4"/>
          <p:cNvSpPr/>
          <p:nvPr/>
        </p:nvSpPr>
        <p:spPr>
          <a:xfrm>
            <a:off x="511097" y="223923"/>
            <a:ext cx="1371104" cy="1081458"/>
          </a:xfrm>
          <a:custGeom>
            <a:avLst/>
            <a:gdLst/>
            <a:ahLst/>
            <a:cxnLst/>
            <a:rect l="l" t="t" r="r" b="b"/>
            <a:pathLst>
              <a:path w="1371104" h="1081458">
                <a:moveTo>
                  <a:pt x="0" y="0"/>
                </a:moveTo>
                <a:lnTo>
                  <a:pt x="1371104" y="0"/>
                </a:lnTo>
                <a:lnTo>
                  <a:pt x="1371104" y="1081458"/>
                </a:lnTo>
                <a:lnTo>
                  <a:pt x="0" y="108145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/>
          <p:nvPr/>
        </p:nvGrpSpPr>
        <p:grpSpPr>
          <a:xfrm>
            <a:off x="372701" y="1705572"/>
            <a:ext cx="4114218" cy="2492354"/>
            <a:chOff x="0" y="0"/>
            <a:chExt cx="1971115" cy="119408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971115" cy="1194083"/>
            </a:xfrm>
            <a:custGeom>
              <a:avLst/>
              <a:gdLst/>
              <a:ahLst/>
              <a:cxnLst/>
              <a:rect l="l" t="t" r="r" b="b"/>
              <a:pathLst>
                <a:path w="1971115" h="1194083">
                  <a:moveTo>
                    <a:pt x="0" y="0"/>
                  </a:moveTo>
                  <a:lnTo>
                    <a:pt x="1971115" y="0"/>
                  </a:lnTo>
                  <a:lnTo>
                    <a:pt x="1971115" y="1194083"/>
                  </a:lnTo>
                  <a:lnTo>
                    <a:pt x="0" y="1194083"/>
                  </a:lnTo>
                  <a:close/>
                </a:path>
              </a:pathLst>
            </a:custGeom>
            <a:solidFill>
              <a:srgbClr val="00AF9A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372701" y="4283651"/>
            <a:ext cx="4114218" cy="2492354"/>
            <a:chOff x="0" y="0"/>
            <a:chExt cx="1971115" cy="119408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971115" cy="1194083"/>
            </a:xfrm>
            <a:custGeom>
              <a:avLst/>
              <a:gdLst/>
              <a:ahLst/>
              <a:cxnLst/>
              <a:rect l="l" t="t" r="r" b="b"/>
              <a:pathLst>
                <a:path w="1971115" h="1194083">
                  <a:moveTo>
                    <a:pt x="0" y="0"/>
                  </a:moveTo>
                  <a:lnTo>
                    <a:pt x="1971115" y="0"/>
                  </a:lnTo>
                  <a:lnTo>
                    <a:pt x="1971115" y="1194083"/>
                  </a:lnTo>
                  <a:lnTo>
                    <a:pt x="0" y="1194083"/>
                  </a:lnTo>
                  <a:close/>
                </a:path>
              </a:pathLst>
            </a:custGeom>
            <a:solidFill>
              <a:srgbClr val="FD7142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Freeform 9"/>
          <p:cNvSpPr/>
          <p:nvPr/>
        </p:nvSpPr>
        <p:spPr>
          <a:xfrm>
            <a:off x="1981822" y="5007974"/>
            <a:ext cx="871255" cy="871255"/>
          </a:xfrm>
          <a:custGeom>
            <a:avLst/>
            <a:gdLst/>
            <a:ahLst/>
            <a:cxnLst/>
            <a:rect l="l" t="t" r="r" b="b"/>
            <a:pathLst>
              <a:path w="871255" h="871255">
                <a:moveTo>
                  <a:pt x="0" y="0"/>
                </a:moveTo>
                <a:lnTo>
                  <a:pt x="871254" y="0"/>
                </a:lnTo>
                <a:lnTo>
                  <a:pt x="871254" y="871255"/>
                </a:lnTo>
                <a:lnTo>
                  <a:pt x="0" y="87125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2001807" y="2515468"/>
            <a:ext cx="856008" cy="871255"/>
          </a:xfrm>
          <a:custGeom>
            <a:avLst/>
            <a:gdLst/>
            <a:ahLst/>
            <a:cxnLst/>
            <a:rect l="l" t="t" r="r" b="b"/>
            <a:pathLst>
              <a:path w="856008" h="871255">
                <a:moveTo>
                  <a:pt x="0" y="0"/>
                </a:moveTo>
                <a:lnTo>
                  <a:pt x="856007" y="0"/>
                </a:lnTo>
                <a:lnTo>
                  <a:pt x="856007" y="871254"/>
                </a:lnTo>
                <a:lnTo>
                  <a:pt x="0" y="87125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1" name="Group 11"/>
          <p:cNvGrpSpPr/>
          <p:nvPr/>
        </p:nvGrpSpPr>
        <p:grpSpPr>
          <a:xfrm>
            <a:off x="4657080" y="1707221"/>
            <a:ext cx="4114218" cy="2492354"/>
            <a:chOff x="0" y="0"/>
            <a:chExt cx="1971115" cy="119408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971115" cy="1194083"/>
            </a:xfrm>
            <a:custGeom>
              <a:avLst/>
              <a:gdLst/>
              <a:ahLst/>
              <a:cxnLst/>
              <a:rect l="l" t="t" r="r" b="b"/>
              <a:pathLst>
                <a:path w="1971115" h="1194083">
                  <a:moveTo>
                    <a:pt x="0" y="0"/>
                  </a:moveTo>
                  <a:lnTo>
                    <a:pt x="1971115" y="0"/>
                  </a:lnTo>
                  <a:lnTo>
                    <a:pt x="1971115" y="1194083"/>
                  </a:lnTo>
                  <a:lnTo>
                    <a:pt x="0" y="1194083"/>
                  </a:lnTo>
                  <a:close/>
                </a:path>
              </a:pathLst>
            </a:custGeom>
            <a:solidFill>
              <a:srgbClr val="004455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" name="Freeform 13"/>
          <p:cNvSpPr/>
          <p:nvPr/>
        </p:nvSpPr>
        <p:spPr>
          <a:xfrm>
            <a:off x="6278562" y="2516122"/>
            <a:ext cx="871255" cy="871255"/>
          </a:xfrm>
          <a:custGeom>
            <a:avLst/>
            <a:gdLst/>
            <a:ahLst/>
            <a:cxnLst/>
            <a:rect l="l" t="t" r="r" b="b"/>
            <a:pathLst>
              <a:path w="871255" h="871255">
                <a:moveTo>
                  <a:pt x="0" y="0"/>
                </a:moveTo>
                <a:lnTo>
                  <a:pt x="871255" y="0"/>
                </a:lnTo>
                <a:lnTo>
                  <a:pt x="871255" y="871255"/>
                </a:lnTo>
                <a:lnTo>
                  <a:pt x="0" y="87125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TextBox 14"/>
          <p:cNvSpPr txBox="1"/>
          <p:nvPr/>
        </p:nvSpPr>
        <p:spPr>
          <a:xfrm>
            <a:off x="1066900" y="4413920"/>
            <a:ext cx="2701099" cy="5307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16"/>
              </a:lnSpc>
            </a:pPr>
            <a:r>
              <a:rPr lang="en-US" sz="2100" spc="105">
                <a:solidFill>
                  <a:srgbClr val="FFFFFF"/>
                </a:solidFill>
                <a:latin typeface="Raleway 1 Bold"/>
              </a:rPr>
              <a:t>COMMUNITY IMPACT PROJECTS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94758" y="5907804"/>
            <a:ext cx="3645382" cy="8121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99"/>
              </a:lnSpc>
            </a:pPr>
            <a:r>
              <a:rPr lang="en-US" sz="1599" spc="79">
                <a:solidFill>
                  <a:srgbClr val="FFFFFF"/>
                </a:solidFill>
                <a:latin typeface="Walter Turncoat 2"/>
              </a:rPr>
              <a:t>Collaboration with community partners to drive parent advocacy &amp; involvement in communities and systems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425144" y="385234"/>
            <a:ext cx="6303829" cy="9193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56"/>
              </a:lnSpc>
            </a:pPr>
            <a:r>
              <a:rPr lang="en-US" sz="3600" spc="179">
                <a:solidFill>
                  <a:srgbClr val="FFFFFF"/>
                </a:solidFill>
                <a:latin typeface="Raleway SemiBold"/>
              </a:rPr>
              <a:t>THE RIPPLE PROGRAM ELEMENTS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501351" y="1835841"/>
            <a:ext cx="3832196" cy="5307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16"/>
              </a:lnSpc>
            </a:pPr>
            <a:r>
              <a:rPr lang="en-US" sz="2100" spc="105">
                <a:solidFill>
                  <a:srgbClr val="FFFFFF"/>
                </a:solidFill>
                <a:latin typeface="Raleway 1 Bold"/>
              </a:rPr>
              <a:t>PARENT LEADERSHIP SERIES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693114" y="3508246"/>
            <a:ext cx="3473393" cy="6121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99"/>
              </a:lnSpc>
            </a:pPr>
            <a:r>
              <a:rPr lang="en-US" sz="1599" spc="79">
                <a:solidFill>
                  <a:srgbClr val="FFFFFF"/>
                </a:solidFill>
                <a:latin typeface="Walter Turncoat 2"/>
              </a:rPr>
              <a:t>Workshops plus Peer Mentorship to develop professional skills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4869250" y="1837490"/>
            <a:ext cx="3665156" cy="5307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16"/>
              </a:lnSpc>
            </a:pPr>
            <a:r>
              <a:rPr lang="en-US" sz="2100" spc="105">
                <a:solidFill>
                  <a:srgbClr val="FFFFFF"/>
                </a:solidFill>
                <a:latin typeface="Raleway 1 Bold"/>
              </a:rPr>
              <a:t>PARENT LEADERSHIP STAFF TRAININGS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4977493" y="3508246"/>
            <a:ext cx="3473393" cy="6121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99"/>
              </a:lnSpc>
            </a:pPr>
            <a:r>
              <a:rPr lang="en-US" sz="1599" spc="79">
                <a:solidFill>
                  <a:srgbClr val="FFFFFF"/>
                </a:solidFill>
                <a:latin typeface="Walter Turncoat 2"/>
              </a:rPr>
              <a:t>Professional development workshops for staff at partner agencies</a:t>
            </a:r>
          </a:p>
        </p:txBody>
      </p:sp>
      <p:grpSp>
        <p:nvGrpSpPr>
          <p:cNvPr id="21" name="Group 21"/>
          <p:cNvGrpSpPr/>
          <p:nvPr/>
        </p:nvGrpSpPr>
        <p:grpSpPr>
          <a:xfrm>
            <a:off x="4657080" y="4283651"/>
            <a:ext cx="4114218" cy="2492354"/>
            <a:chOff x="0" y="0"/>
            <a:chExt cx="1971115" cy="1194083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971115" cy="1194083"/>
            </a:xfrm>
            <a:custGeom>
              <a:avLst/>
              <a:gdLst/>
              <a:ahLst/>
              <a:cxnLst/>
              <a:rect l="l" t="t" r="r" b="b"/>
              <a:pathLst>
                <a:path w="1971115" h="1194083">
                  <a:moveTo>
                    <a:pt x="0" y="0"/>
                  </a:moveTo>
                  <a:lnTo>
                    <a:pt x="1971115" y="0"/>
                  </a:lnTo>
                  <a:lnTo>
                    <a:pt x="1971115" y="1194083"/>
                  </a:lnTo>
                  <a:lnTo>
                    <a:pt x="0" y="1194083"/>
                  </a:lnTo>
                  <a:close/>
                </a:path>
              </a:pathLst>
            </a:custGeom>
            <a:solidFill>
              <a:srgbClr val="2ED9C3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" name="Freeform 23"/>
          <p:cNvSpPr/>
          <p:nvPr/>
        </p:nvSpPr>
        <p:spPr>
          <a:xfrm>
            <a:off x="6246736" y="4988510"/>
            <a:ext cx="910184" cy="910184"/>
          </a:xfrm>
          <a:custGeom>
            <a:avLst/>
            <a:gdLst/>
            <a:ahLst/>
            <a:cxnLst/>
            <a:rect l="l" t="t" r="r" b="b"/>
            <a:pathLst>
              <a:path w="910184" h="910184">
                <a:moveTo>
                  <a:pt x="0" y="0"/>
                </a:moveTo>
                <a:lnTo>
                  <a:pt x="910184" y="0"/>
                </a:lnTo>
                <a:lnTo>
                  <a:pt x="910184" y="910184"/>
                </a:lnTo>
                <a:lnTo>
                  <a:pt x="0" y="91018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TextBox 24"/>
          <p:cNvSpPr txBox="1"/>
          <p:nvPr/>
        </p:nvSpPr>
        <p:spPr>
          <a:xfrm>
            <a:off x="5344446" y="4413920"/>
            <a:ext cx="2714765" cy="5307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16"/>
              </a:lnSpc>
            </a:pPr>
            <a:r>
              <a:rPr lang="en-US" sz="2100" spc="105">
                <a:solidFill>
                  <a:srgbClr val="FFFFFF"/>
                </a:solidFill>
                <a:latin typeface="Raleway 1 Bold"/>
              </a:rPr>
              <a:t>SUPPORT FROM FAMILIES FIRST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4657080" y="5898279"/>
            <a:ext cx="4114218" cy="12109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 sz="1500" spc="75">
                <a:solidFill>
                  <a:srgbClr val="FFFFFF"/>
                </a:solidFill>
                <a:latin typeface="Walter Turncoat 2"/>
              </a:rPr>
              <a:t>Mentorship from parent ambassadors</a:t>
            </a:r>
          </a:p>
          <a:p>
            <a:pPr algn="ctr">
              <a:lnSpc>
                <a:spcPts val="1599"/>
              </a:lnSpc>
            </a:pPr>
            <a:r>
              <a:rPr lang="en-US" sz="1599" spc="79">
                <a:solidFill>
                  <a:srgbClr val="FFFFFF"/>
                </a:solidFill>
                <a:latin typeface="Walter Turncoat 2"/>
              </a:rPr>
              <a:t>Monthly cohort meetings</a:t>
            </a:r>
          </a:p>
          <a:p>
            <a:pPr algn="ctr">
              <a:lnSpc>
                <a:spcPts val="1599"/>
              </a:lnSpc>
            </a:pPr>
            <a:r>
              <a:rPr lang="en-US" sz="1599" spc="79">
                <a:solidFill>
                  <a:srgbClr val="FFFFFF"/>
                </a:solidFill>
                <a:latin typeface="Walter Turncoat 2"/>
              </a:rPr>
              <a:t> Technical assistance</a:t>
            </a:r>
          </a:p>
          <a:p>
            <a:pPr algn="ctr">
              <a:lnSpc>
                <a:spcPts val="1599"/>
              </a:lnSpc>
            </a:pPr>
            <a:r>
              <a:rPr lang="en-US" sz="1599" spc="79">
                <a:solidFill>
                  <a:srgbClr val="FFFFFF"/>
                </a:solidFill>
                <a:latin typeface="Walter Turncoat 2"/>
              </a:rPr>
              <a:t>Online resource portal</a:t>
            </a:r>
          </a:p>
          <a:p>
            <a:pPr algn="ctr">
              <a:lnSpc>
                <a:spcPts val="1599"/>
              </a:lnSpc>
            </a:pPr>
            <a:endParaRPr lang="en-US" sz="1599" spc="79">
              <a:solidFill>
                <a:srgbClr val="FFFFFF"/>
              </a:solidFill>
              <a:latin typeface="Walter Turncoat 2"/>
            </a:endParaRPr>
          </a:p>
          <a:p>
            <a:pPr algn="ctr">
              <a:lnSpc>
                <a:spcPts val="1599"/>
              </a:lnSpc>
            </a:pPr>
            <a:endParaRPr lang="en-US" sz="1599" spc="79">
              <a:solidFill>
                <a:srgbClr val="FFFFFF"/>
              </a:solidFill>
              <a:latin typeface="Walter Turncoat 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47625"/>
            <a:ext cx="9144000" cy="1623146"/>
            <a:chOff x="0" y="0"/>
            <a:chExt cx="4639733" cy="82359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639733" cy="823596"/>
            </a:xfrm>
            <a:custGeom>
              <a:avLst/>
              <a:gdLst/>
              <a:ahLst/>
              <a:cxnLst/>
              <a:rect l="l" t="t" r="r" b="b"/>
              <a:pathLst>
                <a:path w="4639733" h="823596">
                  <a:moveTo>
                    <a:pt x="0" y="0"/>
                  </a:moveTo>
                  <a:lnTo>
                    <a:pt x="4639733" y="0"/>
                  </a:lnTo>
                  <a:lnTo>
                    <a:pt x="4639733" y="823596"/>
                  </a:lnTo>
                  <a:lnTo>
                    <a:pt x="0" y="823596"/>
                  </a:lnTo>
                  <a:close/>
                </a:path>
              </a:pathLst>
            </a:custGeom>
            <a:solidFill>
              <a:srgbClr val="007481"/>
            </a:solidFill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167268" y="533443"/>
            <a:ext cx="8609273" cy="5528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20"/>
              </a:lnSpc>
            </a:pP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Raleway SemiBold"/>
              </a:rPr>
              <a:t>Western Mass Expansion</a:t>
            </a:r>
          </a:p>
        </p:txBody>
      </p:sp>
      <p:sp>
        <p:nvSpPr>
          <p:cNvPr id="73" name="TextBox 73"/>
          <p:cNvSpPr txBox="1"/>
          <p:nvPr/>
        </p:nvSpPr>
        <p:spPr>
          <a:xfrm>
            <a:off x="582609" y="5427230"/>
            <a:ext cx="305118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dirty="0">
                <a:solidFill>
                  <a:srgbClr val="FEFFFF"/>
                </a:solidFill>
                <a:latin typeface="Walter Turncoat"/>
              </a:rPr>
              <a:t>3</a:t>
            </a:r>
          </a:p>
        </p:txBody>
      </p:sp>
      <p:sp>
        <p:nvSpPr>
          <p:cNvPr id="76" name="TextBox 76"/>
          <p:cNvSpPr txBox="1"/>
          <p:nvPr/>
        </p:nvSpPr>
        <p:spPr>
          <a:xfrm>
            <a:off x="5022259" y="5427230"/>
            <a:ext cx="365125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dirty="0">
                <a:solidFill>
                  <a:srgbClr val="FEFFFF"/>
                </a:solidFill>
                <a:latin typeface="Walter Turncoat"/>
              </a:rPr>
              <a:t>6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0E4BE2D-1265-40AF-978E-9C19D3C1628D}"/>
              </a:ext>
            </a:extLst>
          </p:cNvPr>
          <p:cNvSpPr txBox="1"/>
          <p:nvPr/>
        </p:nvSpPr>
        <p:spPr>
          <a:xfrm>
            <a:off x="1371600" y="1905000"/>
            <a:ext cx="60198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7481"/>
                </a:solidFill>
              </a:rPr>
              <a:t>In 2022 Families First received a grant from the Lego Foundation to expand its work into Western Mass, specifically the Hampden County area.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7481"/>
                </a:solidFill>
              </a:rPr>
              <a:t>In the Spring of 2023 Families First Western Mass </a:t>
            </a:r>
            <a:r>
              <a:rPr lang="en-US" dirty="0">
                <a:solidFill>
                  <a:srgbClr val="007481"/>
                </a:solidFill>
              </a:rPr>
              <a:t>began</a:t>
            </a:r>
            <a:r>
              <a:rPr lang="en-US" sz="2000" dirty="0">
                <a:solidFill>
                  <a:srgbClr val="007481"/>
                </a:solidFill>
              </a:rPr>
              <a:t> with 2 Power of Programs (Holyoke &amp; Springfield).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7481"/>
                </a:solidFill>
              </a:rPr>
              <a:t>By FY24 Families First Western Mass had expanded to 12 Power of Parenting Programs within Hampden County.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7481"/>
                </a:solidFill>
              </a:rPr>
              <a:t>Currently in Western Mass, offer POP, Ripple Programming, and Alumni informational Workshops. Allowing families the opportunity to connect with local service providers on a one to level.</a:t>
            </a:r>
          </a:p>
        </p:txBody>
      </p:sp>
    </p:spTree>
    <p:extLst>
      <p:ext uri="{BB962C8B-B14F-4D97-AF65-F5344CB8AC3E}">
        <p14:creationId xmlns:p14="http://schemas.microsoft.com/office/powerpoint/2010/main" val="19236568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f746847c-c794-42cd-a60b-c6400d22a934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D12BCB78EA45843A9D45138D1859091" ma:contentTypeVersion="15" ma:contentTypeDescription="Create a new document." ma:contentTypeScope="" ma:versionID="cce290c63a5ece09b515a23f73c03d77">
  <xsd:schema xmlns:xsd="http://www.w3.org/2001/XMLSchema" xmlns:xs="http://www.w3.org/2001/XMLSchema" xmlns:p="http://schemas.microsoft.com/office/2006/metadata/properties" xmlns:ns3="f746847c-c794-42cd-a60b-c6400d22a934" xmlns:ns4="e336d5a7-38da-4e2c-bd56-9dc0882b9211" targetNamespace="http://schemas.microsoft.com/office/2006/metadata/properties" ma:root="true" ma:fieldsID="e1589ea0bf6ac07df5d425c8b8722d4a" ns3:_="" ns4:_="">
    <xsd:import namespace="f746847c-c794-42cd-a60b-c6400d22a934"/>
    <xsd:import namespace="e336d5a7-38da-4e2c-bd56-9dc0882b921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ObjectDetectorVersions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_activity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46847c-c794-42cd-a60b-c6400d22a93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16" nillable="true" ma:displayName="Location" ma:indexed="true" ma:internalName="MediaServiceLocation" ma:readOnly="true">
      <xsd:simpleType>
        <xsd:restriction base="dms:Text"/>
      </xsd:simpleType>
    </xsd:element>
    <xsd:element name="_activity" ma:index="20" nillable="true" ma:displayName="_activity" ma:hidden="true" ma:internalName="_activity">
      <xsd:simpleType>
        <xsd:restriction base="dms:Note"/>
      </xsd:simpleType>
    </xsd:element>
    <xsd:element name="MediaServiceSystemTags" ma:index="21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36d5a7-38da-4e2c-bd56-9dc0882b9211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382EFB7-0E3F-4AE8-BCFC-41EF5D6C0208}">
  <ds:schemaRefs>
    <ds:schemaRef ds:uri="http://www.w3.org/XML/1998/namespace"/>
    <ds:schemaRef ds:uri="http://schemas.microsoft.com/office/2006/metadata/properties"/>
    <ds:schemaRef ds:uri="f746847c-c794-42cd-a60b-c6400d22a934"/>
    <ds:schemaRef ds:uri="http://schemas.microsoft.com/office/2006/documentManagement/types"/>
    <ds:schemaRef ds:uri="http://purl.org/dc/elements/1.1/"/>
    <ds:schemaRef ds:uri="http://purl.org/dc/dcmitype/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e336d5a7-38da-4e2c-bd56-9dc0882b9211"/>
  </ds:schemaRefs>
</ds:datastoreItem>
</file>

<file path=customXml/itemProps2.xml><?xml version="1.0" encoding="utf-8"?>
<ds:datastoreItem xmlns:ds="http://schemas.openxmlformats.org/officeDocument/2006/customXml" ds:itemID="{B27425FA-8EB2-4097-A70E-A0100E264FC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92C4045-0509-4862-8CD8-E655D40CF3C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746847c-c794-42cd-a60b-c6400d22a934"/>
    <ds:schemaRef ds:uri="e336d5a7-38da-4e2c-bd56-9dc0882b921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7331</TotalTime>
  <Words>744</Words>
  <Application>Microsoft Office PowerPoint</Application>
  <PresentationFormat>On-screen Show (4:3)</PresentationFormat>
  <Paragraphs>109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Calibri</vt:lpstr>
      <vt:lpstr>Raleway 2</vt:lpstr>
      <vt:lpstr>Raleway SemiBold</vt:lpstr>
      <vt:lpstr>Times New Roman</vt:lpstr>
      <vt:lpstr>Walter Turncoat</vt:lpstr>
      <vt:lpstr>Walter Turncoat 2</vt:lpstr>
      <vt:lpstr>Raleway 1</vt:lpstr>
      <vt:lpstr>Arial</vt:lpstr>
      <vt:lpstr>Verdana</vt:lpstr>
      <vt:lpstr>Symbol</vt:lpstr>
      <vt:lpstr>Raleway 1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WMA PP Template</dc:title>
  <dc:creator>Israel Rivera</dc:creator>
  <cp:lastModifiedBy>Israel Rivera</cp:lastModifiedBy>
  <cp:revision>42</cp:revision>
  <dcterms:created xsi:type="dcterms:W3CDTF">2006-08-16T00:00:00Z</dcterms:created>
  <dcterms:modified xsi:type="dcterms:W3CDTF">2024-09-13T20:12:10Z</dcterms:modified>
  <dc:identifier>DAF1vlKOKUs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0x010100FD12BCB78EA45843A9D45138D1859091</vt:lpwstr>
  </property>
</Properties>
</file>