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69" r:id="rId3"/>
    <p:sldId id="259" r:id="rId4"/>
    <p:sldId id="370" r:id="rId5"/>
    <p:sldId id="373" r:id="rId6"/>
    <p:sldId id="667" r:id="rId7"/>
    <p:sldId id="382" r:id="rId8"/>
    <p:sldId id="669" r:id="rId9"/>
    <p:sldId id="380" r:id="rId10"/>
    <p:sldId id="6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29F46-181C-4D1F-992F-F929D99D56C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08763-2658-4353-98B2-F2A9BFFD3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7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B2907-659A-4D2D-975A-3E88C863740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6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C50AC-2F3C-DF4C-98B3-2AD91C8C1D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9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8FB1-D19D-4953-9A43-0EC14AC34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30DC5-CDC6-4B29-8793-0CC26AF43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31A5B-B4FA-4B75-A782-1F6D785B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2BA8-2307-4CA0-8372-5B7786FC9D7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E8891-9B46-4154-A1B2-99D9500F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18096-451B-4B5E-9DAE-7F7760E8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BE65-32CF-43AD-B7F1-E2393688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6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A154-C286-48C0-80C4-AA0E0783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529CA-B627-4E56-A901-C205A4605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6BFC7-A1F6-4CF3-91A1-6FFE30E15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2BA8-2307-4CA0-8372-5B7786FC9D7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EE459-3DAA-4FC1-8AAD-DC55EE47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84AFA-BBE4-4C08-9B62-034955E1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BE65-32CF-43AD-B7F1-E2393688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0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BA8F32-2694-451B-803B-0C5A94BF6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300FE-7B06-4189-B1E3-492BAA441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6C9A3-644E-48A6-B392-FF6EA1F5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2BA8-2307-4CA0-8372-5B7786FC9D7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5791B-0206-4AC5-8133-35410909B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67581-FA5A-4412-B05D-1F8A9B5A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BE65-32CF-43AD-B7F1-E2393688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8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96DF-1802-4874-9D93-6DFC001B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78275-DB8B-4D26-8DA3-CECD9D0E0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7CCFE-DF14-48B2-B68A-DA791748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2BA8-2307-4CA0-8372-5B7786FC9D7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EE79C-DDA1-4891-B7E9-C39AC067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3DB6-35DE-4EDD-9A1C-9FA8E78E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BE65-32CF-43AD-B7F1-E2393688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4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5CE7-D62B-4C64-B51D-12666FDB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AC1EE-8047-4541-BDDA-A48875543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BAF54-FC65-4F8F-81A7-CA7009CF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2BA8-2307-4CA0-8372-5B7786FC9D7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A6186-24F3-4C98-9C71-544D7B58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A82B7-5305-4D26-B55C-97A3F6B4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BE65-32CF-43AD-B7F1-E2393688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6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042F-F644-436A-90E4-FAF1AB16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387BF-DDB0-49A9-BA8F-2068A5DB4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0E892-C63C-4CC0-BCF6-12FD2D1A5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D2298-0DEA-42B5-9627-C0F18EE4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2BA8-2307-4CA0-8372-5B7786FC9D7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44BFA-4440-4EEE-BD7B-5541448F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A92BA-C85F-4B9E-9568-DC887C08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BE65-32CF-43AD-B7F1-E2393688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B3F3-E3FC-498C-9F55-7CF0B990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50B85-7D0D-486D-972A-D81A661D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625EE-16B1-4C36-A231-3E3ECED1F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D97FC-3C26-4079-A247-3E24B8F66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21AFE-C4BE-43B0-BC4D-EB54E18CE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362868-3C48-42B7-B1AA-7278D94F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2BA8-2307-4CA0-8372-5B7786FC9D7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D7B59-48AB-4952-9F46-8B19A1FB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41D278-0C02-47D6-A1C8-3862A2F0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BE65-32CF-43AD-B7F1-E2393688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4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4E5A-AD5A-4ED6-8EB9-8B9A2AE52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DB5AD-E7C9-4A7A-BFD7-CF050C6B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2BA8-2307-4CA0-8372-5B7786FC9D7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142C4-A8B4-498E-87D8-AC26E184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CF60E-24BA-4FE4-9BB4-A2AF8539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BE65-32CF-43AD-B7F1-E2393688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9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48559B-4152-4EA3-8BC5-CE452001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2BA8-2307-4CA0-8372-5B7786FC9D7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E5543-4332-45D2-8987-30A08F51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95E71-1DEB-4D37-B92E-B91301FE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BE65-32CF-43AD-B7F1-E2393688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C6A6-F830-45AB-A732-300E9B0D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4A43D-0FB3-4E20-9E7C-E95819B54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CA6-B9D8-4E33-B972-8AA9A90EE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0EB62-81BF-4997-B517-ED3895DAE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2BA8-2307-4CA0-8372-5B7786FC9D7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0E12D-D9FE-4283-B396-54ED36D8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C3F3B-CECA-4F53-9D7C-C0628484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BE65-32CF-43AD-B7F1-E2393688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7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10E52-F4CF-43FA-972F-5EA5C1DC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4C2887-E573-470E-A8AF-229829283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A0CB2-6B68-4281-A698-8E7792BAC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7DC89-654E-4C60-8099-17EA542E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2BA8-2307-4CA0-8372-5B7786FC9D7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21AF5-4B3D-48FE-8A65-9B74C0F5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33C49-B4DC-43FB-ABBF-E0EE2922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BE65-32CF-43AD-B7F1-E2393688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5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462DB-25B6-4266-9B88-60A8374D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48643-DA3D-40D3-9540-0B4EB62F7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AC21F-ABC2-46D5-B8B8-F6AB54507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2BA8-2307-4CA0-8372-5B7786FC9D7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E1EB8-D6DA-4996-B3C0-698C7C302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A4DF4-CFF3-4109-B62F-135BD1421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6BE65-32CF-43AD-B7F1-E23936887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7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belfortlab.bwh.harvard.ed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belfort@bwh.harvard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belfort@bwh.harvard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53B9-209F-4BF5-9653-306AF8614D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MCH Leadership Lab</a:t>
            </a:r>
            <a:br>
              <a:rPr lang="en-US" dirty="0"/>
            </a:br>
            <a:r>
              <a:rPr lang="en-US" sz="4000" i="1" dirty="0"/>
              <a:t>Project opportunities related to preterm infant health and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0CA41-03D9-4544-9B53-85967C22C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778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2024-2025 Academic Year</a:t>
            </a:r>
          </a:p>
          <a:p>
            <a:r>
              <a:rPr lang="en-US" dirty="0"/>
              <a:t>Mandy Brown Belfort, MD MPH</a:t>
            </a:r>
          </a:p>
          <a:p>
            <a:r>
              <a:rPr lang="en-US" dirty="0">
                <a:hlinkClick r:id="rId2"/>
              </a:rPr>
              <a:t>https://belfortlab.bwh.harvard.edu/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873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3DCD4-5BC5-92F8-28BC-527A4658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Previous MCH LL student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A0617-C18A-2E7A-861F-15DCD99F2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 and infant quality of life after NICU discharge</a:t>
            </a:r>
          </a:p>
          <a:p>
            <a:pPr lvl="1"/>
            <a:r>
              <a:rPr lang="en-US" dirty="0"/>
              <a:t>Scored ITQOL, analyzed associations with parent &amp; infant characteristics</a:t>
            </a:r>
          </a:p>
          <a:p>
            <a:pPr lvl="1"/>
            <a:r>
              <a:rPr lang="en-US" dirty="0"/>
              <a:t>Wrote and submitted AAP abstract </a:t>
            </a:r>
          </a:p>
          <a:p>
            <a:r>
              <a:rPr lang="en-US" dirty="0"/>
              <a:t>Lactoferrin exposure in human milk and preterm infant brain development</a:t>
            </a:r>
          </a:p>
          <a:p>
            <a:pPr lvl="1"/>
            <a:r>
              <a:rPr lang="en-US" dirty="0"/>
              <a:t>Analyzed lactoferrin &amp; quantitative brain MRI data (year 1 + summer)</a:t>
            </a:r>
          </a:p>
          <a:p>
            <a:pPr lvl="1"/>
            <a:r>
              <a:rPr lang="en-US" dirty="0"/>
              <a:t>Drafted manuscript (year 2)</a:t>
            </a:r>
          </a:p>
          <a:p>
            <a:r>
              <a:rPr lang="en-US" dirty="0"/>
              <a:t>COVID-19 and breastfeeding</a:t>
            </a:r>
          </a:p>
          <a:p>
            <a:pPr lvl="1"/>
            <a:r>
              <a:rPr lang="en-US" dirty="0"/>
              <a:t>Analyzed statewide dataset (year 1)</a:t>
            </a:r>
          </a:p>
          <a:p>
            <a:pPr lvl="1"/>
            <a:r>
              <a:rPr lang="en-US" dirty="0"/>
              <a:t>Drafted, revised, submitted manuscript (year 2)</a:t>
            </a:r>
          </a:p>
        </p:txBody>
      </p:sp>
    </p:spTree>
    <p:extLst>
      <p:ext uri="{BB962C8B-B14F-4D97-AF65-F5344CB8AC3E}">
        <p14:creationId xmlns:p14="http://schemas.microsoft.com/office/powerpoint/2010/main" val="235241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8442" y="5473005"/>
            <a:ext cx="8695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 in 10 births is preterm (&lt;37 weeks of gestation)</a:t>
            </a:r>
          </a:p>
          <a:p>
            <a:pPr algn="ctr"/>
            <a:r>
              <a:rPr lang="en-US" sz="2800" dirty="0">
                <a:sym typeface="Wingdings" panose="05000000000000000000" pitchFamily="2" charset="2"/>
              </a:rPr>
              <a:t>383,979 preterm births in 2021</a:t>
            </a:r>
            <a:endParaRPr lang="en-US" sz="2800" dirty="0"/>
          </a:p>
          <a:p>
            <a:pPr algn="ctr"/>
            <a:r>
              <a:rPr lang="en-US" sz="2800" dirty="0"/>
              <a:t>Preterm birth is 2</a:t>
            </a:r>
            <a:r>
              <a:rPr lang="en-US" sz="2800" baseline="30000" dirty="0"/>
              <a:t>nd</a:t>
            </a:r>
            <a:r>
              <a:rPr lang="en-US" sz="2800" dirty="0"/>
              <a:t> leading cause of infant death in U.S.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6E702-2133-F905-0511-6A1F3C382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48" y="590752"/>
            <a:ext cx="10383699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1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4077" y="202405"/>
            <a:ext cx="10978662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Racial inequities in preterm birth, United States</a:t>
            </a:r>
          </a:p>
        </p:txBody>
      </p:sp>
      <p:graphicFrame>
        <p:nvGraphicFramePr>
          <p:cNvPr id="174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650679"/>
              </p:ext>
            </p:extLst>
          </p:nvPr>
        </p:nvGraphicFramePr>
        <p:xfrm>
          <a:off x="1714500" y="1522809"/>
          <a:ext cx="8626475" cy="497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29667" imgH="4972185" progId="Excel.Sheet.8">
                  <p:embed/>
                </p:oleObj>
              </mc:Choice>
              <mc:Fallback>
                <p:oleObj name="Worksheet" r:id="rId3" imgW="8629667" imgH="4972185" progId="Excel.Sheet.8">
                  <p:embed/>
                  <p:pic>
                    <p:nvPicPr>
                      <p:cNvPr id="17411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522809"/>
                        <a:ext cx="8626475" cy="497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141538" y="6488113"/>
            <a:ext cx="853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Hamilton et al. Births: Final data for 2014. National Center for Health Statistics. 2015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189037" y="3406677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3352800" y="2335212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50% higher</a:t>
            </a:r>
          </a:p>
        </p:txBody>
      </p:sp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7543800" y="416560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2.6X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higher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A713F-9905-4DC8-8F01-AE31E6EFEA9F}"/>
              </a:ext>
            </a:extLst>
          </p:cNvPr>
          <p:cNvSpPr txBox="1"/>
          <p:nvPr/>
        </p:nvSpPr>
        <p:spPr>
          <a:xfrm>
            <a:off x="10772776" y="6026725"/>
            <a:ext cx="1214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Slide from H. Burris</a:t>
            </a:r>
          </a:p>
        </p:txBody>
      </p:sp>
    </p:spTree>
    <p:extLst>
      <p:ext uri="{BB962C8B-B14F-4D97-AF65-F5344CB8AC3E}">
        <p14:creationId xmlns:p14="http://schemas.microsoft.com/office/powerpoint/2010/main" val="266566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2-03 at 9.38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2" y="908895"/>
            <a:ext cx="6643632" cy="4351724"/>
          </a:xfrm>
          <a:prstGeom prst="rect">
            <a:avLst/>
          </a:prstGeom>
        </p:spPr>
      </p:pic>
      <p:pic>
        <p:nvPicPr>
          <p:cNvPr id="3" name="Picture 2" descr="Screen Shot 2017-12-03 at 9.46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0" y="5360293"/>
            <a:ext cx="5651500" cy="34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9341" y="1084740"/>
            <a:ext cx="54061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Worldwide</a:t>
            </a:r>
          </a:p>
          <a:p>
            <a:endParaRPr lang="en-US" sz="2200" dirty="0"/>
          </a:p>
          <a:p>
            <a:r>
              <a:rPr lang="en-US" sz="2800" dirty="0"/>
              <a:t>15 million preterm births/year</a:t>
            </a:r>
          </a:p>
          <a:p>
            <a:r>
              <a:rPr lang="en-US" sz="2800" dirty="0"/>
              <a:t>1.1 million infant deaths/year</a:t>
            </a:r>
          </a:p>
          <a:p>
            <a:r>
              <a:rPr lang="en-US" sz="2800" dirty="0"/>
              <a:t>Leading cause of neonatal mortality</a:t>
            </a:r>
          </a:p>
          <a:p>
            <a:r>
              <a:rPr lang="en-US" sz="2800" b="1" i="1" dirty="0"/>
              <a:t>75% of deaths preventable with basic (non-ICU) care</a:t>
            </a:r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6287820" y="6488668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Born Too Soon Global Action Report on Preterm Birth (2012)</a:t>
            </a:r>
          </a:p>
        </p:txBody>
      </p:sp>
    </p:spTree>
    <p:extLst>
      <p:ext uri="{BB962C8B-B14F-4D97-AF65-F5344CB8AC3E}">
        <p14:creationId xmlns:p14="http://schemas.microsoft.com/office/powerpoint/2010/main" val="256014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1A9F54-43B0-4447-9050-6C76D7755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3" b="970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056662-6CB6-4125-BC97-D200415B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/>
              <a:t>Many effective hospital based interventions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304FD-D208-45A7-8AF9-9A867DE02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79" y="3429000"/>
            <a:ext cx="6082451" cy="2619839"/>
          </a:xfrm>
        </p:spPr>
        <p:txBody>
          <a:bodyPr anchor="ctr">
            <a:noAutofit/>
          </a:bodyPr>
          <a:lstStyle/>
          <a:p>
            <a:r>
              <a:rPr lang="en-US" sz="2400" dirty="0"/>
              <a:t>Mechanical ventilation</a:t>
            </a:r>
          </a:p>
          <a:p>
            <a:r>
              <a:rPr lang="en-US" sz="2400" dirty="0"/>
              <a:t>Thermoregulation</a:t>
            </a:r>
          </a:p>
          <a:p>
            <a:r>
              <a:rPr lang="en-US" sz="2400" dirty="0"/>
              <a:t>Medications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Nutrition support, human milk</a:t>
            </a:r>
          </a:p>
          <a:p>
            <a:r>
              <a:rPr lang="en-US" sz="2400" dirty="0"/>
              <a:t>Developmentally &amp; family-centered 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AB1FB-0301-45C0-AA74-ACAD4283E382}"/>
              </a:ext>
            </a:extLst>
          </p:cNvPr>
          <p:cNvSpPr txBox="1"/>
          <p:nvPr/>
        </p:nvSpPr>
        <p:spPr>
          <a:xfrm>
            <a:off x="1" y="6655133"/>
            <a:ext cx="6689124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https://www.gettyimages.com/detail/photo/mother-watching-premature-baby-in-incubator-high-res-stock-photography/sb10069399j-004?adppopup=true</a:t>
            </a:r>
          </a:p>
        </p:txBody>
      </p:sp>
    </p:spTree>
    <p:extLst>
      <p:ext uri="{BB962C8B-B14F-4D97-AF65-F5344CB8AC3E}">
        <p14:creationId xmlns:p14="http://schemas.microsoft.com/office/powerpoint/2010/main" val="201353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3BCD01-8E71-4E2F-A9E2-6902A356EA1E}"/>
              </a:ext>
            </a:extLst>
          </p:cNvPr>
          <p:cNvSpPr txBox="1"/>
          <p:nvPr/>
        </p:nvSpPr>
        <p:spPr>
          <a:xfrm>
            <a:off x="6078675" y="2656457"/>
            <a:ext cx="6113325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6699"/>
                </a:solidFill>
              </a:rPr>
              <a:t>The overarching goal of our research is for very preterm infants to leave the NICU </a:t>
            </a:r>
            <a:r>
              <a:rPr lang="en-US" sz="3200" i="1" dirty="0">
                <a:solidFill>
                  <a:srgbClr val="006699"/>
                </a:solidFill>
              </a:rPr>
              <a:t>well-nourished</a:t>
            </a:r>
            <a:r>
              <a:rPr lang="en-US" sz="3200" dirty="0">
                <a:solidFill>
                  <a:srgbClr val="006699"/>
                </a:solidFill>
              </a:rPr>
              <a:t>, because this is a foundation for their lifelong health and well-being.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D3CEA-D933-481E-83CC-28D32E5C4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3" y="0"/>
            <a:ext cx="5187142" cy="691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6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E4D1D6C-6F8F-4E83-9E8D-1D69DDBC5355}"/>
              </a:ext>
            </a:extLst>
          </p:cNvPr>
          <p:cNvGrpSpPr/>
          <p:nvPr/>
        </p:nvGrpSpPr>
        <p:grpSpPr>
          <a:xfrm>
            <a:off x="1630045" y="335369"/>
            <a:ext cx="5586978" cy="2325294"/>
            <a:chOff x="226801" y="252168"/>
            <a:chExt cx="5586978" cy="23252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626D6B-0EBD-4838-A012-703BAE2EB61D}"/>
                </a:ext>
              </a:extLst>
            </p:cNvPr>
            <p:cNvSpPr txBox="1"/>
            <p:nvPr/>
          </p:nvSpPr>
          <p:spPr>
            <a:xfrm>
              <a:off x="2246490" y="1592577"/>
              <a:ext cx="356728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Belfort Lab</a:t>
              </a:r>
            </a:p>
            <a:p>
              <a:r>
                <a:rPr lang="en-US" dirty="0"/>
                <a:t>PI: Mandy Brown Belfort, MD MPH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099450-7118-4EE0-BBD0-BCA925599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63"/>
            <a:stretch/>
          </p:blipFill>
          <p:spPr>
            <a:xfrm>
              <a:off x="226801" y="252168"/>
              <a:ext cx="2019689" cy="232529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BE614F-C21A-451B-B846-785179F9A866}"/>
              </a:ext>
            </a:extLst>
          </p:cNvPr>
          <p:cNvGrpSpPr/>
          <p:nvPr/>
        </p:nvGrpSpPr>
        <p:grpSpPr>
          <a:xfrm>
            <a:off x="147778" y="2905174"/>
            <a:ext cx="11725311" cy="3537722"/>
            <a:chOff x="147778" y="3176108"/>
            <a:chExt cx="11725311" cy="35377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AB2A6C-9AC7-466D-A05B-91E3C078F317}"/>
                </a:ext>
              </a:extLst>
            </p:cNvPr>
            <p:cNvSpPr txBox="1"/>
            <p:nvPr/>
          </p:nvSpPr>
          <p:spPr>
            <a:xfrm>
              <a:off x="147778" y="3176110"/>
              <a:ext cx="2719600" cy="273921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C000"/>
                  </a:solidFill>
                </a:rPr>
                <a:t>Areas of Focus</a:t>
              </a:r>
            </a:p>
            <a:p>
              <a:pPr algn="ctr"/>
              <a:r>
                <a:rPr lang="en-US" dirty="0"/>
                <a:t>Human milk/breastfeeding</a:t>
              </a:r>
            </a:p>
            <a:p>
              <a:pPr algn="ctr"/>
              <a:r>
                <a:rPr lang="en-US" dirty="0"/>
                <a:t>Diet interventions</a:t>
              </a:r>
            </a:p>
            <a:p>
              <a:pPr algn="ctr"/>
              <a:r>
                <a:rPr lang="en-US" dirty="0"/>
                <a:t>Milk bioactives</a:t>
              </a:r>
            </a:p>
            <a:p>
              <a:pPr algn="ctr"/>
              <a:r>
                <a:rPr lang="en-US" dirty="0"/>
                <a:t>Infant growth assessment</a:t>
              </a:r>
            </a:p>
            <a:p>
              <a:pPr algn="ctr"/>
              <a:r>
                <a:rPr lang="en-US" dirty="0"/>
                <a:t>Neurodevelopment</a:t>
              </a:r>
            </a:p>
            <a:p>
              <a:pPr algn="ctr"/>
              <a:r>
                <a:rPr lang="en-US" dirty="0"/>
                <a:t>Neuroimaging (MRI)</a:t>
              </a:r>
            </a:p>
            <a:p>
              <a:pPr algn="ctr"/>
              <a:r>
                <a:rPr lang="en-US" dirty="0"/>
                <a:t>Cardiometabolic outcomes</a:t>
              </a:r>
            </a:p>
            <a:p>
              <a:pPr algn="ctr"/>
              <a:r>
                <a:rPr lang="en-US" dirty="0"/>
                <a:t>NICU nutrition quality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BAD3DD-8B01-474D-BECC-07546F69EB1D}"/>
                </a:ext>
              </a:extLst>
            </p:cNvPr>
            <p:cNvSpPr txBox="1"/>
            <p:nvPr/>
          </p:nvSpPr>
          <p:spPr>
            <a:xfrm>
              <a:off x="2992667" y="3176110"/>
              <a:ext cx="2861734" cy="273921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92D050"/>
                  </a:solidFill>
                </a:rPr>
                <a:t>Methods</a:t>
              </a:r>
            </a:p>
            <a:p>
              <a:pPr algn="ctr"/>
              <a:r>
                <a:rPr lang="en-US" dirty="0"/>
                <a:t>Mid-IR human milk analysis</a:t>
              </a:r>
            </a:p>
            <a:p>
              <a:pPr algn="ctr"/>
              <a:r>
                <a:rPr lang="en-US" dirty="0"/>
                <a:t>Anthropometry</a:t>
              </a:r>
            </a:p>
            <a:p>
              <a:pPr algn="ctr"/>
              <a:r>
                <a:rPr lang="en-US" dirty="0"/>
                <a:t>Air displacement plethysmography</a:t>
              </a:r>
            </a:p>
            <a:p>
              <a:pPr algn="ctr"/>
              <a:r>
                <a:rPr lang="en-US" dirty="0"/>
                <a:t>Bioimpedance spectroscopy</a:t>
              </a:r>
            </a:p>
            <a:p>
              <a:pPr algn="ctr"/>
              <a:r>
                <a:rPr lang="en-US" dirty="0"/>
                <a:t>Observational &amp; interventional study designs</a:t>
              </a:r>
            </a:p>
            <a:p>
              <a:pPr algn="ctr"/>
              <a:r>
                <a:rPr lang="en-US" dirty="0"/>
                <a:t>Quality improvement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7723E5-E93B-4B66-8F5F-2B64FD381325}"/>
                </a:ext>
              </a:extLst>
            </p:cNvPr>
            <p:cNvSpPr txBox="1"/>
            <p:nvPr/>
          </p:nvSpPr>
          <p:spPr>
            <a:xfrm>
              <a:off x="5979690" y="3176109"/>
              <a:ext cx="2861735" cy="273921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Current Projects</a:t>
              </a:r>
            </a:p>
            <a:p>
              <a:pPr algn="ctr"/>
              <a:r>
                <a:rPr lang="en-US" dirty="0"/>
                <a:t>Nourish RCT</a:t>
              </a:r>
            </a:p>
            <a:p>
              <a:pPr algn="ctr"/>
              <a:r>
                <a:rPr lang="en-US" dirty="0"/>
                <a:t>Baby BEAN</a:t>
              </a:r>
            </a:p>
            <a:p>
              <a:pPr algn="ctr"/>
              <a:r>
                <a:rPr lang="en-US" dirty="0"/>
                <a:t>Zinc exosomes</a:t>
              </a:r>
            </a:p>
            <a:p>
              <a:pPr algn="ctr"/>
              <a:r>
                <a:rPr lang="en-US" dirty="0"/>
                <a:t>Milk bioactives &amp; brain MRI</a:t>
              </a:r>
            </a:p>
            <a:p>
              <a:pPr algn="ctr"/>
              <a:r>
                <a:rPr lang="en-US" dirty="0"/>
                <a:t>Neonatal Nutrition Collaborative</a:t>
              </a:r>
            </a:p>
            <a:p>
              <a:pPr algn="ctr"/>
              <a:r>
                <a:rPr lang="en-US" dirty="0"/>
                <a:t>NICU Nutrition QI &amp; dashboard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A200DE-604F-4A2F-AD06-5DB014BEBAD4}"/>
                </a:ext>
              </a:extLst>
            </p:cNvPr>
            <p:cNvSpPr txBox="1"/>
            <p:nvPr/>
          </p:nvSpPr>
          <p:spPr>
            <a:xfrm>
              <a:off x="318911" y="6159832"/>
              <a:ext cx="11554178" cy="553998"/>
            </a:xfrm>
            <a:prstGeom prst="rect">
              <a:avLst/>
            </a:prstGeom>
            <a:solidFill>
              <a:srgbClr val="FFF2CC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/>
                <a:t>T   E   A   M      S   C   I   E   N   C   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661A70-6B1E-425C-BC48-42A0570B5204}"/>
                </a:ext>
              </a:extLst>
            </p:cNvPr>
            <p:cNvSpPr txBox="1"/>
            <p:nvPr/>
          </p:nvSpPr>
          <p:spPr>
            <a:xfrm>
              <a:off x="8966713" y="3176108"/>
              <a:ext cx="2861734" cy="2739211"/>
            </a:xfrm>
            <a:prstGeom prst="rect">
              <a:avLst/>
            </a:prstGeom>
            <a:noFill/>
            <a:ln>
              <a:solidFill>
                <a:srgbClr val="FF7C8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7C80"/>
                  </a:solidFill>
                </a:rPr>
                <a:t>Environment</a:t>
              </a:r>
            </a:p>
            <a:p>
              <a:pPr algn="ctr"/>
              <a:r>
                <a:rPr lang="en-US" dirty="0"/>
                <a:t>Weekly lab &amp; ops meetings</a:t>
              </a:r>
            </a:p>
            <a:p>
              <a:pPr algn="ctr"/>
              <a:r>
                <a:rPr lang="en-US" dirty="0"/>
                <a:t>WIPs – academic skills</a:t>
              </a:r>
            </a:p>
            <a:p>
              <a:pPr algn="ctr"/>
              <a:r>
                <a:rPr lang="en-US" dirty="0"/>
                <a:t>Biospecimens &amp; data</a:t>
              </a:r>
            </a:p>
            <a:p>
              <a:pPr algn="ctr"/>
              <a:r>
                <a:rPr lang="en-US" dirty="0"/>
                <a:t>Neuroscience collaboration</a:t>
              </a:r>
            </a:p>
            <a:p>
              <a:pPr algn="ctr"/>
              <a:r>
                <a:rPr lang="en-US" dirty="0"/>
                <a:t>Postdoctoral fellows</a:t>
              </a:r>
            </a:p>
            <a:p>
              <a:pPr algn="ctr"/>
              <a:r>
                <a:rPr lang="en-US" dirty="0"/>
                <a:t>Early career faculty</a:t>
              </a:r>
            </a:p>
            <a:p>
              <a:pPr algn="ctr"/>
              <a:r>
                <a:rPr lang="en-US" dirty="0"/>
                <a:t>RAs, research RNs</a:t>
              </a:r>
            </a:p>
            <a:p>
              <a:pPr algn="ctr"/>
              <a:r>
                <a:rPr lang="en-US" dirty="0"/>
                <a:t>Project/data manager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12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D096-BD48-491C-A36E-87AF0C89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MCH Leadership Lab student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E6F09-07A1-4AF0-A502-EEF69AF04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Attend and participate in ~weekly Newborn Nutrition Lab meetings</a:t>
            </a:r>
          </a:p>
          <a:p>
            <a:pPr marL="0" indent="0">
              <a:buNone/>
            </a:pPr>
            <a:r>
              <a:rPr lang="en-US" dirty="0"/>
              <a:t>Contribute to ongoing research or QI project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Analysis of existing data</a:t>
            </a:r>
          </a:p>
          <a:p>
            <a:pPr marL="0" indent="0">
              <a:buNone/>
            </a:pPr>
            <a:r>
              <a:rPr lang="en-US" i="1" dirty="0"/>
              <a:t>	1:1 mentor meetings</a:t>
            </a:r>
          </a:p>
          <a:p>
            <a:pPr marL="0" indent="0">
              <a:buNone/>
            </a:pPr>
            <a:r>
              <a:rPr lang="en-US" dirty="0"/>
              <a:t>Opportunities for shadowing of clinical research teams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Best experience for student able to perform basic statistical analysis and interest in developing data analytic skills!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5F8E2-DB47-6D46-A74F-848B99E9982F}"/>
              </a:ext>
            </a:extLst>
          </p:cNvPr>
          <p:cNvSpPr txBox="1"/>
          <p:nvPr/>
        </p:nvSpPr>
        <p:spPr>
          <a:xfrm>
            <a:off x="604654" y="6061988"/>
            <a:ext cx="4604971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https://belfortlab.bwh.harvard.edu/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0ADFE-1558-F84F-B202-19856A4969CF}"/>
              </a:ext>
            </a:extLst>
          </p:cNvPr>
          <p:cNvSpPr txBox="1"/>
          <p:nvPr/>
        </p:nvSpPr>
        <p:spPr>
          <a:xfrm>
            <a:off x="6982376" y="6088976"/>
            <a:ext cx="4639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Email:  </a:t>
            </a:r>
            <a:r>
              <a:rPr lang="en-US" sz="2200" dirty="0">
                <a:hlinkClick r:id="rId2"/>
              </a:rPr>
              <a:t>mbelfort@bwh.harvard.edu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24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D096-BD48-491C-A36E-87AF0C89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MCH Leadership Lab student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E6F09-07A1-4AF0-A502-EEF69AF04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Attend and participate in ~weekly Newborn Nutrition Lab meetings</a:t>
            </a:r>
          </a:p>
          <a:p>
            <a:pPr marL="0" indent="0">
              <a:buNone/>
            </a:pPr>
            <a:r>
              <a:rPr lang="en-US" dirty="0"/>
              <a:t>Contribute to ongoing research or QI project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Analysis of existing data</a:t>
            </a:r>
          </a:p>
          <a:p>
            <a:pPr marL="0" indent="0">
              <a:buNone/>
            </a:pPr>
            <a:r>
              <a:rPr lang="en-US" i="1" dirty="0"/>
              <a:t>	1:1 mentor meetings</a:t>
            </a:r>
          </a:p>
          <a:p>
            <a:pPr marL="0" indent="0">
              <a:buNone/>
            </a:pPr>
            <a:r>
              <a:rPr lang="en-US" dirty="0"/>
              <a:t>Opportunities for shadowing </a:t>
            </a:r>
            <a:r>
              <a:rPr lang="en-US"/>
              <a:t>of clinical research teams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>
                <a:highlight>
                  <a:srgbClr val="FFFF00"/>
                </a:highlight>
              </a:rPr>
              <a:t>Best experience for student able to perform basic statistical analysis and interest in developing data analytic skills!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5F8E2-DB47-6D46-A74F-848B99E9982F}"/>
              </a:ext>
            </a:extLst>
          </p:cNvPr>
          <p:cNvSpPr txBox="1"/>
          <p:nvPr/>
        </p:nvSpPr>
        <p:spPr>
          <a:xfrm>
            <a:off x="604654" y="6061988"/>
            <a:ext cx="4604971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https://belfortlab.bwh.harvard.edu/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0ADFE-1558-F84F-B202-19856A4969CF}"/>
              </a:ext>
            </a:extLst>
          </p:cNvPr>
          <p:cNvSpPr txBox="1"/>
          <p:nvPr/>
        </p:nvSpPr>
        <p:spPr>
          <a:xfrm>
            <a:off x="6982376" y="6088976"/>
            <a:ext cx="4639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Email:  </a:t>
            </a:r>
            <a:r>
              <a:rPr lang="en-US" sz="2200" dirty="0">
                <a:hlinkClick r:id="rId2"/>
              </a:rPr>
              <a:t>mbelfort@bwh.harvard.edu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70995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549</Words>
  <Application>Microsoft Office PowerPoint</Application>
  <PresentationFormat>Widescreen</PresentationFormat>
  <Paragraphs>97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Worksheet</vt:lpstr>
      <vt:lpstr>MCH Leadership Lab Project opportunities related to preterm infant health and development</vt:lpstr>
      <vt:lpstr>PowerPoint Presentation</vt:lpstr>
      <vt:lpstr>Racial inequities in preterm birth, United States</vt:lpstr>
      <vt:lpstr>PowerPoint Presentation</vt:lpstr>
      <vt:lpstr>Many effective hospital based interventions</vt:lpstr>
      <vt:lpstr>PowerPoint Presentation</vt:lpstr>
      <vt:lpstr>PowerPoint Presentation</vt:lpstr>
      <vt:lpstr>MCH Leadership Lab student experience</vt:lpstr>
      <vt:lpstr>MCH Leadership Lab student experience</vt:lpstr>
      <vt:lpstr>Previous MCH LL student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MCH Leadership Lab Project opportunities related to preterm infant health and development</dc:title>
  <dc:creator>Belfort, Mandy Brown,M.D.</dc:creator>
  <cp:lastModifiedBy>Belfort, Mandy B.,MD, MPH</cp:lastModifiedBy>
  <cp:revision>10</cp:revision>
  <dcterms:created xsi:type="dcterms:W3CDTF">2021-09-13T20:35:54Z</dcterms:created>
  <dcterms:modified xsi:type="dcterms:W3CDTF">2024-09-05T21:29:11Z</dcterms:modified>
</cp:coreProperties>
</file>